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9B678-419C-43BD-9231-5AF8911B3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0CD03-F8A8-4E40-9600-1A106B3DD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4BB4C-DAE5-4907-B840-EB933A88B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DDCC4-084B-444C-9624-4DEBDA7E5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19262-7221-41D5-AED6-BE8D9CA7A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663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9EFA9-F0CB-488E-B804-F9639BA4E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C9C29-E3B5-44DD-B1AB-3A5089D6E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272E3-BAEE-4E4E-938A-758677D16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8F840-0CED-4D01-B39D-6315367DF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B008F-FE2B-417F-B8B2-43B6740A1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76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B07AF8-3675-450F-A930-6440BBEE04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3FB7D3-F4A2-4836-A664-62C1C9F38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D2C3D-0F82-49DD-993F-A7F50D2AB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34840-167E-4D33-9376-72D856816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556CE-4680-4609-84C9-8254E4752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650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2225D-6BC8-4E74-A5F4-515CB9AB4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50DE-D417-4697-91AA-E16D30BD0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D15ED-2906-40D5-BFAB-AD8E464E7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F6639-5FB5-46D8-A42B-A837DDF64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150B6-AB14-4417-BF50-38FFA286E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03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BC5C4-809B-467B-A316-9A575DAA3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53444-028F-45E4-87E0-CA31DDF05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86146-E311-4B17-94EC-D0736AC02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74229-B796-463F-BA1E-0C24D81EF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CD6EC-DEC5-413E-A8C1-106807AB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32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1A009-1E32-4AA9-83D1-46483BA02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06C76-CCFD-437B-9160-E5A35DF05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4B4FCF-6F91-41AB-831B-47DC732EB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B2003-8E38-445E-884C-A7D373BDD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FE2E0-C083-4E66-B3CC-BD82C188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36ADD-0C11-47D7-B771-E1822073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4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8D83-6482-458A-AC04-E457DCE9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DABFE-FDE4-4D42-AB1D-731D03920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93C79-3C27-4FEB-A0FF-A39EFA51B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21B8EA-387F-4E0E-BECE-742752D32B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442D00-3E45-45E4-A77E-4CD60BAA1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F84E03-8453-4C84-9893-172BBA3A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5C9344-0FEA-4D13-BB78-FA1783C73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0C67C9-B927-4944-BBF0-B77DB10A0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19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36399-5DBD-4B90-A202-494AF4551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B53483-71D6-4BEA-B310-1D373576A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BCC2A6-1A9C-4D95-9145-C4D78B617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528AB3-B15E-407C-BDAD-E424E6B1C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14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C1E39B-D579-4B4F-9F07-2B245EBA6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DA1A0B-743E-4CB6-A31B-B1609158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4AB5B-750C-43F0-B39E-73D99A4B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74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CBA39-D5B1-45DB-920E-5EE052542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436A5-01DD-460A-81AD-DA546A40D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88AF64-E30F-461D-BAC0-D0B35C309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BCCC7-B606-4FF2-8490-348E3C780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51A8-028C-4BAC-A305-3089F98DF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FAEA0-919B-49DA-8E3B-74BE5D634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13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66630-97A2-4EB1-9874-DD186C376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A93C5E-BD40-41D6-A26D-1C99B58C0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7F51B-DC2A-4054-920A-6D07989E5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A64FA4-A2A1-4718-97B0-0AD40D0E1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51F30-DB28-48A2-82CF-757E2B153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DCA98-3B33-4FF5-953A-FA2E1A16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309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7C6AB7-63F9-4DC4-81F2-D9FB9F314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19F2A-46B3-4959-B3E2-B2E016A6E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EF18E-97B2-4541-AFF3-A9FBB40A0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4201C-5309-413B-86A5-59793C50B140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5E48B-095D-405D-AECB-CCFE4E42D0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31976-5630-4449-BE4A-CEE8C0273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69E6F-4F76-449E-BB2B-33EA8C81D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4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in a robe and turban sitting on rocks&#10;&#10;Description automatically generated with low confidence">
            <a:extLst>
              <a:ext uri="{FF2B5EF4-FFF2-40B4-BE49-F238E27FC236}">
                <a16:creationId xmlns:a16="http://schemas.microsoft.com/office/drawing/2014/main" id="{43E7652D-208F-48E2-B171-AF561AF905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59" y="236188"/>
            <a:ext cx="6424065" cy="60540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085076-279E-43CC-8D36-22A75179A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8124" y="396433"/>
            <a:ext cx="5339816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The Blind Man</a:t>
            </a:r>
            <a:br>
              <a:rPr lang="en-US" dirty="0"/>
            </a:b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Bartimaeus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0D2C68-9EF0-4C04-8DE1-CFA2D9684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8124" y="3706738"/>
            <a:ext cx="5339816" cy="68377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Luke 18:35-43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FA5D7B-4A34-4B20-BE48-1D026617287E}"/>
              </a:ext>
            </a:extLst>
          </p:cNvPr>
          <p:cNvSpPr txBox="1"/>
          <p:nvPr/>
        </p:nvSpPr>
        <p:spPr>
          <a:xfrm>
            <a:off x="0" y="652644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30B8CA-AC58-422E-91D1-96189434ACE2}"/>
              </a:ext>
            </a:extLst>
          </p:cNvPr>
          <p:cNvSpPr/>
          <p:nvPr/>
        </p:nvSpPr>
        <p:spPr>
          <a:xfrm>
            <a:off x="0" y="0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60F87F-5F40-4A77-8B4C-20E18542B308}"/>
              </a:ext>
            </a:extLst>
          </p:cNvPr>
          <p:cNvSpPr/>
          <p:nvPr/>
        </p:nvSpPr>
        <p:spPr>
          <a:xfrm>
            <a:off x="0" y="6290256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85B114-917A-48D8-A3D2-761EC29D01AE}"/>
              </a:ext>
            </a:extLst>
          </p:cNvPr>
          <p:cNvSpPr/>
          <p:nvPr/>
        </p:nvSpPr>
        <p:spPr>
          <a:xfrm>
            <a:off x="11977940" y="5584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C71C97-7653-423E-A4CE-00BFEC2DC48B}"/>
              </a:ext>
            </a:extLst>
          </p:cNvPr>
          <p:cNvSpPr/>
          <p:nvPr/>
        </p:nvSpPr>
        <p:spPr>
          <a:xfrm>
            <a:off x="2328" y="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4D0C33-F288-4039-81A3-7677A8477252}"/>
              </a:ext>
            </a:extLst>
          </p:cNvPr>
          <p:cNvCxnSpPr/>
          <p:nvPr/>
        </p:nvCxnSpPr>
        <p:spPr>
          <a:xfrm>
            <a:off x="6819609" y="3217850"/>
            <a:ext cx="4990809" cy="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1752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erson reading a book&#10;&#10;Description automatically generated with medium confidence">
            <a:extLst>
              <a:ext uri="{FF2B5EF4-FFF2-40B4-BE49-F238E27FC236}">
                <a16:creationId xmlns:a16="http://schemas.microsoft.com/office/drawing/2014/main" id="{0C696A76-67D0-4E60-836D-D3F745284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394" y="237325"/>
            <a:ext cx="4048488" cy="60555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E4B562-5CBC-43B3-A1C3-83022DAF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Observations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39193-F9DB-48D5-95A8-C70542148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The Good News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Luke 18:35-37</a:t>
            </a:r>
          </a:p>
          <a:p>
            <a:pPr lvl="1"/>
            <a:r>
              <a:rPr lang="en-US" sz="3400" dirty="0"/>
              <a:t>Jesus passing by</a:t>
            </a:r>
          </a:p>
          <a:p>
            <a:pPr lvl="1"/>
            <a:r>
              <a:rPr lang="en-US" sz="3400" dirty="0"/>
              <a:t>The “Son of David”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</a:rPr>
              <a:t>Luke 18:38-39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1A14DE-3D75-4C71-B3D3-145AB6C39DE6}"/>
              </a:ext>
            </a:extLst>
          </p:cNvPr>
          <p:cNvSpPr txBox="1"/>
          <p:nvPr/>
        </p:nvSpPr>
        <p:spPr>
          <a:xfrm>
            <a:off x="0" y="652644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796417-A65C-4CA2-8E60-90DEBF088EC6}"/>
              </a:ext>
            </a:extLst>
          </p:cNvPr>
          <p:cNvSpPr/>
          <p:nvPr/>
        </p:nvSpPr>
        <p:spPr>
          <a:xfrm>
            <a:off x="0" y="0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4E7EB7-9450-4AD2-B55B-FADEAD676112}"/>
              </a:ext>
            </a:extLst>
          </p:cNvPr>
          <p:cNvSpPr/>
          <p:nvPr/>
        </p:nvSpPr>
        <p:spPr>
          <a:xfrm>
            <a:off x="0" y="6290256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3AA18D-4A68-431F-A410-3F4FCF51F0A2}"/>
              </a:ext>
            </a:extLst>
          </p:cNvPr>
          <p:cNvSpPr/>
          <p:nvPr/>
        </p:nvSpPr>
        <p:spPr>
          <a:xfrm>
            <a:off x="11977940" y="5584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6F776D-8ECB-465B-A1B4-4A784DE3DAF2}"/>
              </a:ext>
            </a:extLst>
          </p:cNvPr>
          <p:cNvSpPr/>
          <p:nvPr/>
        </p:nvSpPr>
        <p:spPr>
          <a:xfrm>
            <a:off x="2328" y="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A60781-3133-4097-B06A-2B1E2E386283}"/>
              </a:ext>
            </a:extLst>
          </p:cNvPr>
          <p:cNvCxnSpPr>
            <a:cxnSpLocks/>
          </p:cNvCxnSpPr>
          <p:nvPr/>
        </p:nvCxnSpPr>
        <p:spPr>
          <a:xfrm>
            <a:off x="838200" y="1521673"/>
            <a:ext cx="6246655" cy="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164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erson in a blue shirt&#10;&#10;Description automatically generated with medium confidence">
            <a:extLst>
              <a:ext uri="{FF2B5EF4-FFF2-40B4-BE49-F238E27FC236}">
                <a16:creationId xmlns:a16="http://schemas.microsoft.com/office/drawing/2014/main" id="{265CC79A-EBCB-45ED-85D8-F43E2894D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454" y="236187"/>
            <a:ext cx="4062448" cy="60717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E4B562-5CBC-43B3-A1C3-83022DAF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Observations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39193-F9DB-48D5-95A8-C70542148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The Great Cry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Luke 18:38-41</a:t>
            </a:r>
          </a:p>
          <a:p>
            <a:pPr lvl="1"/>
            <a:r>
              <a:rPr lang="en-US" sz="3400" dirty="0"/>
              <a:t>Bartimaeus cried for mercy</a:t>
            </a:r>
          </a:p>
          <a:p>
            <a:pPr lvl="1"/>
            <a:r>
              <a:rPr lang="en-US" sz="3400" dirty="0"/>
              <a:t>Draws attention to his faith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</a:rPr>
              <a:t>Luke 18:41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1A14DE-3D75-4C71-B3D3-145AB6C39DE6}"/>
              </a:ext>
            </a:extLst>
          </p:cNvPr>
          <p:cNvSpPr txBox="1"/>
          <p:nvPr/>
        </p:nvSpPr>
        <p:spPr>
          <a:xfrm>
            <a:off x="0" y="652644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796417-A65C-4CA2-8E60-90DEBF088EC6}"/>
              </a:ext>
            </a:extLst>
          </p:cNvPr>
          <p:cNvSpPr/>
          <p:nvPr/>
        </p:nvSpPr>
        <p:spPr>
          <a:xfrm>
            <a:off x="0" y="0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4E7EB7-9450-4AD2-B55B-FADEAD676112}"/>
              </a:ext>
            </a:extLst>
          </p:cNvPr>
          <p:cNvSpPr/>
          <p:nvPr/>
        </p:nvSpPr>
        <p:spPr>
          <a:xfrm>
            <a:off x="0" y="6290256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3AA18D-4A68-431F-A410-3F4FCF51F0A2}"/>
              </a:ext>
            </a:extLst>
          </p:cNvPr>
          <p:cNvSpPr/>
          <p:nvPr/>
        </p:nvSpPr>
        <p:spPr>
          <a:xfrm>
            <a:off x="11977940" y="5584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6F776D-8ECB-465B-A1B4-4A784DE3DAF2}"/>
              </a:ext>
            </a:extLst>
          </p:cNvPr>
          <p:cNvSpPr/>
          <p:nvPr/>
        </p:nvSpPr>
        <p:spPr>
          <a:xfrm>
            <a:off x="2328" y="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A60781-3133-4097-B06A-2B1E2E386283}"/>
              </a:ext>
            </a:extLst>
          </p:cNvPr>
          <p:cNvCxnSpPr>
            <a:cxnSpLocks/>
          </p:cNvCxnSpPr>
          <p:nvPr/>
        </p:nvCxnSpPr>
        <p:spPr>
          <a:xfrm>
            <a:off x="838200" y="1521673"/>
            <a:ext cx="6246655" cy="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766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B562-5CBC-43B3-A1C3-83022DAF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Observations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39193-F9DB-48D5-95A8-C70542148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The Gracious Announcement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Luke 18:42</a:t>
            </a:r>
          </a:p>
          <a:p>
            <a:pPr lvl="1"/>
            <a:r>
              <a:rPr lang="en-US" sz="3400" dirty="0"/>
              <a:t>Faith in the Lord</a:t>
            </a:r>
          </a:p>
          <a:p>
            <a:pPr lvl="1"/>
            <a:r>
              <a:rPr lang="en-US" sz="3400" dirty="0"/>
              <a:t>We must do likewise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</a:rPr>
              <a:t>John 8:21, 24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</a:rPr>
              <a:t>Matthew 7:21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</a:rPr>
              <a:t>Luke 6:46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1A14DE-3D75-4C71-B3D3-145AB6C39DE6}"/>
              </a:ext>
            </a:extLst>
          </p:cNvPr>
          <p:cNvSpPr txBox="1"/>
          <p:nvPr/>
        </p:nvSpPr>
        <p:spPr>
          <a:xfrm>
            <a:off x="0" y="652644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796417-A65C-4CA2-8E60-90DEBF088EC6}"/>
              </a:ext>
            </a:extLst>
          </p:cNvPr>
          <p:cNvSpPr/>
          <p:nvPr/>
        </p:nvSpPr>
        <p:spPr>
          <a:xfrm>
            <a:off x="0" y="0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4E7EB7-9450-4AD2-B55B-FADEAD676112}"/>
              </a:ext>
            </a:extLst>
          </p:cNvPr>
          <p:cNvSpPr/>
          <p:nvPr/>
        </p:nvSpPr>
        <p:spPr>
          <a:xfrm>
            <a:off x="0" y="6290256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3AA18D-4A68-431F-A410-3F4FCF51F0A2}"/>
              </a:ext>
            </a:extLst>
          </p:cNvPr>
          <p:cNvSpPr/>
          <p:nvPr/>
        </p:nvSpPr>
        <p:spPr>
          <a:xfrm>
            <a:off x="11977940" y="5584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6F776D-8ECB-465B-A1B4-4A784DE3DAF2}"/>
              </a:ext>
            </a:extLst>
          </p:cNvPr>
          <p:cNvSpPr/>
          <p:nvPr/>
        </p:nvSpPr>
        <p:spPr>
          <a:xfrm>
            <a:off x="2328" y="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A60781-3133-4097-B06A-2B1E2E386283}"/>
              </a:ext>
            </a:extLst>
          </p:cNvPr>
          <p:cNvCxnSpPr>
            <a:cxnSpLocks/>
          </p:cNvCxnSpPr>
          <p:nvPr/>
        </p:nvCxnSpPr>
        <p:spPr>
          <a:xfrm>
            <a:off x="838200" y="1521673"/>
            <a:ext cx="6246655" cy="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" name="Picture 9" descr="A person reading a book&#10;&#10;Description automatically generated with medium confidence">
            <a:extLst>
              <a:ext uri="{FF2B5EF4-FFF2-40B4-BE49-F238E27FC236}">
                <a16:creationId xmlns:a16="http://schemas.microsoft.com/office/drawing/2014/main" id="{561CFCB7-1A9E-40C6-894B-76D7D6983F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394" y="237325"/>
            <a:ext cx="4048488" cy="605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970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B562-5CBC-43B3-A1C3-83022DAF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Observations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39193-F9DB-48D5-95A8-C70542148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The Grand Results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Luke 18:43</a:t>
            </a:r>
          </a:p>
          <a:p>
            <a:pPr lvl="1"/>
            <a:r>
              <a:rPr lang="en-US" sz="3400" dirty="0"/>
              <a:t>Glorified God</a:t>
            </a:r>
          </a:p>
          <a:p>
            <a:pPr lvl="1"/>
            <a:r>
              <a:rPr lang="en-US" sz="3400" dirty="0"/>
              <a:t>Luke speaks of the praise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</a:rPr>
              <a:t>Luke 5:26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</a:rPr>
              <a:t>Luke 17:18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</a:rPr>
              <a:t>Acts 2:47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</a:rPr>
              <a:t>Acts 3:9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1A14DE-3D75-4C71-B3D3-145AB6C39DE6}"/>
              </a:ext>
            </a:extLst>
          </p:cNvPr>
          <p:cNvSpPr txBox="1"/>
          <p:nvPr/>
        </p:nvSpPr>
        <p:spPr>
          <a:xfrm>
            <a:off x="0" y="652644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796417-A65C-4CA2-8E60-90DEBF088EC6}"/>
              </a:ext>
            </a:extLst>
          </p:cNvPr>
          <p:cNvSpPr/>
          <p:nvPr/>
        </p:nvSpPr>
        <p:spPr>
          <a:xfrm>
            <a:off x="0" y="0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4E7EB7-9450-4AD2-B55B-FADEAD676112}"/>
              </a:ext>
            </a:extLst>
          </p:cNvPr>
          <p:cNvSpPr/>
          <p:nvPr/>
        </p:nvSpPr>
        <p:spPr>
          <a:xfrm>
            <a:off x="0" y="6290256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3AA18D-4A68-431F-A410-3F4FCF51F0A2}"/>
              </a:ext>
            </a:extLst>
          </p:cNvPr>
          <p:cNvSpPr/>
          <p:nvPr/>
        </p:nvSpPr>
        <p:spPr>
          <a:xfrm>
            <a:off x="11977940" y="5584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6F776D-8ECB-465B-A1B4-4A784DE3DAF2}"/>
              </a:ext>
            </a:extLst>
          </p:cNvPr>
          <p:cNvSpPr/>
          <p:nvPr/>
        </p:nvSpPr>
        <p:spPr>
          <a:xfrm>
            <a:off x="2328" y="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A60781-3133-4097-B06A-2B1E2E386283}"/>
              </a:ext>
            </a:extLst>
          </p:cNvPr>
          <p:cNvCxnSpPr>
            <a:cxnSpLocks/>
          </p:cNvCxnSpPr>
          <p:nvPr/>
        </p:nvCxnSpPr>
        <p:spPr>
          <a:xfrm>
            <a:off x="838200" y="1521673"/>
            <a:ext cx="6246655" cy="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1" name="Picture 10" descr="A person in a blue shirt&#10;&#10;Description automatically generated with medium confidence">
            <a:extLst>
              <a:ext uri="{FF2B5EF4-FFF2-40B4-BE49-F238E27FC236}">
                <a16:creationId xmlns:a16="http://schemas.microsoft.com/office/drawing/2014/main" id="{ED13F5D5-CB4A-4DD4-A4CC-DCBBD58FC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454" y="236187"/>
            <a:ext cx="4062448" cy="607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647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B562-5CBC-43B3-A1C3-83022DAF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39193-F9DB-48D5-95A8-C70542148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27260" cy="4351338"/>
          </a:xfrm>
        </p:spPr>
        <p:txBody>
          <a:bodyPr>
            <a:normAutofit/>
          </a:bodyPr>
          <a:lstStyle/>
          <a:p>
            <a:r>
              <a:rPr lang="en-US" sz="3600" b="1" dirty="0"/>
              <a:t>Our faith will save us IF we act on it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James 2:26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1A14DE-3D75-4C71-B3D3-145AB6C39DE6}"/>
              </a:ext>
            </a:extLst>
          </p:cNvPr>
          <p:cNvSpPr txBox="1"/>
          <p:nvPr/>
        </p:nvSpPr>
        <p:spPr>
          <a:xfrm>
            <a:off x="0" y="6526444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796417-A65C-4CA2-8E60-90DEBF088EC6}"/>
              </a:ext>
            </a:extLst>
          </p:cNvPr>
          <p:cNvSpPr/>
          <p:nvPr/>
        </p:nvSpPr>
        <p:spPr>
          <a:xfrm>
            <a:off x="0" y="0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4E7EB7-9450-4AD2-B55B-FADEAD676112}"/>
              </a:ext>
            </a:extLst>
          </p:cNvPr>
          <p:cNvSpPr/>
          <p:nvPr/>
        </p:nvSpPr>
        <p:spPr>
          <a:xfrm>
            <a:off x="0" y="6290256"/>
            <a:ext cx="12192000" cy="23618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3AA18D-4A68-431F-A410-3F4FCF51F0A2}"/>
              </a:ext>
            </a:extLst>
          </p:cNvPr>
          <p:cNvSpPr/>
          <p:nvPr/>
        </p:nvSpPr>
        <p:spPr>
          <a:xfrm>
            <a:off x="11977940" y="5584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6F776D-8ECB-465B-A1B4-4A784DE3DAF2}"/>
              </a:ext>
            </a:extLst>
          </p:cNvPr>
          <p:cNvSpPr/>
          <p:nvPr/>
        </p:nvSpPr>
        <p:spPr>
          <a:xfrm>
            <a:off x="2328" y="0"/>
            <a:ext cx="216385" cy="62902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A60781-3133-4097-B06A-2B1E2E386283}"/>
              </a:ext>
            </a:extLst>
          </p:cNvPr>
          <p:cNvCxnSpPr>
            <a:cxnSpLocks/>
          </p:cNvCxnSpPr>
          <p:nvPr/>
        </p:nvCxnSpPr>
        <p:spPr>
          <a:xfrm>
            <a:off x="838200" y="1521673"/>
            <a:ext cx="4410875" cy="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1" name="Picture 10" descr="A person in a robe and turban sitting on rocks&#10;&#10;Description automatically generated with low confidence">
            <a:extLst>
              <a:ext uri="{FF2B5EF4-FFF2-40B4-BE49-F238E27FC236}">
                <a16:creationId xmlns:a16="http://schemas.microsoft.com/office/drawing/2014/main" id="{2A901769-43DD-426D-9958-8C97A56716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1" y="236188"/>
            <a:ext cx="6424065" cy="605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4545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207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 Blind Man Bartimaeus</vt:lpstr>
      <vt:lpstr>Observations to Consider</vt:lpstr>
      <vt:lpstr>Observations to Consider</vt:lpstr>
      <vt:lpstr>Observations to Consider</vt:lpstr>
      <vt:lpstr>Observations to Consider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Blind Man Bartimaeus</dc:title>
  <dc:creator>Richard Thetford</dc:creator>
  <cp:lastModifiedBy>Richard Thetford</cp:lastModifiedBy>
  <cp:revision>4</cp:revision>
  <dcterms:created xsi:type="dcterms:W3CDTF">2023-05-11T16:48:23Z</dcterms:created>
  <dcterms:modified xsi:type="dcterms:W3CDTF">2024-02-04T22:38:19Z</dcterms:modified>
</cp:coreProperties>
</file>