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4" r:id="rId4"/>
    <p:sldId id="258" r:id="rId5"/>
    <p:sldId id="259" r:id="rId6"/>
    <p:sldId id="265" r:id="rId7"/>
    <p:sldId id="260" r:id="rId8"/>
    <p:sldId id="266" r:id="rId9"/>
    <p:sldId id="261" r:id="rId10"/>
    <p:sldId id="262" r:id="rId11"/>
    <p:sldId id="263" r:id="rId12"/>
  </p:sldIdLst>
  <p:sldSz cx="9144000" cy="6858000" type="screen4x3"/>
  <p:notesSz cx="9290050" cy="700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33CC33"/>
    <a:srgbClr val="FF9900"/>
    <a:srgbClr val="FF0000"/>
    <a:srgbClr val="0066FF"/>
    <a:srgbClr val="FF0066"/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r>
              <a:rPr lang="en-US" dirty="0">
                <a:latin typeface="Calibri" panose="020F0502020204030204" pitchFamily="34" charset="0"/>
              </a:rPr>
              <a:t>The Bible's Guide for Unity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r>
              <a:rPr lang="en-US" dirty="0">
                <a:latin typeface="Calibri" panose="020F0502020204030204" pitchFamily="34" charset="0"/>
              </a:rPr>
              <a:t>Richie Thetford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DF0A3D40-05D9-4369-854A-6E05CCA48C0C}" type="slidenum">
              <a:rPr lang="en-US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 dirty="0"/>
              <a:t>The Bible's Guide for Unity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4013" y="525463"/>
            <a:ext cx="3500437" cy="262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327400"/>
            <a:ext cx="7432675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 dirty="0"/>
              <a:t>Richie Thetford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7182686-9047-46EB-9874-8998A169B9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Bible's Guide for Unity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Richie Thetford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ED1BC2-948C-46B1-BAB6-F1407D73CD6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ainbow_tit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00200" y="2133600"/>
            <a:ext cx="60960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219700"/>
            <a:ext cx="6705600" cy="9525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45D93-6187-4CB7-8A51-44BB2E3C5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2CB91-C736-4D12-8890-36D77C5BF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18288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533400"/>
            <a:ext cx="53340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0045D-6F32-4527-A775-731C22CA8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315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2286000"/>
            <a:ext cx="35814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286000"/>
            <a:ext cx="35814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F3183-8786-4215-89B0-A1A344F64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315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2286000"/>
            <a:ext cx="35814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2286000"/>
            <a:ext cx="3581400" cy="1714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4152900"/>
            <a:ext cx="3581400" cy="1714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3B092-1D30-44E9-AB9C-741B1C28F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0362F-E26C-4D3E-BD85-48CE7604C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E00DF-61BA-45A1-A073-C8DB51CD8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286000"/>
            <a:ext cx="35814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286000"/>
            <a:ext cx="35814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89EF5-3BD4-40BC-9D64-115B967A0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45F45-D5E3-4469-8D4B-EE53BEF53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A942D-E62E-4C45-A6C6-B3E2EBC3E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47733-CB5B-460A-A56D-BCA036889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EE7E0-B947-4F8D-B332-6D4388C95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A67A7-DAA2-4F14-B55F-F39CCD6D2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533400"/>
            <a:ext cx="7315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2286000"/>
            <a:ext cx="7315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98513" y="6248400"/>
            <a:ext cx="1792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94063" y="6248400"/>
            <a:ext cx="272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5913" y="6248400"/>
            <a:ext cx="1792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4A8AAA6-9FDB-402A-AFB4-3ABECBC19B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03" name="FormatShape" descr="SKIING" hidden="1"/>
          <p:cNvSpPr>
            <a:spLocks noChangeArrowheads="1"/>
          </p:cNvSpPr>
          <p:nvPr/>
        </p:nvSpPr>
        <p:spPr bwMode="auto">
          <a:xfrm>
            <a:off x="-1265238" y="1701800"/>
            <a:ext cx="1112838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844800"/>
            <a:ext cx="6400800" cy="2184400"/>
          </a:xfrm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4400" b="1" dirty="0">
                <a:solidFill>
                  <a:schemeClr val="bg1"/>
                </a:solidFill>
                <a:cs typeface="Arial" pitchFamily="34" charset="0"/>
              </a:rPr>
              <a:t>The Bible’s Guide For</a:t>
            </a:r>
            <a:br>
              <a:rPr lang="en-US" sz="7200" b="1" dirty="0">
                <a:cs typeface="Arial" pitchFamily="34" charset="0"/>
              </a:rPr>
            </a:br>
            <a:r>
              <a:rPr lang="en-US" sz="7200" b="1" dirty="0">
                <a:cs typeface="Arial" pitchFamily="34" charset="0"/>
              </a:rPr>
              <a:t> </a:t>
            </a:r>
            <a:r>
              <a:rPr lang="en-US" sz="9600" b="1" dirty="0">
                <a:solidFill>
                  <a:srgbClr val="FF0066"/>
                </a:solidFill>
                <a:cs typeface="Arial" pitchFamily="34" charset="0"/>
              </a:rPr>
              <a:t>U</a:t>
            </a:r>
            <a:r>
              <a:rPr lang="en-US" sz="9600" b="1" dirty="0">
                <a:solidFill>
                  <a:srgbClr val="000099"/>
                </a:solidFill>
                <a:cs typeface="Arial" pitchFamily="34" charset="0"/>
              </a:rPr>
              <a:t>n</a:t>
            </a:r>
            <a:r>
              <a:rPr lang="en-US" sz="9600" b="1" dirty="0">
                <a:solidFill>
                  <a:srgbClr val="FFFF00"/>
                </a:solidFill>
                <a:cs typeface="Arial" pitchFamily="34" charset="0"/>
              </a:rPr>
              <a:t>i</a:t>
            </a:r>
            <a:r>
              <a:rPr lang="en-US" sz="9600" b="1" dirty="0">
                <a:solidFill>
                  <a:srgbClr val="008000"/>
                </a:solidFill>
                <a:cs typeface="Arial" pitchFamily="34" charset="0"/>
              </a:rPr>
              <a:t>t</a:t>
            </a:r>
            <a:r>
              <a:rPr lang="en-US" sz="9600" b="1" dirty="0">
                <a:solidFill>
                  <a:srgbClr val="FF0000"/>
                </a:solidFill>
                <a:cs typeface="Arial" pitchFamily="34" charset="0"/>
              </a:rPr>
              <a:t>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5295900"/>
            <a:ext cx="7620000" cy="1333500"/>
          </a:xfrm>
        </p:spPr>
        <p:txBody>
          <a:bodyPr/>
          <a:lstStyle/>
          <a:p>
            <a:pPr eaLnBrk="1" hangingPunct="1"/>
            <a:r>
              <a:rPr lang="en-US" sz="2800" b="1" dirty="0">
                <a:cs typeface="Arial" pitchFamily="34" charset="0"/>
              </a:rPr>
              <a:t>“Behold, how good and how pleasant it is For brethren to dwell together in </a:t>
            </a: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unity</a:t>
            </a:r>
            <a:r>
              <a:rPr lang="en-US" sz="2800" b="1" dirty="0">
                <a:cs typeface="Arial" pitchFamily="34" charset="0"/>
              </a:rPr>
              <a:t>!”</a:t>
            </a:r>
          </a:p>
          <a:p>
            <a:pPr algn="r" eaLnBrk="1" hangingPunct="1"/>
            <a:r>
              <a:rPr lang="en-US" sz="2800" dirty="0">
                <a:cs typeface="Arial" pitchFamily="34" charset="0"/>
              </a:rPr>
              <a:t>Psalms 133:1</a:t>
            </a:r>
          </a:p>
        </p:txBody>
      </p:sp>
      <p:pic>
        <p:nvPicPr>
          <p:cNvPr id="7" name="Picture 6" descr="OpenBib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1300" y="990600"/>
            <a:ext cx="3581400" cy="18936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8001000" cy="10668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FF0000"/>
                </a:solidFill>
                <a:cs typeface="Arial" pitchFamily="34" charset="0"/>
              </a:rPr>
              <a:t>Unity in Practice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8077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>
                <a:cs typeface="Arial" pitchFamily="34" charset="0"/>
              </a:rPr>
              <a:t>Commanded to have unity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C00000"/>
                </a:solidFill>
                <a:ea typeface="Roboto Medium" panose="02000000000000000000" pitchFamily="2" charset="0"/>
                <a:cs typeface="Arial" pitchFamily="34" charset="0"/>
              </a:rPr>
              <a:t>1 Corinthians 1:10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cs typeface="Arial" pitchFamily="34" charset="0"/>
              </a:rPr>
              <a:t>Must exhibit genuine care and concern for Christ and the Brethren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C00000"/>
                </a:solidFill>
                <a:ea typeface="Roboto Medium" panose="02000000000000000000" pitchFamily="2" charset="0"/>
                <a:cs typeface="Arial" pitchFamily="34" charset="0"/>
              </a:rPr>
              <a:t>Philippians 2:1-4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cs typeface="Arial" pitchFamily="34" charset="0"/>
              </a:rPr>
              <a:t>Love is a necessary ingredient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C00000"/>
                </a:solidFill>
                <a:ea typeface="Roboto Medium" panose="02000000000000000000" pitchFamily="2" charset="0"/>
                <a:cs typeface="Arial" pitchFamily="34" charset="0"/>
              </a:rPr>
              <a:t>1 John 4:7-8, 20-21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cs typeface="Arial" pitchFamily="34" charset="0"/>
              </a:rPr>
              <a:t>Jerusalem church proved the possibility and blessings of unity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C00000"/>
                </a:solidFill>
                <a:ea typeface="Roboto Medium" panose="02000000000000000000" pitchFamily="2" charset="0"/>
                <a:cs typeface="Arial" pitchFamily="34" charset="0"/>
              </a:rPr>
              <a:t>Acts 2:42-47; 4:32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cs typeface="Arial" pitchFamily="34" charset="0"/>
              </a:rPr>
              <a:t>Bible unity has been established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C00000"/>
                </a:solidFill>
                <a:ea typeface="Roboto Medium" panose="02000000000000000000" pitchFamily="2" charset="0"/>
                <a:cs typeface="Arial" pitchFamily="34" charset="0"/>
              </a:rPr>
              <a:t>Ephesians 4:1-7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66800" y="6248400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9900CC"/>
                </a:solidFill>
                <a:latin typeface="Calibri" panose="020F0502020204030204" pitchFamily="34" charset="0"/>
                <a:cs typeface="Arial" pitchFamily="34" charset="0"/>
              </a:rPr>
              <a:t>Must stay focused on the Bible to achieve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UNITY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pen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925734"/>
            <a:ext cx="3581400" cy="18936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7467600" cy="17526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008000"/>
                </a:solidFill>
                <a:cs typeface="Arial" pitchFamily="34" charset="0"/>
              </a:rPr>
              <a:t>Is it Possible For Us to Have</a:t>
            </a:r>
            <a:r>
              <a:rPr lang="en-US" sz="4000" b="1" dirty="0">
                <a:solidFill>
                  <a:srgbClr val="33CC33"/>
                </a:solidFill>
                <a:cs typeface="Arial" pitchFamily="34" charset="0"/>
              </a:rPr>
              <a:t> </a:t>
            </a:r>
            <a:r>
              <a:rPr lang="en-US" sz="7200" b="1" dirty="0">
                <a:solidFill>
                  <a:srgbClr val="9900CC"/>
                </a:solidFill>
                <a:cs typeface="Arial" pitchFamily="34" charset="0"/>
              </a:rPr>
              <a:t>U</a:t>
            </a:r>
            <a:r>
              <a:rPr lang="en-US" sz="7200" b="1" dirty="0">
                <a:solidFill>
                  <a:srgbClr val="FF0066"/>
                </a:solidFill>
                <a:cs typeface="Arial" pitchFamily="34" charset="0"/>
              </a:rPr>
              <a:t>N</a:t>
            </a:r>
            <a:r>
              <a:rPr lang="en-US" sz="7200" b="1" dirty="0">
                <a:solidFill>
                  <a:srgbClr val="000099"/>
                </a:solidFill>
                <a:cs typeface="Arial" pitchFamily="34" charset="0"/>
              </a:rPr>
              <a:t>I</a:t>
            </a:r>
            <a:r>
              <a:rPr lang="en-US" sz="7200" b="1" dirty="0">
                <a:solidFill>
                  <a:srgbClr val="008000"/>
                </a:solidFill>
                <a:cs typeface="Arial" pitchFamily="34" charset="0"/>
              </a:rPr>
              <a:t>T</a:t>
            </a:r>
            <a:r>
              <a:rPr lang="en-US" sz="7200" b="1" dirty="0">
                <a:solidFill>
                  <a:srgbClr val="FF9900"/>
                </a:solidFill>
                <a:cs typeface="Arial" pitchFamily="34" charset="0"/>
              </a:rPr>
              <a:t>Y</a:t>
            </a:r>
            <a:endParaRPr lang="en-US" sz="7200" b="1" dirty="0">
              <a:cs typeface="Arial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066800" y="2713038"/>
            <a:ext cx="7772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 dirty="0">
                <a:latin typeface="Calibri" panose="020F0502020204030204" pitchFamily="34" charset="0"/>
                <a:cs typeface="Arial" pitchFamily="34" charset="0"/>
              </a:rPr>
              <a:t>Yes,</a:t>
            </a:r>
          </a:p>
          <a:p>
            <a:pPr algn="ctr"/>
            <a:r>
              <a:rPr lang="en-US" sz="54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IF</a:t>
            </a:r>
          </a:p>
          <a:p>
            <a:pPr algn="ctr"/>
            <a:r>
              <a:rPr lang="en-US" sz="3600" b="1" dirty="0">
                <a:latin typeface="Calibri" panose="020F0502020204030204" pitchFamily="34" charset="0"/>
                <a:cs typeface="Arial" pitchFamily="34" charset="0"/>
              </a:rPr>
              <a:t>One is willing to </a:t>
            </a:r>
            <a:r>
              <a:rPr lang="en-US" sz="3600" b="1" dirty="0">
                <a:solidFill>
                  <a:srgbClr val="9900CC"/>
                </a:solidFill>
                <a:latin typeface="Calibri" panose="020F0502020204030204" pitchFamily="34" charset="0"/>
                <a:cs typeface="Arial" pitchFamily="34" charset="0"/>
              </a:rPr>
              <a:t>repent</a:t>
            </a:r>
            <a:r>
              <a:rPr lang="en-US" sz="3600" b="1" dirty="0">
                <a:latin typeface="Calibri" panose="020F0502020204030204" pitchFamily="34" charset="0"/>
                <a:cs typeface="Arial" pitchFamily="34" charset="0"/>
              </a:rPr>
              <a:t> and</a:t>
            </a:r>
          </a:p>
          <a:p>
            <a:pPr algn="ctr"/>
            <a:r>
              <a:rPr lang="en-US" sz="3600" b="1" dirty="0">
                <a:solidFill>
                  <a:srgbClr val="9900CC"/>
                </a:solidFill>
                <a:latin typeface="Calibri" panose="020F0502020204030204" pitchFamily="34" charset="0"/>
                <a:cs typeface="Arial" pitchFamily="34" charset="0"/>
              </a:rPr>
              <a:t>submit</a:t>
            </a:r>
            <a:r>
              <a:rPr lang="en-US" sz="3600" b="1" dirty="0">
                <a:latin typeface="Calibri" panose="020F0502020204030204" pitchFamily="34" charset="0"/>
                <a:cs typeface="Arial" pitchFamily="34" charset="0"/>
              </a:rPr>
              <a:t> to the authority of Christ</a:t>
            </a:r>
          </a:p>
          <a:p>
            <a:pPr>
              <a:spcBef>
                <a:spcPct val="50000"/>
              </a:spcBef>
            </a:pPr>
            <a:endParaRPr lang="en-US" dirty="0">
              <a:latin typeface="Souvenir Lt BT" pitchFamily="18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66800" y="5562600"/>
            <a:ext cx="7315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alibri" panose="020F0502020204030204" pitchFamily="34" charset="0"/>
                <a:cs typeface="Arial" pitchFamily="34" charset="0"/>
              </a:rPr>
              <a:t>May we all strive to put God and others first in our life so that we can remain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focused on His will</a:t>
            </a:r>
            <a:r>
              <a:rPr lang="en-US" b="1" dirty="0">
                <a:solidFill>
                  <a:srgbClr val="0000FF"/>
                </a:solidFill>
                <a:latin typeface="Calibri" panose="020F0502020204030204" pitchFamily="34" charset="0"/>
                <a:cs typeface="Arial" pitchFamily="34" charset="0"/>
              </a:rPr>
              <a:t> while </a:t>
            </a:r>
            <a:r>
              <a:rPr lang="en-US" b="1" u="sng" dirty="0">
                <a:solidFill>
                  <a:srgbClr val="008000"/>
                </a:solidFill>
                <a:latin typeface="Calibri" panose="020F0502020204030204" pitchFamily="34" charset="0"/>
                <a:cs typeface="Arial" pitchFamily="34" charset="0"/>
              </a:rPr>
              <a:t>teaching</a:t>
            </a:r>
            <a:r>
              <a:rPr lang="en-US" b="1" dirty="0">
                <a:solidFill>
                  <a:srgbClr val="0000FF"/>
                </a:solidFill>
                <a:latin typeface="Calibri" panose="020F0502020204030204" pitchFamily="34" charset="0"/>
                <a:cs typeface="Arial" pitchFamily="34" charset="0"/>
              </a:rPr>
              <a:t> and </a:t>
            </a:r>
            <a:r>
              <a:rPr lang="en-US" b="1" u="sng" dirty="0">
                <a:solidFill>
                  <a:srgbClr val="008000"/>
                </a:solidFill>
                <a:latin typeface="Calibri" panose="020F0502020204030204" pitchFamily="34" charset="0"/>
                <a:cs typeface="Arial" pitchFamily="34" charset="0"/>
              </a:rPr>
              <a:t>exhorting</a:t>
            </a:r>
            <a:r>
              <a:rPr lang="en-US" b="1" dirty="0">
                <a:solidFill>
                  <a:srgbClr val="0000FF"/>
                </a:solidFill>
                <a:latin typeface="Calibri" panose="020F0502020204030204" pitchFamily="34" charset="0"/>
                <a:cs typeface="Arial" pitchFamily="34" charset="0"/>
              </a:rPr>
              <a:t> one another!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543800" cy="12192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9900CC"/>
                </a:solidFill>
                <a:cs typeface="Arial" pitchFamily="34" charset="0"/>
              </a:rPr>
              <a:t>What Does the Bible Teach</a:t>
            </a:r>
            <a:br>
              <a:rPr lang="en-US" sz="4000" b="1" dirty="0">
                <a:solidFill>
                  <a:srgbClr val="9900CC"/>
                </a:solidFill>
                <a:cs typeface="Arial" pitchFamily="34" charset="0"/>
              </a:rPr>
            </a:br>
            <a:r>
              <a:rPr lang="en-US" sz="4000" b="1" dirty="0">
                <a:solidFill>
                  <a:srgbClr val="9900CC"/>
                </a:solidFill>
                <a:cs typeface="Arial" pitchFamily="34" charset="0"/>
              </a:rPr>
              <a:t>About Unity?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295400"/>
            <a:ext cx="7543800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“I do not pray for these alone, but also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for those who will believe in Me through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their word; that they all may be one, as You, Father, are in Me, and I in You; that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they also may be one in Us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, that the world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may believe that You sent Me.”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John 17:20-21</a:t>
            </a: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“Be of the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same mind toward one another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.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Do not set your mind on high things,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but associate with the humble. Do not be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wise in your own opinion.”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Romans 12:16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543800" cy="12954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9900CC"/>
                </a:solidFill>
                <a:cs typeface="Arial" pitchFamily="34" charset="0"/>
              </a:rPr>
              <a:t>What Does the Bible Teach</a:t>
            </a:r>
            <a:br>
              <a:rPr lang="en-US" sz="4000" b="1" dirty="0">
                <a:solidFill>
                  <a:srgbClr val="9900CC"/>
                </a:solidFill>
                <a:cs typeface="Arial" pitchFamily="34" charset="0"/>
              </a:rPr>
            </a:br>
            <a:r>
              <a:rPr lang="en-US" sz="4000" b="1" dirty="0">
                <a:solidFill>
                  <a:srgbClr val="9900CC"/>
                </a:solidFill>
                <a:cs typeface="Arial" pitchFamily="34" charset="0"/>
              </a:rPr>
              <a:t>About Unity?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066800" y="1541463"/>
            <a:ext cx="7543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“Now may the God of patience and comfort grant you to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be like-minded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 toward one another, </a:t>
            </a:r>
            <a:r>
              <a:rPr lang="en-US" sz="3000" u="sng" dirty="0">
                <a:latin typeface="Calibri" panose="020F0502020204030204" pitchFamily="34" charset="0"/>
                <a:cs typeface="Arial" pitchFamily="34" charset="0"/>
              </a:rPr>
              <a:t>according to Christ Jesus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,”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Romans 15:5</a:t>
            </a: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 algn="ctr"/>
            <a:endParaRPr lang="en-US" sz="3000" dirty="0">
              <a:latin typeface="Calibri" panose="020F0502020204030204" pitchFamily="34" charset="0"/>
              <a:cs typeface="Arial" pitchFamily="34" charset="0"/>
            </a:endParaRPr>
          </a:p>
          <a:p>
            <a:pPr algn="ctr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“Finally, brethren, farewell. Become complete. Be of good comfort,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be of one mind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,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live in peace; and the God of love and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peace will be with you.”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2 Corinthians 13:11</a:t>
            </a: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315200" cy="10668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008000"/>
                </a:solidFill>
                <a:cs typeface="Arial" pitchFamily="34" charset="0"/>
              </a:rPr>
              <a:t>Unity Requires A Standard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066800"/>
            <a:ext cx="8153400" cy="2362200"/>
          </a:xfrm>
        </p:spPr>
        <p:txBody>
          <a:bodyPr/>
          <a:lstStyle/>
          <a:p>
            <a:pPr eaLnBrk="1" hangingPunct="1"/>
            <a:r>
              <a:rPr lang="en-US" sz="3600" b="1" dirty="0">
                <a:cs typeface="Arial" pitchFamily="34" charset="0"/>
              </a:rPr>
              <a:t>A Standard requires submission</a:t>
            </a:r>
            <a:r>
              <a:rPr lang="en-US" sz="2800" b="1" dirty="0">
                <a:cs typeface="Arial" pitchFamily="34" charset="0"/>
              </a:rPr>
              <a:t>        </a:t>
            </a: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Psalms 119:104-105; 40:8</a:t>
            </a:r>
          </a:p>
          <a:p>
            <a:pPr eaLnBrk="1" hangingPunct="1"/>
            <a:r>
              <a:rPr lang="en-US" sz="3600" b="1" dirty="0">
                <a:cs typeface="Arial" pitchFamily="34" charset="0"/>
              </a:rPr>
              <a:t>Can’t set up unrealistic standards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Matthew 7:21; Acts 23:1</a:t>
            </a:r>
          </a:p>
        </p:txBody>
      </p:sp>
      <p:pic>
        <p:nvPicPr>
          <p:cNvPr id="6" name="Picture 5" descr="frontcen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00533" y="3430906"/>
            <a:ext cx="4942934" cy="3274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315200" cy="10668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000099"/>
                </a:solidFill>
                <a:cs typeface="Arial" pitchFamily="34" charset="0"/>
              </a:rPr>
              <a:t>The Bible is Our Standard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066800" y="1143000"/>
            <a:ext cx="76962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“Heaven and earth will pass away, but</a:t>
            </a:r>
            <a:br>
              <a:rPr lang="en-US" sz="32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My words</a:t>
            </a: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 will by no means pass away.”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Matthew 24:35 </a:t>
            </a:r>
          </a:p>
          <a:p>
            <a:pPr algn="ctr"/>
            <a:endParaRPr lang="en-US" b="1" dirty="0">
              <a:latin typeface="Calibri" panose="020F0502020204030204" pitchFamily="34" charset="0"/>
              <a:cs typeface="Arial" pitchFamily="34" charset="0"/>
            </a:endParaRPr>
          </a:p>
          <a:p>
            <a:pPr algn="ctr"/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“And you shall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know the truth</a:t>
            </a: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, and</a:t>
            </a:r>
            <a:br>
              <a:rPr lang="en-US" sz="32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the truth shall make you free.”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John 8:32 </a:t>
            </a:r>
          </a:p>
          <a:p>
            <a:pPr algn="ctr"/>
            <a:endParaRPr lang="en-US" b="1" dirty="0">
              <a:latin typeface="Calibri" panose="020F0502020204030204" pitchFamily="34" charset="0"/>
              <a:cs typeface="Arial" pitchFamily="34" charset="0"/>
            </a:endParaRPr>
          </a:p>
          <a:p>
            <a:pPr algn="ctr"/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“You are already clean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because of the word</a:t>
            </a: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 which I have spoken to you.”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John 15:3</a:t>
            </a: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315200" cy="10668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000099"/>
                </a:solidFill>
                <a:cs typeface="Arial" pitchFamily="34" charset="0"/>
              </a:rPr>
              <a:t>The Bible is Our Standard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066800" y="1143000"/>
            <a:ext cx="7696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“The wicked have laid a snare for me, Yet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I have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not strayed from Your precepts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Psalms 119:110 </a:t>
            </a:r>
          </a:p>
          <a:p>
            <a:pPr algn="ctr"/>
            <a:endParaRPr lang="en-US" b="1" dirty="0">
              <a:latin typeface="Calibri" panose="020F0502020204030204" pitchFamily="34" charset="0"/>
              <a:cs typeface="Arial" pitchFamily="34" charset="0"/>
            </a:endParaRPr>
          </a:p>
          <a:p>
            <a:pPr algn="ctr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“The entrance of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Your words gives light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;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It gives understanding to the simple.”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Psalms 119:130</a:t>
            </a: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 algn="ctr"/>
            <a:endParaRPr lang="en-US" sz="3200" dirty="0">
              <a:latin typeface="Calibri" panose="020F0502020204030204" pitchFamily="34" charset="0"/>
              <a:cs typeface="Arial" pitchFamily="34" charset="0"/>
            </a:endParaRPr>
          </a:p>
          <a:p>
            <a:pPr algn="ctr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“The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entirety of Your word is truth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,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And every one of Your righteous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judgments endures forever.”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Psalms 119:160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315200" cy="10668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000099"/>
                </a:solidFill>
                <a:cs typeface="Arial" pitchFamily="34" charset="0"/>
              </a:rPr>
              <a:t>The Bible is Our Standard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43000" y="963613"/>
            <a:ext cx="71628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“But the word of the LORD endures forever." Now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this is the word which by the gospel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 was preached to you.”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1 Peter 1:25</a:t>
            </a:r>
          </a:p>
          <a:p>
            <a:pPr algn="ctr"/>
            <a:endParaRPr lang="en-US" sz="3200" dirty="0">
              <a:latin typeface="Calibri" panose="020F0502020204030204" pitchFamily="34" charset="0"/>
              <a:cs typeface="Arial" pitchFamily="34" charset="0"/>
            </a:endParaRPr>
          </a:p>
          <a:p>
            <a:pPr algn="ctr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“For the word of God is living and powerful, and sharper than any two-edged sword,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piercing even to the division of soul</a:t>
            </a:r>
            <a:b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and spirit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, and of joints and marrow,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and is a discerner of the thoughts</a:t>
            </a:r>
            <a:br>
              <a:rPr lang="en-US" sz="3000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and intents of the heart.”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Hebrews 4:12</a:t>
            </a:r>
            <a:r>
              <a:rPr lang="en-US" sz="3200" dirty="0">
                <a:latin typeface="Calibri" panose="020F0502020204030204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315200" cy="10668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000099"/>
                </a:solidFill>
                <a:cs typeface="Arial" pitchFamily="34" charset="0"/>
              </a:rPr>
              <a:t>The Bible is Our Standard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914400" y="1041023"/>
            <a:ext cx="77724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“All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Scripture is given by inspiration</a:t>
            </a:r>
            <a:b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God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and is profitable for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doctrine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for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reproof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for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correction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for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in righteousness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that the man of God may</a:t>
            </a:r>
          </a:p>
          <a:p>
            <a:pPr algn="ctr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be complete, thoroughly equipped</a:t>
            </a:r>
            <a:b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for every good work.”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2 Timothy 3:16-17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“He who rejects Me, and does not receive My words, has that which judges him--the 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word that I have spoken will judge him</a:t>
            </a:r>
          </a:p>
          <a:p>
            <a:pPr algn="ctr"/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last day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John 12:48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congregation-ful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05400" y="5345113"/>
            <a:ext cx="3124200" cy="1347787"/>
          </a:xfrm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8001000" cy="12192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FF9900"/>
                </a:solidFill>
                <a:cs typeface="Arial" pitchFamily="34" charset="0"/>
              </a:rPr>
              <a:t>Some Have Not Learned the Importance of Listening to God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295400"/>
            <a:ext cx="8153400" cy="2971800"/>
          </a:xfrm>
        </p:spPr>
        <p:txBody>
          <a:bodyPr/>
          <a:lstStyle/>
          <a:p>
            <a:pPr eaLnBrk="1" hangingPunct="1"/>
            <a:r>
              <a:rPr lang="en-US" sz="3600" b="1" dirty="0">
                <a:cs typeface="Arial" pitchFamily="34" charset="0"/>
              </a:rPr>
              <a:t>Bible unity is only achieved by keeping the truth of God’s Word</a:t>
            </a:r>
          </a:p>
          <a:p>
            <a:pPr lvl="1" eaLnBrk="1" hangingPunct="1"/>
            <a:r>
              <a:rPr lang="en-US" sz="3200" dirty="0" err="1">
                <a:ea typeface="Roboto Medium" panose="02000000000000000000" pitchFamily="2" charset="0"/>
                <a:cs typeface="Arial" pitchFamily="34" charset="0"/>
              </a:rPr>
              <a:t>Nadab</a:t>
            </a:r>
            <a:r>
              <a:rPr lang="en-US" sz="3200" dirty="0">
                <a:ea typeface="Roboto Medium" panose="02000000000000000000" pitchFamily="2" charset="0"/>
                <a:cs typeface="Arial" pitchFamily="34" charset="0"/>
              </a:rPr>
              <a:t> and </a:t>
            </a:r>
            <a:r>
              <a:rPr lang="en-US" sz="3200" dirty="0" err="1">
                <a:ea typeface="Roboto Medium" panose="02000000000000000000" pitchFamily="2" charset="0"/>
                <a:cs typeface="Arial" pitchFamily="34" charset="0"/>
              </a:rPr>
              <a:t>Abihu</a:t>
            </a:r>
            <a:r>
              <a:rPr lang="en-US" sz="3200" dirty="0">
                <a:ea typeface="Roboto Medium" panose="02000000000000000000" pitchFamily="2" charset="0"/>
                <a:cs typeface="Arial" pitchFamily="34" charset="0"/>
              </a:rPr>
              <a:t> </a:t>
            </a:r>
            <a:r>
              <a:rPr lang="en-US" sz="3200" dirty="0">
                <a:cs typeface="Arial" pitchFamily="34" charset="0"/>
              </a:rPr>
              <a:t>(Leviticus 10:1-2)</a:t>
            </a:r>
          </a:p>
          <a:p>
            <a:pPr lvl="1" eaLnBrk="1" hangingPunct="1"/>
            <a:r>
              <a:rPr lang="en-US" sz="3200" dirty="0" err="1">
                <a:ea typeface="Roboto Medium" panose="02000000000000000000" pitchFamily="2" charset="0"/>
                <a:cs typeface="Arial" pitchFamily="34" charset="0"/>
              </a:rPr>
              <a:t>Uzzah</a:t>
            </a:r>
            <a:r>
              <a:rPr lang="en-US" sz="3200" dirty="0">
                <a:cs typeface="Arial" pitchFamily="34" charset="0"/>
              </a:rPr>
              <a:t> (2 Samuel 6:6-7)</a:t>
            </a:r>
          </a:p>
          <a:p>
            <a:pPr lvl="1" eaLnBrk="1" hangingPunct="1"/>
            <a:r>
              <a:rPr lang="en-US" sz="3200" dirty="0">
                <a:ea typeface="Roboto Medium" panose="02000000000000000000" pitchFamily="2" charset="0"/>
                <a:cs typeface="Arial" pitchFamily="34" charset="0"/>
              </a:rPr>
              <a:t>Today</a:t>
            </a:r>
            <a:r>
              <a:rPr lang="en-US" sz="3200" dirty="0">
                <a:cs typeface="Arial" pitchFamily="34" charset="0"/>
              </a:rPr>
              <a:t> (2 John 9)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90600" y="4165937"/>
            <a:ext cx="7620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 dirty="0">
                <a:solidFill>
                  <a:srgbClr val="9900CC"/>
                </a:solidFill>
                <a:latin typeface="Calibri" panose="020F0502020204030204" pitchFamily="34" charset="0"/>
                <a:cs typeface="Arial" pitchFamily="34" charset="0"/>
              </a:rPr>
              <a:t>We must never seek unity at all costs.</a:t>
            </a:r>
          </a:p>
          <a:p>
            <a:pPr algn="ctr"/>
            <a:r>
              <a:rPr lang="en-US" sz="3000" b="1" dirty="0">
                <a:solidFill>
                  <a:srgbClr val="9900CC"/>
                </a:solidFill>
                <a:latin typeface="Calibri" panose="020F0502020204030204" pitchFamily="34" charset="0"/>
                <a:cs typeface="Arial" pitchFamily="34" charset="0"/>
              </a:rPr>
              <a:t>We must seek </a:t>
            </a:r>
            <a:r>
              <a:rPr lang="en-US" sz="3000" b="1" u="sng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unity</a:t>
            </a:r>
            <a:r>
              <a:rPr lang="en-US" sz="3000" b="1" dirty="0">
                <a:solidFill>
                  <a:srgbClr val="9900CC"/>
                </a:solidFill>
                <a:latin typeface="Calibri" panose="020F0502020204030204" pitchFamily="34" charset="0"/>
                <a:cs typeface="Arial" pitchFamily="34" charset="0"/>
              </a:rPr>
              <a:t> based on the</a:t>
            </a:r>
            <a:r>
              <a:rPr lang="en-US" sz="3000" b="1" dirty="0">
                <a:solidFill>
                  <a:srgbClr val="FF0066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3000" b="1" u="sng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truth</a:t>
            </a:r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3276600" y="5486400"/>
            <a:ext cx="1905000" cy="990600"/>
          </a:xfrm>
          <a:prstGeom prst="rightArrow">
            <a:avLst>
              <a:gd name="adj1" fmla="val 50000"/>
              <a:gd name="adj2" fmla="val 365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352800" y="57150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UNITY</a:t>
            </a:r>
          </a:p>
        </p:txBody>
      </p:sp>
      <p:pic>
        <p:nvPicPr>
          <p:cNvPr id="9" name="Picture 8" descr="Bibl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5181600"/>
            <a:ext cx="19145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74" grpId="0" animBg="1"/>
      <p:bldP spid="11275" grpId="0"/>
    </p:bldLst>
  </p:timing>
</p:sld>
</file>

<file path=ppt/theme/theme1.xml><?xml version="1.0" encoding="utf-8"?>
<a:theme xmlns:a="http://schemas.openxmlformats.org/drawingml/2006/main" name="Rainbow">
  <a:themeElements>
    <a:clrScheme name="Rainbow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Rainbo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inbow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inbow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inbow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inbow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inbow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Rainbow</Template>
  <TotalTime>3546</TotalTime>
  <Words>393</Words>
  <Application>Microsoft Office PowerPoint</Application>
  <PresentationFormat>On-screen Show (4:3)</PresentationFormat>
  <Paragraphs>76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Roboto Medium</vt:lpstr>
      <vt:lpstr>Souvenir Lt BT</vt:lpstr>
      <vt:lpstr>Rainbow</vt:lpstr>
      <vt:lpstr>The Bible’s Guide For  Unity</vt:lpstr>
      <vt:lpstr>What Does the Bible Teach About Unity?</vt:lpstr>
      <vt:lpstr>What Does the Bible Teach About Unity?</vt:lpstr>
      <vt:lpstr>Unity Requires A Standard</vt:lpstr>
      <vt:lpstr>The Bible is Our Standard</vt:lpstr>
      <vt:lpstr>The Bible is Our Standard</vt:lpstr>
      <vt:lpstr>The Bible is Our Standard</vt:lpstr>
      <vt:lpstr>The Bible is Our Standard</vt:lpstr>
      <vt:lpstr>Some Have Not Learned the Importance of Listening to God</vt:lpstr>
      <vt:lpstr>Unity in Practice</vt:lpstr>
      <vt:lpstr>Is it Possible For Us to Have 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Bible’s Guide For  Unity</dc:title>
  <dc:creator>Richie Thetford</dc:creator>
  <cp:lastModifiedBy>Richard Thetford</cp:lastModifiedBy>
  <cp:revision>42</cp:revision>
  <dcterms:created xsi:type="dcterms:W3CDTF">2002-12-30T22:29:22Z</dcterms:created>
  <dcterms:modified xsi:type="dcterms:W3CDTF">2016-10-23T22:10:53Z</dcterms:modified>
</cp:coreProperties>
</file>