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8" d="100"/>
          <a:sy n="88" d="100"/>
        </p:scale>
        <p:origin x="8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8CC99-85D5-43E3-81DA-E62E090D8A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C0D4E4-7AD0-4DFE-94E5-AB06139E7E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42ECA-2A0B-4D6E-A040-60E115CAA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95DFE-B045-4B04-BF0D-168B067215CF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72722-EA51-426C-B83E-681F501ED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0F9E6-0E18-4B13-AD82-76E2586E2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F6CF-DD21-4AA2-B985-7E855A12E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3557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07463-6F0A-4218-97D4-A845CAD9E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987497-89BE-47A6-82AB-49D753BCD8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B8BDE9-0D67-49F2-9601-4667B1FEE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95DFE-B045-4B04-BF0D-168B067215CF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6CD52-00A3-4DFF-99BB-46334EA51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E00396-70A0-4263-8C4F-3DCF4407C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F6CF-DD21-4AA2-B985-7E855A12E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3477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F19B1B-C8CF-464B-9C57-23E6B07242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654E3B-883F-44EE-8C0D-C0DE41E3C9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DA781B-C213-4EEB-BBCC-4FDD348AB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95DFE-B045-4B04-BF0D-168B067215CF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B4C448-10B6-41ED-9B93-01861A4A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14305-0311-41D7-B921-A741D3578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F6CF-DD21-4AA2-B985-7E855A12E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031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699CC-EFDC-4E90-9311-70930C39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97D80-D143-45A4-A57A-BFC810C91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00D67-BE58-48B4-9B27-C5503475B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95DFE-B045-4B04-BF0D-168B067215CF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9AA641-39CA-48D6-9F1F-39C584C42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A09CB7-899E-47F2-B282-BCDC363CC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F6CF-DD21-4AA2-B985-7E855A12E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533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0899C-BE44-4818-8470-096D22C94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312D23-3FBF-456C-9BD3-293464D5A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9AE7BC-8B2D-4DB4-82E4-AAB7B2F3D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95DFE-B045-4B04-BF0D-168B067215CF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48DAD-57E0-4D73-8ED1-8DF7D34A1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0D6FA-A968-4EA7-A7C2-BE38D7729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F6CF-DD21-4AA2-B985-7E855A12E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529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20241-3235-45A3-BE22-3DF91BFB1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170BC-434A-4F76-B7E8-985E2E8722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8724F8-2413-442D-A3E6-B5C05ED65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3FD89F-7E00-4548-A871-9075B9D7A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95DFE-B045-4B04-BF0D-168B067215CF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44FE54-AAD1-4D76-9FC0-977E46DD1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43CCD6-8144-415B-971C-8321A3ACD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F6CF-DD21-4AA2-B985-7E855A12E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2582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65A1B-34CC-4F1A-BCC2-1B9EC5FEF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310E0D-8983-486B-88A1-E07EAA83F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75BCAC-E490-41D2-BFCC-471836DD4A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AACE9C-3DD5-47FD-B476-B7A8B5004F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2CBEE3-8FA6-4375-B58A-22AECC2F57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ED09A5-2B07-47B4-BA2B-CC049D68E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95DFE-B045-4B04-BF0D-168B067215CF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EC781F-213C-433D-B32D-AC39CFDF2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3E1A96-4D2F-4B3C-A32A-2C390E3E2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F6CF-DD21-4AA2-B985-7E855A12E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0405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D2AA4-1FDB-4E16-B80B-3B3CCCD50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B1D88D-2E70-4421-84C1-5CCD15802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95DFE-B045-4B04-BF0D-168B067215CF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5547D1-4BFF-42C7-8CB8-C4CEE9F17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5854D4-4FE2-449A-9D0D-955B0297B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F6CF-DD21-4AA2-B985-7E855A12E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4422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99D1E1-F86B-45B5-95C0-E6927499C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95DFE-B045-4B04-BF0D-168B067215CF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88F270-CA3A-4C24-ABEF-D6E452706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3E5A18-13A9-4A45-BDF8-E0817DCB2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F6CF-DD21-4AA2-B985-7E855A12E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1052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1F86F-F85C-4202-8097-53D44E8AC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2D5F2-E368-4D24-8A98-DB6C2A429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BD1591-0571-4123-AD58-9721A5E90B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F6F061-9EAE-4642-B94D-63D707BFB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95DFE-B045-4B04-BF0D-168B067215CF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1704E-6929-489A-8A5E-D75B94FE6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489228-91A8-45BF-8BC3-FA307E8A1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F6CF-DD21-4AA2-B985-7E855A12E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4094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863FE-A2B9-4193-83EB-484C45F77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FEFBD9-6CEC-4851-9812-9178F1E91B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B0F06D-FFD9-427D-964F-DA32D21FA6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2C8F31-F79D-447E-B10B-E85798636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95DFE-B045-4B04-BF0D-168B067215CF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64A8C2-AFDE-4544-918D-791516A7C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883C95-C444-436B-AEB1-F402DC9BF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F6CF-DD21-4AA2-B985-7E855A12E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922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2F8316-5519-4678-B0D9-46627EC97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113861-3C64-4A2D-AE19-B696C5F5D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08EF3-932A-42CD-8921-8C2737843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95DFE-B045-4B04-BF0D-168B067215CF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229CD-044C-4AF2-B301-BD4980AF08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0E4B2-1A9B-4BCE-AA9F-8C1E75C629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AF6CF-DD21-4AA2-B985-7E855A12E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646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1ED0D-234C-4C82-B90E-428F2C15D6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BE0C7C-EBFD-4930-BF74-6D6E8A8661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blue and green paint splatter with white text&#10;&#10;Description automatically generated">
            <a:extLst>
              <a:ext uri="{FF2B5EF4-FFF2-40B4-BE49-F238E27FC236}">
                <a16:creationId xmlns:a16="http://schemas.microsoft.com/office/drawing/2014/main" id="{B1C84873-557F-4D34-A23B-550652504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2AAF1C-992F-4179-A105-1191988EAA8B}"/>
              </a:ext>
            </a:extLst>
          </p:cNvPr>
          <p:cNvSpPr txBox="1"/>
          <p:nvPr/>
        </p:nvSpPr>
        <p:spPr>
          <a:xfrm>
            <a:off x="0" y="656045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       	 www.thetfordcountry.com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594B5C-8096-44DE-86B6-D1F10450A415}"/>
              </a:ext>
            </a:extLst>
          </p:cNvPr>
          <p:cNvSpPr txBox="1"/>
          <p:nvPr/>
        </p:nvSpPr>
        <p:spPr>
          <a:xfrm>
            <a:off x="0" y="5479148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>
                <a:solidFill>
                  <a:schemeClr val="accent5">
                    <a:lumMod val="75000"/>
                  </a:schemeClr>
                </a:solidFill>
              </a:rPr>
              <a:t>BE</a:t>
            </a:r>
            <a:r>
              <a:rPr lang="en-US" sz="5400" dirty="0"/>
              <a:t> of this </a:t>
            </a:r>
            <a:r>
              <a:rPr lang="en-US" sz="5400" b="1" dirty="0">
                <a:solidFill>
                  <a:schemeClr val="accent5">
                    <a:lumMod val="75000"/>
                  </a:schemeClr>
                </a:solidFill>
              </a:rPr>
              <a:t>ATTITUDE</a:t>
            </a:r>
          </a:p>
        </p:txBody>
      </p:sp>
    </p:spTree>
    <p:extLst>
      <p:ext uri="{BB962C8B-B14F-4D97-AF65-F5344CB8AC3E}">
        <p14:creationId xmlns:p14="http://schemas.microsoft.com/office/powerpoint/2010/main" val="22266852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6DEDD-C9A8-45F6-9FF5-99399F676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913" y="328840"/>
            <a:ext cx="11357429" cy="687161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Character of the Citizens and the Benefits Received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3EC16-E838-4C0A-9DF1-228B1996B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913" y="1179738"/>
            <a:ext cx="11357429" cy="511946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>
                <a:highlight>
                  <a:srgbClr val="FFFF00"/>
                </a:highlight>
              </a:rPr>
              <a:t>Character: </a:t>
            </a:r>
            <a:r>
              <a:rPr lang="en-US" sz="3200" b="1" dirty="0"/>
              <a:t>“Peacemakers”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Devoting life to making peace by following Christ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rgbClr val="C00000"/>
                </a:solidFill>
              </a:rPr>
              <a:t>Romans 12:18-21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highlight>
                  <a:srgbClr val="00FF00"/>
                </a:highlight>
              </a:rPr>
              <a:t>Benefit: </a:t>
            </a:r>
            <a:r>
              <a:rPr lang="en-US" sz="3200" b="1" dirty="0"/>
              <a:t>“Called Sons of God”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Applies to the now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rgbClr val="C00000"/>
                </a:solidFill>
              </a:rPr>
              <a:t>1 John 3:1-2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Applies to the future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rgbClr val="C00000"/>
                </a:solidFill>
              </a:rPr>
              <a:t>Revelation 21:5-7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0AB6E2-119C-43EF-AF85-A6A2D5352277}"/>
              </a:ext>
            </a:extLst>
          </p:cNvPr>
          <p:cNvSpPr/>
          <p:nvPr/>
        </p:nvSpPr>
        <p:spPr>
          <a:xfrm>
            <a:off x="1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D67FC1-BFF1-4283-9A64-E8743CD46101}"/>
              </a:ext>
            </a:extLst>
          </p:cNvPr>
          <p:cNvSpPr/>
          <p:nvPr/>
        </p:nvSpPr>
        <p:spPr>
          <a:xfrm>
            <a:off x="11952514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63303D-0757-4E3A-8128-8A60B5E1EA03}"/>
              </a:ext>
            </a:extLst>
          </p:cNvPr>
          <p:cNvSpPr txBox="1"/>
          <p:nvPr/>
        </p:nvSpPr>
        <p:spPr>
          <a:xfrm>
            <a:off x="0" y="656045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       	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82725F-7592-4C80-AFD0-402CCDCC26E7}"/>
              </a:ext>
            </a:extLst>
          </p:cNvPr>
          <p:cNvSpPr/>
          <p:nvPr/>
        </p:nvSpPr>
        <p:spPr>
          <a:xfrm>
            <a:off x="0" y="6408057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C0B565-E692-414C-8DD7-D1017F509B4B}"/>
              </a:ext>
            </a:extLst>
          </p:cNvPr>
          <p:cNvSpPr/>
          <p:nvPr/>
        </p:nvSpPr>
        <p:spPr>
          <a:xfrm>
            <a:off x="1" y="-14514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Flowchart: Document 9">
            <a:extLst>
              <a:ext uri="{FF2B5EF4-FFF2-40B4-BE49-F238E27FC236}">
                <a16:creationId xmlns:a16="http://schemas.microsoft.com/office/drawing/2014/main" id="{DB5776C9-727E-4231-AFEC-865C3AF07361}"/>
              </a:ext>
            </a:extLst>
          </p:cNvPr>
          <p:cNvSpPr/>
          <p:nvPr/>
        </p:nvSpPr>
        <p:spPr>
          <a:xfrm>
            <a:off x="9739086" y="1016001"/>
            <a:ext cx="2032001" cy="943428"/>
          </a:xfrm>
          <a:prstGeom prst="flowChartDocumen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Verse 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3996982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6DEDD-C9A8-45F6-9FF5-99399F676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913" y="328840"/>
            <a:ext cx="11357429" cy="687161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Character of the Citizens and the Benefits Received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3EC16-E838-4C0A-9DF1-228B1996B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913" y="1179738"/>
            <a:ext cx="11357429" cy="511946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>
                <a:highlight>
                  <a:srgbClr val="FFFF00"/>
                </a:highlight>
              </a:rPr>
              <a:t>Character: </a:t>
            </a:r>
            <a:r>
              <a:rPr lang="en-US" sz="3200" b="1" dirty="0"/>
              <a:t>“Persecuted for Righteousness Sake”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Did not flee from it, willingly submitted to it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Will come upon the citizens of the kingdom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rgbClr val="C00000"/>
                </a:solidFill>
              </a:rPr>
              <a:t>2 Timothy 3:12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rgbClr val="C00000"/>
                </a:solidFill>
              </a:rPr>
              <a:t>Acts 14:21-22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highlight>
                  <a:srgbClr val="00FF00"/>
                </a:highlight>
              </a:rPr>
              <a:t>Benefit: </a:t>
            </a:r>
            <a:r>
              <a:rPr lang="en-US" sz="3200" b="1" dirty="0"/>
              <a:t>“Theirs is the Kingdom of Heaven”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In a spiritual kingdom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Being in the church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0AB6E2-119C-43EF-AF85-A6A2D5352277}"/>
              </a:ext>
            </a:extLst>
          </p:cNvPr>
          <p:cNvSpPr/>
          <p:nvPr/>
        </p:nvSpPr>
        <p:spPr>
          <a:xfrm>
            <a:off x="1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D67FC1-BFF1-4283-9A64-E8743CD46101}"/>
              </a:ext>
            </a:extLst>
          </p:cNvPr>
          <p:cNvSpPr/>
          <p:nvPr/>
        </p:nvSpPr>
        <p:spPr>
          <a:xfrm>
            <a:off x="11952514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63303D-0757-4E3A-8128-8A60B5E1EA03}"/>
              </a:ext>
            </a:extLst>
          </p:cNvPr>
          <p:cNvSpPr txBox="1"/>
          <p:nvPr/>
        </p:nvSpPr>
        <p:spPr>
          <a:xfrm>
            <a:off x="0" y="656045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       	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82725F-7592-4C80-AFD0-402CCDCC26E7}"/>
              </a:ext>
            </a:extLst>
          </p:cNvPr>
          <p:cNvSpPr/>
          <p:nvPr/>
        </p:nvSpPr>
        <p:spPr>
          <a:xfrm>
            <a:off x="0" y="6408057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C0B565-E692-414C-8DD7-D1017F509B4B}"/>
              </a:ext>
            </a:extLst>
          </p:cNvPr>
          <p:cNvSpPr/>
          <p:nvPr/>
        </p:nvSpPr>
        <p:spPr>
          <a:xfrm>
            <a:off x="1" y="-14514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Flowchart: Document 9">
            <a:extLst>
              <a:ext uri="{FF2B5EF4-FFF2-40B4-BE49-F238E27FC236}">
                <a16:creationId xmlns:a16="http://schemas.microsoft.com/office/drawing/2014/main" id="{DB5776C9-727E-4231-AFEC-865C3AF07361}"/>
              </a:ext>
            </a:extLst>
          </p:cNvPr>
          <p:cNvSpPr/>
          <p:nvPr/>
        </p:nvSpPr>
        <p:spPr>
          <a:xfrm>
            <a:off x="9739086" y="1016001"/>
            <a:ext cx="2032001" cy="943428"/>
          </a:xfrm>
          <a:prstGeom prst="flowChartDocumen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Verse 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6275074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6DEDD-C9A8-45F6-9FF5-99399F676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913" y="328840"/>
            <a:ext cx="11357429" cy="687161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Character and Benefits of those in the Kingdom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0AB6E2-119C-43EF-AF85-A6A2D5352277}"/>
              </a:ext>
            </a:extLst>
          </p:cNvPr>
          <p:cNvSpPr/>
          <p:nvPr/>
        </p:nvSpPr>
        <p:spPr>
          <a:xfrm>
            <a:off x="1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D67FC1-BFF1-4283-9A64-E8743CD46101}"/>
              </a:ext>
            </a:extLst>
          </p:cNvPr>
          <p:cNvSpPr/>
          <p:nvPr/>
        </p:nvSpPr>
        <p:spPr>
          <a:xfrm>
            <a:off x="11952514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63303D-0757-4E3A-8128-8A60B5E1EA03}"/>
              </a:ext>
            </a:extLst>
          </p:cNvPr>
          <p:cNvSpPr txBox="1"/>
          <p:nvPr/>
        </p:nvSpPr>
        <p:spPr>
          <a:xfrm>
            <a:off x="0" y="656045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       	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82725F-7592-4C80-AFD0-402CCDCC26E7}"/>
              </a:ext>
            </a:extLst>
          </p:cNvPr>
          <p:cNvSpPr/>
          <p:nvPr/>
        </p:nvSpPr>
        <p:spPr>
          <a:xfrm>
            <a:off x="0" y="6408057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C0B565-E692-414C-8DD7-D1017F509B4B}"/>
              </a:ext>
            </a:extLst>
          </p:cNvPr>
          <p:cNvSpPr/>
          <p:nvPr/>
        </p:nvSpPr>
        <p:spPr>
          <a:xfrm>
            <a:off x="1" y="-14514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9" name="Table 10">
            <a:extLst>
              <a:ext uri="{FF2B5EF4-FFF2-40B4-BE49-F238E27FC236}">
                <a16:creationId xmlns:a16="http://schemas.microsoft.com/office/drawing/2014/main" id="{31C74A30-E11B-476C-88CD-A9DBACF7F2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403184"/>
              </p:ext>
            </p:extLst>
          </p:nvPr>
        </p:nvGraphicFramePr>
        <p:xfrm>
          <a:off x="420913" y="1202674"/>
          <a:ext cx="11357428" cy="4368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8714">
                  <a:extLst>
                    <a:ext uri="{9D8B030D-6E8A-4147-A177-3AD203B41FA5}">
                      <a16:colId xmlns:a16="http://schemas.microsoft.com/office/drawing/2014/main" val="1025523332"/>
                    </a:ext>
                  </a:extLst>
                </a:gridCol>
                <a:gridCol w="5678714">
                  <a:extLst>
                    <a:ext uri="{9D8B030D-6E8A-4147-A177-3AD203B41FA5}">
                      <a16:colId xmlns:a16="http://schemas.microsoft.com/office/drawing/2014/main" val="2643895717"/>
                    </a:ext>
                  </a:extLst>
                </a:gridCol>
              </a:tblGrid>
              <a:tr h="4812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Character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Benefits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7241832"/>
                  </a:ext>
                </a:extLst>
              </a:tr>
              <a:tr h="48128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Poor in Spirit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Theirs is the Kingdom of Heaven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663604"/>
                  </a:ext>
                </a:extLst>
              </a:tr>
              <a:tr h="48128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Mourn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Shall be Comforted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761237"/>
                  </a:ext>
                </a:extLst>
              </a:tr>
              <a:tr h="48128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Shall Inherit the Earth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962912"/>
                  </a:ext>
                </a:extLst>
              </a:tr>
              <a:tr h="48128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Hunger and Thirst for Righteousness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Shall be Filled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708260"/>
                  </a:ext>
                </a:extLst>
              </a:tr>
              <a:tr h="48128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Merciful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Shall Obtain Mercy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286479"/>
                  </a:ext>
                </a:extLst>
              </a:tr>
              <a:tr h="48128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Pure in Heart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Shall See God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911400"/>
                  </a:ext>
                </a:extLst>
              </a:tr>
              <a:tr h="48128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Peacemakers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Called Sons of God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5455551"/>
                  </a:ext>
                </a:extLst>
              </a:tr>
              <a:tr h="48128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Persecuted for Righteousness Sake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Theirs is the Kingdom of Heaven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37146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5FA4CD87-766B-4C9A-BCC2-0D3B18D88AA0}"/>
              </a:ext>
            </a:extLst>
          </p:cNvPr>
          <p:cNvSpPr txBox="1"/>
          <p:nvPr/>
        </p:nvSpPr>
        <p:spPr>
          <a:xfrm>
            <a:off x="420913" y="5667830"/>
            <a:ext cx="56750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C00000"/>
                </a:solidFill>
              </a:rPr>
              <a:t>Mark 10:28-30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2742627-EF11-44FE-A975-AD1A4FFCF77D}"/>
              </a:ext>
            </a:extLst>
          </p:cNvPr>
          <p:cNvSpPr txBox="1"/>
          <p:nvPr/>
        </p:nvSpPr>
        <p:spPr>
          <a:xfrm>
            <a:off x="6096000" y="5667830"/>
            <a:ext cx="56823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BE</a:t>
            </a:r>
            <a:r>
              <a:rPr lang="en-US" sz="3600" b="1" dirty="0"/>
              <a:t> </a:t>
            </a:r>
            <a:r>
              <a:rPr lang="en-US" sz="3600" dirty="0"/>
              <a:t>of this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ATTITUDE</a:t>
            </a:r>
            <a:r>
              <a:rPr lang="en-US" dirty="0"/>
              <a:t> </a:t>
            </a:r>
          </a:p>
        </p:txBody>
      </p:sp>
      <p:sp>
        <p:nvSpPr>
          <p:cNvPr id="13" name="Arrow: Left-Right 12">
            <a:extLst>
              <a:ext uri="{FF2B5EF4-FFF2-40B4-BE49-F238E27FC236}">
                <a16:creationId xmlns:a16="http://schemas.microsoft.com/office/drawing/2014/main" id="{FC49E639-B51D-4345-A9D3-56AD0D954C35}"/>
              </a:ext>
            </a:extLst>
          </p:cNvPr>
          <p:cNvSpPr/>
          <p:nvPr/>
        </p:nvSpPr>
        <p:spPr>
          <a:xfrm>
            <a:off x="4800601" y="5921829"/>
            <a:ext cx="2140857" cy="15668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3630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6DEDD-C9A8-45F6-9FF5-99399F676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913" y="328840"/>
            <a:ext cx="11357429" cy="687161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Character Involves Inter-Related Qualities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3EC16-E838-4C0A-9DF1-228B1996B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913" y="1179738"/>
            <a:ext cx="11357429" cy="51194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b="1" dirty="0"/>
              <a:t>Certain “character” required of citizens of the kingdom</a:t>
            </a:r>
          </a:p>
          <a:p>
            <a:pPr>
              <a:lnSpc>
                <a:spcPct val="100000"/>
              </a:lnSpc>
            </a:pPr>
            <a:r>
              <a:rPr lang="en-US" sz="3200" b="1" dirty="0"/>
              <a:t>These “graces” are inter-related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</a:rPr>
              <a:t>2 Peter 1:5-11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These are needed in conjunction to one another so that .….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0AB6E2-119C-43EF-AF85-A6A2D5352277}"/>
              </a:ext>
            </a:extLst>
          </p:cNvPr>
          <p:cNvSpPr/>
          <p:nvPr/>
        </p:nvSpPr>
        <p:spPr>
          <a:xfrm>
            <a:off x="1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D67FC1-BFF1-4283-9A64-E8743CD46101}"/>
              </a:ext>
            </a:extLst>
          </p:cNvPr>
          <p:cNvSpPr/>
          <p:nvPr/>
        </p:nvSpPr>
        <p:spPr>
          <a:xfrm>
            <a:off x="11952514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63303D-0757-4E3A-8128-8A60B5E1EA03}"/>
              </a:ext>
            </a:extLst>
          </p:cNvPr>
          <p:cNvSpPr txBox="1"/>
          <p:nvPr/>
        </p:nvSpPr>
        <p:spPr>
          <a:xfrm>
            <a:off x="0" y="656045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       	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82725F-7592-4C80-AFD0-402CCDCC26E7}"/>
              </a:ext>
            </a:extLst>
          </p:cNvPr>
          <p:cNvSpPr/>
          <p:nvPr/>
        </p:nvSpPr>
        <p:spPr>
          <a:xfrm>
            <a:off x="0" y="6408057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C0B565-E692-414C-8DD7-D1017F509B4B}"/>
              </a:ext>
            </a:extLst>
          </p:cNvPr>
          <p:cNvSpPr/>
          <p:nvPr/>
        </p:nvSpPr>
        <p:spPr>
          <a:xfrm>
            <a:off x="1" y="-14514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AE5D75-2BFD-48DD-A6C7-254819299908}"/>
              </a:ext>
            </a:extLst>
          </p:cNvPr>
          <p:cNvSpPr txBox="1"/>
          <p:nvPr/>
        </p:nvSpPr>
        <p:spPr>
          <a:xfrm>
            <a:off x="370114" y="3570515"/>
            <a:ext cx="1145903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“an entrance will be supplied to you abundantly into the everlasting kingdom”</a:t>
            </a:r>
          </a:p>
        </p:txBody>
      </p:sp>
    </p:spTree>
    <p:extLst>
      <p:ext uri="{BB962C8B-B14F-4D97-AF65-F5344CB8AC3E}">
        <p14:creationId xmlns:p14="http://schemas.microsoft.com/office/powerpoint/2010/main" val="39523021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6DEDD-C9A8-45F6-9FF5-99399F676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913" y="328840"/>
            <a:ext cx="11357429" cy="687161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Benefits Summarized on ONE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3EC16-E838-4C0A-9DF1-228B1996B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913" y="1179738"/>
            <a:ext cx="11357429" cy="51194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b="1" dirty="0"/>
              <a:t>“BLESSED”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</a:rPr>
              <a:t>Psalms 1:1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</a:rPr>
              <a:t>Revelation 1:3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The word expresses great joy and gladness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0AB6E2-119C-43EF-AF85-A6A2D5352277}"/>
              </a:ext>
            </a:extLst>
          </p:cNvPr>
          <p:cNvSpPr/>
          <p:nvPr/>
        </p:nvSpPr>
        <p:spPr>
          <a:xfrm>
            <a:off x="1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D67FC1-BFF1-4283-9A64-E8743CD46101}"/>
              </a:ext>
            </a:extLst>
          </p:cNvPr>
          <p:cNvSpPr/>
          <p:nvPr/>
        </p:nvSpPr>
        <p:spPr>
          <a:xfrm>
            <a:off x="11952514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63303D-0757-4E3A-8128-8A60B5E1EA03}"/>
              </a:ext>
            </a:extLst>
          </p:cNvPr>
          <p:cNvSpPr txBox="1"/>
          <p:nvPr/>
        </p:nvSpPr>
        <p:spPr>
          <a:xfrm>
            <a:off x="0" y="656045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       	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82725F-7592-4C80-AFD0-402CCDCC26E7}"/>
              </a:ext>
            </a:extLst>
          </p:cNvPr>
          <p:cNvSpPr/>
          <p:nvPr/>
        </p:nvSpPr>
        <p:spPr>
          <a:xfrm>
            <a:off x="0" y="6408057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C0B565-E692-414C-8DD7-D1017F509B4B}"/>
              </a:ext>
            </a:extLst>
          </p:cNvPr>
          <p:cNvSpPr/>
          <p:nvPr/>
        </p:nvSpPr>
        <p:spPr>
          <a:xfrm>
            <a:off x="1" y="-14514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AE5D75-2BFD-48DD-A6C7-254819299908}"/>
              </a:ext>
            </a:extLst>
          </p:cNvPr>
          <p:cNvSpPr txBox="1"/>
          <p:nvPr/>
        </p:nvSpPr>
        <p:spPr>
          <a:xfrm>
            <a:off x="370114" y="3425375"/>
            <a:ext cx="11459030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“Rejoice in that day and leap for joy!</a:t>
            </a:r>
            <a:br>
              <a:rPr lang="en-US" sz="2800" dirty="0"/>
            </a:br>
            <a:r>
              <a:rPr lang="en-US" sz="2800" dirty="0"/>
              <a:t>For indeed your reward is great in heaven.”</a:t>
            </a:r>
          </a:p>
          <a:p>
            <a:pPr algn="ctr"/>
            <a:r>
              <a:rPr lang="en-US" sz="2800" b="1" dirty="0"/>
              <a:t>Luke 6:23</a:t>
            </a:r>
          </a:p>
        </p:txBody>
      </p:sp>
    </p:spTree>
    <p:extLst>
      <p:ext uri="{BB962C8B-B14F-4D97-AF65-F5344CB8AC3E}">
        <p14:creationId xmlns:p14="http://schemas.microsoft.com/office/powerpoint/2010/main" val="24458645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6DEDD-C9A8-45F6-9FF5-99399F676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913" y="328840"/>
            <a:ext cx="11357429" cy="687161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Character of the Citizens and the Benefits Received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3EC16-E838-4C0A-9DF1-228B1996B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913" y="1179738"/>
            <a:ext cx="11357429" cy="51194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b="1" dirty="0">
                <a:highlight>
                  <a:srgbClr val="FFFF00"/>
                </a:highlight>
              </a:rPr>
              <a:t>Character: </a:t>
            </a:r>
            <a:r>
              <a:rPr lang="en-US" sz="3200" b="1" dirty="0"/>
              <a:t>“Poor in Spirit”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</a:rPr>
              <a:t>Luke 18:13</a:t>
            </a:r>
          </a:p>
          <a:p>
            <a:pPr lvl="2">
              <a:lnSpc>
                <a:spcPct val="100000"/>
              </a:lnSpc>
            </a:pPr>
            <a:r>
              <a:rPr lang="en-US" sz="2800" dirty="0"/>
              <a:t>The opposite would be “proud of heart” like the Pharisee in Luke 18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highlight>
                  <a:srgbClr val="00FF00"/>
                </a:highlight>
              </a:rPr>
              <a:t>Benefit: </a:t>
            </a:r>
            <a:r>
              <a:rPr lang="en-US" sz="3200" b="1" dirty="0"/>
              <a:t>“Theirs is the Kingdom of Heaven”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</a:rPr>
              <a:t>Matthew 16:19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</a:rPr>
              <a:t>Colossians 1:13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</a:rPr>
              <a:t>Matthew 25:34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0AB6E2-119C-43EF-AF85-A6A2D5352277}"/>
              </a:ext>
            </a:extLst>
          </p:cNvPr>
          <p:cNvSpPr/>
          <p:nvPr/>
        </p:nvSpPr>
        <p:spPr>
          <a:xfrm>
            <a:off x="1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D67FC1-BFF1-4283-9A64-E8743CD46101}"/>
              </a:ext>
            </a:extLst>
          </p:cNvPr>
          <p:cNvSpPr/>
          <p:nvPr/>
        </p:nvSpPr>
        <p:spPr>
          <a:xfrm>
            <a:off x="11952514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63303D-0757-4E3A-8128-8A60B5E1EA03}"/>
              </a:ext>
            </a:extLst>
          </p:cNvPr>
          <p:cNvSpPr txBox="1"/>
          <p:nvPr/>
        </p:nvSpPr>
        <p:spPr>
          <a:xfrm>
            <a:off x="0" y="656045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       	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82725F-7592-4C80-AFD0-402CCDCC26E7}"/>
              </a:ext>
            </a:extLst>
          </p:cNvPr>
          <p:cNvSpPr/>
          <p:nvPr/>
        </p:nvSpPr>
        <p:spPr>
          <a:xfrm>
            <a:off x="0" y="6408057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C0B565-E692-414C-8DD7-D1017F509B4B}"/>
              </a:ext>
            </a:extLst>
          </p:cNvPr>
          <p:cNvSpPr/>
          <p:nvPr/>
        </p:nvSpPr>
        <p:spPr>
          <a:xfrm>
            <a:off x="1" y="-14514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Flowchart: Document 9">
            <a:extLst>
              <a:ext uri="{FF2B5EF4-FFF2-40B4-BE49-F238E27FC236}">
                <a16:creationId xmlns:a16="http://schemas.microsoft.com/office/drawing/2014/main" id="{DB5776C9-727E-4231-AFEC-865C3AF07361}"/>
              </a:ext>
            </a:extLst>
          </p:cNvPr>
          <p:cNvSpPr/>
          <p:nvPr/>
        </p:nvSpPr>
        <p:spPr>
          <a:xfrm>
            <a:off x="9739086" y="1016001"/>
            <a:ext cx="2032001" cy="943428"/>
          </a:xfrm>
          <a:prstGeom prst="flowChartDocumen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Verse 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6071990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6DEDD-C9A8-45F6-9FF5-99399F676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913" y="328840"/>
            <a:ext cx="11357429" cy="687161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Character of the Citizens and the Benefits Received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3EC16-E838-4C0A-9DF1-228B1996B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913" y="1179738"/>
            <a:ext cx="11357429" cy="51194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b="1" dirty="0">
                <a:highlight>
                  <a:srgbClr val="FFFF00"/>
                </a:highlight>
              </a:rPr>
              <a:t>Character: </a:t>
            </a:r>
            <a:r>
              <a:rPr lang="en-US" sz="3200" b="1" dirty="0"/>
              <a:t>“Mourn”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Over one’s own spiritual poverty, one’s sinfulness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</a:rPr>
              <a:t>Psalms 51:3-4</a:t>
            </a:r>
          </a:p>
          <a:p>
            <a:pPr lvl="2">
              <a:lnSpc>
                <a:spcPct val="100000"/>
              </a:lnSpc>
            </a:pPr>
            <a:r>
              <a:rPr lang="en-US" sz="2800" dirty="0"/>
              <a:t>Unless one is first “poor in spirit” they will not “mourn” over their spiritual poverty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highlight>
                  <a:srgbClr val="00FF00"/>
                </a:highlight>
              </a:rPr>
              <a:t>Benefit: </a:t>
            </a:r>
            <a:r>
              <a:rPr lang="en-US" sz="3200" b="1" dirty="0"/>
              <a:t>“Shall be Comforted”</a:t>
            </a:r>
          </a:p>
          <a:p>
            <a:pPr lvl="1">
              <a:lnSpc>
                <a:spcPct val="100000"/>
              </a:lnSpc>
            </a:pPr>
            <a:r>
              <a:rPr lang="en-US" sz="3000" b="1" dirty="0">
                <a:solidFill>
                  <a:srgbClr val="C00000"/>
                </a:solidFill>
              </a:rPr>
              <a:t>NOW: </a:t>
            </a:r>
            <a:r>
              <a:rPr lang="en-US" sz="3000" dirty="0">
                <a:solidFill>
                  <a:srgbClr val="C00000"/>
                </a:solidFill>
              </a:rPr>
              <a:t>2 Corinthians 1:3-5</a:t>
            </a:r>
          </a:p>
          <a:p>
            <a:pPr lvl="1">
              <a:lnSpc>
                <a:spcPct val="100000"/>
              </a:lnSpc>
            </a:pPr>
            <a:r>
              <a:rPr lang="en-US" sz="3000" b="1" dirty="0">
                <a:solidFill>
                  <a:srgbClr val="C00000"/>
                </a:solidFill>
              </a:rPr>
              <a:t>FUTURE: </a:t>
            </a:r>
            <a:r>
              <a:rPr lang="en-US" sz="3000" dirty="0">
                <a:solidFill>
                  <a:srgbClr val="C00000"/>
                </a:solidFill>
              </a:rPr>
              <a:t>Revelation 21:1-4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0AB6E2-119C-43EF-AF85-A6A2D5352277}"/>
              </a:ext>
            </a:extLst>
          </p:cNvPr>
          <p:cNvSpPr/>
          <p:nvPr/>
        </p:nvSpPr>
        <p:spPr>
          <a:xfrm>
            <a:off x="1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D67FC1-BFF1-4283-9A64-E8743CD46101}"/>
              </a:ext>
            </a:extLst>
          </p:cNvPr>
          <p:cNvSpPr/>
          <p:nvPr/>
        </p:nvSpPr>
        <p:spPr>
          <a:xfrm>
            <a:off x="11952514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63303D-0757-4E3A-8128-8A60B5E1EA03}"/>
              </a:ext>
            </a:extLst>
          </p:cNvPr>
          <p:cNvSpPr txBox="1"/>
          <p:nvPr/>
        </p:nvSpPr>
        <p:spPr>
          <a:xfrm>
            <a:off x="0" y="656045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       	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82725F-7592-4C80-AFD0-402CCDCC26E7}"/>
              </a:ext>
            </a:extLst>
          </p:cNvPr>
          <p:cNvSpPr/>
          <p:nvPr/>
        </p:nvSpPr>
        <p:spPr>
          <a:xfrm>
            <a:off x="0" y="6408057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C0B565-E692-414C-8DD7-D1017F509B4B}"/>
              </a:ext>
            </a:extLst>
          </p:cNvPr>
          <p:cNvSpPr/>
          <p:nvPr/>
        </p:nvSpPr>
        <p:spPr>
          <a:xfrm>
            <a:off x="1" y="-14514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Flowchart: Document 9">
            <a:extLst>
              <a:ext uri="{FF2B5EF4-FFF2-40B4-BE49-F238E27FC236}">
                <a16:creationId xmlns:a16="http://schemas.microsoft.com/office/drawing/2014/main" id="{DB5776C9-727E-4231-AFEC-865C3AF07361}"/>
              </a:ext>
            </a:extLst>
          </p:cNvPr>
          <p:cNvSpPr/>
          <p:nvPr/>
        </p:nvSpPr>
        <p:spPr>
          <a:xfrm>
            <a:off x="9739086" y="1016001"/>
            <a:ext cx="2032001" cy="943428"/>
          </a:xfrm>
          <a:prstGeom prst="flowChartDocumen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Verse 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399548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6DEDD-C9A8-45F6-9FF5-99399F676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913" y="328840"/>
            <a:ext cx="11357429" cy="687161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Character of the Citizens and the Benefits Received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3EC16-E838-4C0A-9DF1-228B1996B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913" y="1179738"/>
            <a:ext cx="11357429" cy="511946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sz="3200" b="1" dirty="0">
                <a:highlight>
                  <a:srgbClr val="FFFF00"/>
                </a:highlight>
              </a:rPr>
              <a:t>Character: </a:t>
            </a:r>
            <a:r>
              <a:rPr lang="en-US" sz="3200" b="1" dirty="0"/>
              <a:t>“Meek”</a:t>
            </a:r>
          </a:p>
          <a:p>
            <a:pPr lvl="1">
              <a:lnSpc>
                <a:spcPct val="110000"/>
              </a:lnSpc>
            </a:pPr>
            <a:r>
              <a:rPr lang="en-US" sz="3000" dirty="0"/>
              <a:t>Gentle, easy to be entreated</a:t>
            </a:r>
          </a:p>
          <a:p>
            <a:pPr lvl="1">
              <a:lnSpc>
                <a:spcPct val="110000"/>
              </a:lnSpc>
            </a:pPr>
            <a:r>
              <a:rPr lang="en-US" sz="3000" dirty="0">
                <a:solidFill>
                  <a:srgbClr val="C00000"/>
                </a:solidFill>
              </a:rPr>
              <a:t>Numbers 12:1-3</a:t>
            </a:r>
          </a:p>
          <a:p>
            <a:pPr>
              <a:lnSpc>
                <a:spcPct val="110000"/>
              </a:lnSpc>
            </a:pPr>
            <a:r>
              <a:rPr lang="en-US" sz="3200" b="1" dirty="0">
                <a:highlight>
                  <a:srgbClr val="00FF00"/>
                </a:highlight>
              </a:rPr>
              <a:t>Benefit: </a:t>
            </a:r>
            <a:r>
              <a:rPr lang="en-US" sz="3200" b="1" dirty="0"/>
              <a:t>“Shall Inherit the Earth”</a:t>
            </a:r>
          </a:p>
          <a:p>
            <a:pPr lvl="1">
              <a:lnSpc>
                <a:spcPct val="110000"/>
              </a:lnSpc>
            </a:pPr>
            <a:r>
              <a:rPr lang="en-US" sz="3000" dirty="0"/>
              <a:t>In one sense, a person inherits I now</a:t>
            </a:r>
          </a:p>
          <a:p>
            <a:pPr lvl="2">
              <a:lnSpc>
                <a:spcPct val="110000"/>
              </a:lnSpc>
            </a:pPr>
            <a:r>
              <a:rPr lang="en-US" sz="2800" dirty="0">
                <a:solidFill>
                  <a:srgbClr val="C00000"/>
                </a:solidFill>
              </a:rPr>
              <a:t>Matthew 6:33</a:t>
            </a:r>
          </a:p>
          <a:p>
            <a:pPr lvl="1">
              <a:lnSpc>
                <a:spcPct val="110000"/>
              </a:lnSpc>
            </a:pPr>
            <a:r>
              <a:rPr lang="en-US" sz="3000" dirty="0"/>
              <a:t>God enables us to enjoy our possessions</a:t>
            </a:r>
          </a:p>
          <a:p>
            <a:pPr lvl="2">
              <a:lnSpc>
                <a:spcPct val="110000"/>
              </a:lnSpc>
            </a:pPr>
            <a:r>
              <a:rPr lang="en-US" sz="2800" dirty="0">
                <a:solidFill>
                  <a:srgbClr val="C00000"/>
                </a:solidFill>
              </a:rPr>
              <a:t>Ecclesiastes 5:19-6:2</a:t>
            </a:r>
          </a:p>
          <a:p>
            <a:pPr lvl="1">
              <a:lnSpc>
                <a:spcPct val="110000"/>
              </a:lnSpc>
            </a:pPr>
            <a:r>
              <a:rPr lang="en-US" sz="3000" dirty="0"/>
              <a:t>The promise to come concerning those in the kingdom now</a:t>
            </a:r>
          </a:p>
          <a:p>
            <a:pPr lvl="2">
              <a:lnSpc>
                <a:spcPct val="110000"/>
              </a:lnSpc>
            </a:pPr>
            <a:r>
              <a:rPr lang="en-US" sz="2800" dirty="0">
                <a:solidFill>
                  <a:srgbClr val="C00000"/>
                </a:solidFill>
              </a:rPr>
              <a:t>2 Peter 3:10-13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0AB6E2-119C-43EF-AF85-A6A2D5352277}"/>
              </a:ext>
            </a:extLst>
          </p:cNvPr>
          <p:cNvSpPr/>
          <p:nvPr/>
        </p:nvSpPr>
        <p:spPr>
          <a:xfrm>
            <a:off x="1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D67FC1-BFF1-4283-9A64-E8743CD46101}"/>
              </a:ext>
            </a:extLst>
          </p:cNvPr>
          <p:cNvSpPr/>
          <p:nvPr/>
        </p:nvSpPr>
        <p:spPr>
          <a:xfrm>
            <a:off x="11952514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63303D-0757-4E3A-8128-8A60B5E1EA03}"/>
              </a:ext>
            </a:extLst>
          </p:cNvPr>
          <p:cNvSpPr txBox="1"/>
          <p:nvPr/>
        </p:nvSpPr>
        <p:spPr>
          <a:xfrm>
            <a:off x="0" y="656045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       	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82725F-7592-4C80-AFD0-402CCDCC26E7}"/>
              </a:ext>
            </a:extLst>
          </p:cNvPr>
          <p:cNvSpPr/>
          <p:nvPr/>
        </p:nvSpPr>
        <p:spPr>
          <a:xfrm>
            <a:off x="0" y="6408057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C0B565-E692-414C-8DD7-D1017F509B4B}"/>
              </a:ext>
            </a:extLst>
          </p:cNvPr>
          <p:cNvSpPr/>
          <p:nvPr/>
        </p:nvSpPr>
        <p:spPr>
          <a:xfrm>
            <a:off x="1" y="-14514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Flowchart: Document 9">
            <a:extLst>
              <a:ext uri="{FF2B5EF4-FFF2-40B4-BE49-F238E27FC236}">
                <a16:creationId xmlns:a16="http://schemas.microsoft.com/office/drawing/2014/main" id="{DB5776C9-727E-4231-AFEC-865C3AF07361}"/>
              </a:ext>
            </a:extLst>
          </p:cNvPr>
          <p:cNvSpPr/>
          <p:nvPr/>
        </p:nvSpPr>
        <p:spPr>
          <a:xfrm>
            <a:off x="9739086" y="1016001"/>
            <a:ext cx="2032001" cy="943428"/>
          </a:xfrm>
          <a:prstGeom prst="flowChartDocumen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Verse 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741558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6DEDD-C9A8-45F6-9FF5-99399F676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913" y="328840"/>
            <a:ext cx="11357429" cy="687161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Character of the Citizens and the Benefits Received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3EC16-E838-4C0A-9DF1-228B1996B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913" y="1179738"/>
            <a:ext cx="11357429" cy="511946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>
                <a:highlight>
                  <a:srgbClr val="FFFF00"/>
                </a:highlight>
              </a:rPr>
              <a:t>Character: </a:t>
            </a:r>
            <a:r>
              <a:rPr lang="en-US" sz="3200" b="1" dirty="0"/>
              <a:t>“Hunger and Thirst for Righteousness”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Not a half-hearted search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rgbClr val="C00000"/>
                </a:solidFill>
              </a:rPr>
              <a:t>Psalms 42:1-2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rgbClr val="C00000"/>
                </a:solidFill>
              </a:rPr>
              <a:t>Philippians 3:7-15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highlight>
                  <a:srgbClr val="00FF00"/>
                </a:highlight>
              </a:rPr>
              <a:t>Benefit: </a:t>
            </a:r>
            <a:r>
              <a:rPr lang="en-US" sz="3200" b="1" dirty="0"/>
              <a:t>“Shall be Filled”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Righteousness found in Christ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rgbClr val="C00000"/>
                </a:solidFill>
              </a:rPr>
              <a:t>Philippians 3:8-9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To be ready for the marriage of the Lamb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rgbClr val="C00000"/>
                </a:solidFill>
              </a:rPr>
              <a:t>Revelation 19:5-9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0AB6E2-119C-43EF-AF85-A6A2D5352277}"/>
              </a:ext>
            </a:extLst>
          </p:cNvPr>
          <p:cNvSpPr/>
          <p:nvPr/>
        </p:nvSpPr>
        <p:spPr>
          <a:xfrm>
            <a:off x="1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D67FC1-BFF1-4283-9A64-E8743CD46101}"/>
              </a:ext>
            </a:extLst>
          </p:cNvPr>
          <p:cNvSpPr/>
          <p:nvPr/>
        </p:nvSpPr>
        <p:spPr>
          <a:xfrm>
            <a:off x="11952514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63303D-0757-4E3A-8128-8A60B5E1EA03}"/>
              </a:ext>
            </a:extLst>
          </p:cNvPr>
          <p:cNvSpPr txBox="1"/>
          <p:nvPr/>
        </p:nvSpPr>
        <p:spPr>
          <a:xfrm>
            <a:off x="0" y="656045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       	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82725F-7592-4C80-AFD0-402CCDCC26E7}"/>
              </a:ext>
            </a:extLst>
          </p:cNvPr>
          <p:cNvSpPr/>
          <p:nvPr/>
        </p:nvSpPr>
        <p:spPr>
          <a:xfrm>
            <a:off x="0" y="6408057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C0B565-E692-414C-8DD7-D1017F509B4B}"/>
              </a:ext>
            </a:extLst>
          </p:cNvPr>
          <p:cNvSpPr/>
          <p:nvPr/>
        </p:nvSpPr>
        <p:spPr>
          <a:xfrm>
            <a:off x="1" y="-14514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Flowchart: Document 9">
            <a:extLst>
              <a:ext uri="{FF2B5EF4-FFF2-40B4-BE49-F238E27FC236}">
                <a16:creationId xmlns:a16="http://schemas.microsoft.com/office/drawing/2014/main" id="{DB5776C9-727E-4231-AFEC-865C3AF07361}"/>
              </a:ext>
            </a:extLst>
          </p:cNvPr>
          <p:cNvSpPr/>
          <p:nvPr/>
        </p:nvSpPr>
        <p:spPr>
          <a:xfrm>
            <a:off x="9739086" y="1016001"/>
            <a:ext cx="2032001" cy="943428"/>
          </a:xfrm>
          <a:prstGeom prst="flowChartDocumen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Verse 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9990049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6DEDD-C9A8-45F6-9FF5-99399F676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913" y="328840"/>
            <a:ext cx="11357429" cy="687161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Character of the Citizens and the Benefits Received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3EC16-E838-4C0A-9DF1-228B1996B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913" y="1179738"/>
            <a:ext cx="11357429" cy="511946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>
                <a:highlight>
                  <a:srgbClr val="FFFF00"/>
                </a:highlight>
              </a:rPr>
              <a:t>Character: </a:t>
            </a:r>
            <a:r>
              <a:rPr lang="en-US" sz="3200" b="1" dirty="0"/>
              <a:t>“Merciful”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Loving toward those in misery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Possessing a forgiving spirit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highlight>
                  <a:srgbClr val="00FF00"/>
                </a:highlight>
              </a:rPr>
              <a:t>Benefit: </a:t>
            </a:r>
            <a:r>
              <a:rPr lang="en-US" sz="3200" b="1" dirty="0"/>
              <a:t>“Shall Obtain Mercy”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Those in the kingdom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rgbClr val="C00000"/>
                </a:solidFill>
              </a:rPr>
              <a:t>Romans 5:9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0AB6E2-119C-43EF-AF85-A6A2D5352277}"/>
              </a:ext>
            </a:extLst>
          </p:cNvPr>
          <p:cNvSpPr/>
          <p:nvPr/>
        </p:nvSpPr>
        <p:spPr>
          <a:xfrm>
            <a:off x="1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D67FC1-BFF1-4283-9A64-E8743CD46101}"/>
              </a:ext>
            </a:extLst>
          </p:cNvPr>
          <p:cNvSpPr/>
          <p:nvPr/>
        </p:nvSpPr>
        <p:spPr>
          <a:xfrm>
            <a:off x="11952514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63303D-0757-4E3A-8128-8A60B5E1EA03}"/>
              </a:ext>
            </a:extLst>
          </p:cNvPr>
          <p:cNvSpPr txBox="1"/>
          <p:nvPr/>
        </p:nvSpPr>
        <p:spPr>
          <a:xfrm>
            <a:off x="0" y="656045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       	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82725F-7592-4C80-AFD0-402CCDCC26E7}"/>
              </a:ext>
            </a:extLst>
          </p:cNvPr>
          <p:cNvSpPr/>
          <p:nvPr/>
        </p:nvSpPr>
        <p:spPr>
          <a:xfrm>
            <a:off x="0" y="6408057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C0B565-E692-414C-8DD7-D1017F509B4B}"/>
              </a:ext>
            </a:extLst>
          </p:cNvPr>
          <p:cNvSpPr/>
          <p:nvPr/>
        </p:nvSpPr>
        <p:spPr>
          <a:xfrm>
            <a:off x="1" y="-14514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Flowchart: Document 9">
            <a:extLst>
              <a:ext uri="{FF2B5EF4-FFF2-40B4-BE49-F238E27FC236}">
                <a16:creationId xmlns:a16="http://schemas.microsoft.com/office/drawing/2014/main" id="{DB5776C9-727E-4231-AFEC-865C3AF07361}"/>
              </a:ext>
            </a:extLst>
          </p:cNvPr>
          <p:cNvSpPr/>
          <p:nvPr/>
        </p:nvSpPr>
        <p:spPr>
          <a:xfrm>
            <a:off x="9739086" y="1016001"/>
            <a:ext cx="2032001" cy="943428"/>
          </a:xfrm>
          <a:prstGeom prst="flowChartDocumen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Verse 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9753344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6DEDD-C9A8-45F6-9FF5-99399F676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913" y="328840"/>
            <a:ext cx="11357429" cy="687161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Character of the Citizens and the Benefits Received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3EC16-E838-4C0A-9DF1-228B1996B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913" y="1179738"/>
            <a:ext cx="11357429" cy="511946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>
                <a:highlight>
                  <a:srgbClr val="FFFF00"/>
                </a:highlight>
              </a:rPr>
              <a:t>Character: </a:t>
            </a:r>
            <a:r>
              <a:rPr lang="en-US" sz="3200" b="1" dirty="0"/>
              <a:t>“Pure in Heart”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Singleness of heart, true and open in all things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Sincere, honest, without hypocrisy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rgbClr val="C00000"/>
                </a:solidFill>
              </a:rPr>
              <a:t>Psalms 24:3-4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highlight>
                  <a:srgbClr val="00FF00"/>
                </a:highlight>
              </a:rPr>
              <a:t>Benefit: </a:t>
            </a:r>
            <a:r>
              <a:rPr lang="en-US" sz="3200" b="1" dirty="0"/>
              <a:t>“Shall See God”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Presently – through Jesus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rgbClr val="C00000"/>
                </a:solidFill>
              </a:rPr>
              <a:t>John 14:6-7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In the future – face to face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rgbClr val="C00000"/>
                </a:solidFill>
              </a:rPr>
              <a:t>Revelation 22:3-4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0AB6E2-119C-43EF-AF85-A6A2D5352277}"/>
              </a:ext>
            </a:extLst>
          </p:cNvPr>
          <p:cNvSpPr/>
          <p:nvPr/>
        </p:nvSpPr>
        <p:spPr>
          <a:xfrm>
            <a:off x="1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D67FC1-BFF1-4283-9A64-E8743CD46101}"/>
              </a:ext>
            </a:extLst>
          </p:cNvPr>
          <p:cNvSpPr/>
          <p:nvPr/>
        </p:nvSpPr>
        <p:spPr>
          <a:xfrm>
            <a:off x="11952514" y="0"/>
            <a:ext cx="23948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63303D-0757-4E3A-8128-8A60B5E1EA03}"/>
              </a:ext>
            </a:extLst>
          </p:cNvPr>
          <p:cNvSpPr txBox="1"/>
          <p:nvPr/>
        </p:nvSpPr>
        <p:spPr>
          <a:xfrm>
            <a:off x="0" y="656045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       	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82725F-7592-4C80-AFD0-402CCDCC26E7}"/>
              </a:ext>
            </a:extLst>
          </p:cNvPr>
          <p:cNvSpPr/>
          <p:nvPr/>
        </p:nvSpPr>
        <p:spPr>
          <a:xfrm>
            <a:off x="0" y="6408057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C0B565-E692-414C-8DD7-D1017F509B4B}"/>
              </a:ext>
            </a:extLst>
          </p:cNvPr>
          <p:cNvSpPr/>
          <p:nvPr/>
        </p:nvSpPr>
        <p:spPr>
          <a:xfrm>
            <a:off x="1" y="-14514"/>
            <a:ext cx="12191999" cy="156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Flowchart: Document 9">
            <a:extLst>
              <a:ext uri="{FF2B5EF4-FFF2-40B4-BE49-F238E27FC236}">
                <a16:creationId xmlns:a16="http://schemas.microsoft.com/office/drawing/2014/main" id="{DB5776C9-727E-4231-AFEC-865C3AF07361}"/>
              </a:ext>
            </a:extLst>
          </p:cNvPr>
          <p:cNvSpPr/>
          <p:nvPr/>
        </p:nvSpPr>
        <p:spPr>
          <a:xfrm>
            <a:off x="9739086" y="1016001"/>
            <a:ext cx="2032001" cy="943428"/>
          </a:xfrm>
          <a:prstGeom prst="flowChartDocumen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Verse 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979937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812</Words>
  <Application>Microsoft Office PowerPoint</Application>
  <PresentationFormat>Widescreen</PresentationFormat>
  <Paragraphs>127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Character Involves Inter-Related Qualities</vt:lpstr>
      <vt:lpstr>Benefits Summarized on ONE Word</vt:lpstr>
      <vt:lpstr>Character of the Citizens and the Benefits Received</vt:lpstr>
      <vt:lpstr>Character of the Citizens and the Benefits Received</vt:lpstr>
      <vt:lpstr>Character of the Citizens and the Benefits Received</vt:lpstr>
      <vt:lpstr>Character of the Citizens and the Benefits Received</vt:lpstr>
      <vt:lpstr>Character of the Citizens and the Benefits Received</vt:lpstr>
      <vt:lpstr>Character of the Citizens and the Benefits Received</vt:lpstr>
      <vt:lpstr>Character of the Citizens and the Benefits Received</vt:lpstr>
      <vt:lpstr>Character of the Citizens and the Benefits Received</vt:lpstr>
      <vt:lpstr>Character and Benefits of those in the Kingdom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Thetford</dc:creator>
  <cp:lastModifiedBy>Richard Thetford</cp:lastModifiedBy>
  <cp:revision>9</cp:revision>
  <dcterms:created xsi:type="dcterms:W3CDTF">2024-02-08T18:14:36Z</dcterms:created>
  <dcterms:modified xsi:type="dcterms:W3CDTF">2024-11-10T21:31:58Z</dcterms:modified>
</cp:coreProperties>
</file>