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8E0000"/>
    <a:srgbClr val="A20000"/>
    <a:srgbClr val="C4E4E6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980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3E105-DD46-4143-8E76-D4F206E127A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62263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226F0-C753-4FD1-B2B7-386FE3C3E30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52334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7AC7A-A344-4FE9-A091-CA503C9C242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33750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204B9-0415-4B63-9994-B42273E0466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53453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842E7-1FE2-43E8-A9F5-977046116F7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83955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C1F1-A94E-4D52-8CB8-5782F1B80BC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62207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23E25-BAC7-4D1A-8DAE-5019940D175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0632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9B8ED-46AF-4481-8141-86BF07580FD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67058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536C7-9F57-4A8E-8389-31050115574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71126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C183F-2A71-43C3-8623-D602C1C285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12206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70FB6-C8F6-4AB4-96FF-76FC92384ED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31827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5FEE1-98C0-406C-9708-F41E61FF3F5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4359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36F65C1-CCC3-4FA8-B4D3-F25D46BE606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410200" y="892175"/>
            <a:ext cx="5181600" cy="1470025"/>
          </a:xfrm>
          <a:effectLst>
            <a:outerShdw dist="28398" dir="1593903" algn="ctr" rotWithShape="0">
              <a:srgbClr val="FF5050"/>
            </a:outerShdw>
          </a:effectLst>
        </p:spPr>
        <p:txBody>
          <a:bodyPr anchor="ctr">
            <a:noAutofit/>
          </a:bodyPr>
          <a:lstStyle/>
          <a:p>
            <a:r>
              <a:rPr lang="en-US" altLang="en-US" sz="6600" b="1" dirty="0">
                <a:latin typeface="Segoe UI" panose="020B0502040204020203" pitchFamily="34" charset="0"/>
              </a:rPr>
              <a:t>Be Watchful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E8D8A74-85B6-40B7-AC81-7505605A4E6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57200" y="4419600"/>
            <a:ext cx="5715000" cy="1752600"/>
          </a:xfrm>
        </p:spPr>
        <p:txBody>
          <a:bodyPr>
            <a:normAutofit fontScale="92500"/>
          </a:bodyPr>
          <a:lstStyle/>
          <a:p>
            <a:r>
              <a:rPr lang="en-US" altLang="en-US" sz="3200" dirty="0">
                <a:latin typeface="Segoe UI" panose="020B0502040204020203" pitchFamily="34" charset="0"/>
              </a:rPr>
              <a:t>Apostles also told us to </a:t>
            </a:r>
            <a:r>
              <a:rPr lang="en-US" altLang="en-US" sz="3200" b="1" dirty="0">
                <a:latin typeface="Segoe UI" panose="020B0502040204020203" pitchFamily="34" charset="0"/>
              </a:rPr>
              <a:t>“watch”</a:t>
            </a:r>
          </a:p>
          <a:p>
            <a:r>
              <a:rPr lang="en-US" altLang="en-US" sz="3200" dirty="0">
                <a:solidFill>
                  <a:srgbClr val="8E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Corinthians 16:13</a:t>
            </a:r>
          </a:p>
          <a:p>
            <a:r>
              <a:rPr lang="en-US" altLang="en-US" sz="3200" dirty="0">
                <a:solidFill>
                  <a:srgbClr val="8E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Thessalonians 5:6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30DAA1DA-5956-40EA-AB21-2879A827F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8399440B-6F81-4D6A-9FC4-933898E57A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87200" y="0"/>
            <a:ext cx="304800" cy="6858000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9B0BE042-8D28-4D0D-95E6-EDE3AD42AF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0"/>
            <a:ext cx="11811000" cy="304800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1F509BE1-2182-4CDE-8669-ABFEE47241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248400"/>
            <a:ext cx="11887200" cy="304800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060" name="Picture 12">
            <a:extLst>
              <a:ext uri="{FF2B5EF4-FFF2-40B4-BE49-F238E27FC236}">
                <a16:creationId xmlns:a16="http://schemas.microsoft.com/office/drawing/2014/main" id="{4304A4CF-52C8-4E35-AB3F-3F298496D1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1"/>
            <a:ext cx="4343400" cy="401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7" name="AutoShape 19">
            <a:extLst>
              <a:ext uri="{FF2B5EF4-FFF2-40B4-BE49-F238E27FC236}">
                <a16:creationId xmlns:a16="http://schemas.microsoft.com/office/drawing/2014/main" id="{B35D073E-5141-417C-AE2E-F44BF0C5441C}"/>
              </a:ext>
            </a:extLst>
          </p:cNvPr>
          <p:cNvSpPr>
            <a:spLocks noChangeArrowheads="1"/>
          </p:cNvSpPr>
          <p:nvPr/>
        </p:nvSpPr>
        <p:spPr bwMode="auto">
          <a:xfrm rot="6315885">
            <a:off x="6197993" y="1173424"/>
            <a:ext cx="1620837" cy="5556528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C4E4E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063" name="Picture 15">
            <a:extLst>
              <a:ext uri="{FF2B5EF4-FFF2-40B4-BE49-F238E27FC236}">
                <a16:creationId xmlns:a16="http://schemas.microsoft.com/office/drawing/2014/main" id="{3CBE4C39-27DC-4773-9081-58000B2014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0" y="3581400"/>
            <a:ext cx="2743200" cy="2614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8" name="Text Box 20">
            <a:extLst>
              <a:ext uri="{FF2B5EF4-FFF2-40B4-BE49-F238E27FC236}">
                <a16:creationId xmlns:a16="http://schemas.microsoft.com/office/drawing/2014/main" id="{EA64CC14-DD7B-4431-A0DF-933AB469F8A8}"/>
              </a:ext>
            </a:extLst>
          </p:cNvPr>
          <p:cNvSpPr txBox="1">
            <a:spLocks noChangeArrowheads="1"/>
          </p:cNvSpPr>
          <p:nvPr/>
        </p:nvSpPr>
        <p:spPr bwMode="auto">
          <a:xfrm rot="1062676">
            <a:off x="5107490" y="3578869"/>
            <a:ext cx="348839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Luke 12:35-39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A7FCD59-55E1-4B04-B726-13872DFE1BD6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										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uiExpand="1" build="p"/>
      <p:bldP spid="206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68750CA8-16CC-4D6A-B540-4F45EF1CF6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11277600" cy="50292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en-US" sz="3400" b="1" dirty="0">
                <a:latin typeface="Segoe UI" panose="020B0502040204020203" pitchFamily="34" charset="0"/>
              </a:rPr>
              <a:t>Failing to keep watch over our soul, will be sad!</a:t>
            </a:r>
            <a:endParaRPr lang="en-US" altLang="en-US" sz="3400" b="1" i="1" dirty="0">
              <a:solidFill>
                <a:srgbClr val="8E0000"/>
              </a:solidFill>
              <a:latin typeface="Segoe UI" panose="020B0502040204020203" pitchFamily="34" charset="0"/>
            </a:endParaRPr>
          </a:p>
        </p:txBody>
      </p:sp>
      <p:sp>
        <p:nvSpPr>
          <p:cNvPr id="11272" name="Line 8">
            <a:extLst>
              <a:ext uri="{FF2B5EF4-FFF2-40B4-BE49-F238E27FC236}">
                <a16:creationId xmlns:a16="http://schemas.microsoft.com/office/drawing/2014/main" id="{4953379C-358F-4EC7-91F1-CAA97A4F422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1371600"/>
            <a:ext cx="822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FF505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5" name="AutoShape 11">
            <a:extLst>
              <a:ext uri="{FF2B5EF4-FFF2-40B4-BE49-F238E27FC236}">
                <a16:creationId xmlns:a16="http://schemas.microsoft.com/office/drawing/2014/main" id="{DE2604E2-8A16-4BEC-8EF5-2185C53F07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752600"/>
            <a:ext cx="10896600" cy="42672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Text Box 12">
            <a:extLst>
              <a:ext uri="{FF2B5EF4-FFF2-40B4-BE49-F238E27FC236}">
                <a16:creationId xmlns:a16="http://schemas.microsoft.com/office/drawing/2014/main" id="{068F2001-CBF7-410D-A531-B2F7A1D27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627055"/>
            <a:ext cx="101346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32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“Remember therefore how you have received and heard; hold fast and repent. Therefore if you will not watch, I will come upon you as a thief, and you will not know what hour I will come upon you.”</a:t>
            </a:r>
          </a:p>
          <a:p>
            <a:pPr algn="ctr"/>
            <a:r>
              <a:rPr lang="en-US" altLang="en-US" sz="3200" b="1" dirty="0">
                <a:solidFill>
                  <a:schemeClr val="bg1"/>
                </a:solidFill>
                <a:latin typeface="Segoe UI" panose="020B0502040204020203" pitchFamily="34" charset="0"/>
              </a:rPr>
              <a:t>Revelation 3:3</a:t>
            </a: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9524653E-AB42-4531-B33A-63BA5D7E28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6095A085-4CCC-4DD8-A663-862D301E8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87200" y="0"/>
            <a:ext cx="304800" cy="6858000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C4F69999-1D1D-47CC-8050-AF32FB7EC3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0"/>
            <a:ext cx="11811000" cy="304800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3E98BE72-CC51-4C76-894E-6B753885C6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248400"/>
            <a:ext cx="11887200" cy="304800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87875E9-1F12-4C7D-8A5F-99CB711D258D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										       www.thetfordcountry.com</a:t>
            </a:r>
          </a:p>
        </p:txBody>
      </p:sp>
      <p:sp>
        <p:nvSpPr>
          <p:cNvPr id="18" name="Rectangle 2">
            <a:extLst>
              <a:ext uri="{FF2B5EF4-FFF2-40B4-BE49-F238E27FC236}">
                <a16:creationId xmlns:a16="http://schemas.microsoft.com/office/drawing/2014/main" id="{6CF05C41-2F58-4A2A-BA99-0795A9523D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11582400" cy="990600"/>
          </a:xfrm>
          <a:effectLst>
            <a:outerShdw dist="17961" dir="2700000" algn="ctr" rotWithShape="0">
              <a:srgbClr val="FF5050"/>
            </a:outerShdw>
          </a:effectLst>
        </p:spPr>
        <p:txBody>
          <a:bodyPr/>
          <a:lstStyle/>
          <a:p>
            <a:pPr algn="ctr"/>
            <a:r>
              <a:rPr lang="en-US" altLang="en-US" b="1" dirty="0">
                <a:latin typeface="Segoe UI" panose="020B0502040204020203" pitchFamily="34" charset="0"/>
              </a:rPr>
              <a:t>Conclusion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AFD978E-E23E-46D5-99A0-2DF55A3526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11582400" cy="990600"/>
          </a:xfrm>
          <a:effectLst>
            <a:outerShdw dist="17961" dir="2700000" algn="ctr" rotWithShape="0">
              <a:srgbClr val="FF5050"/>
            </a:outerShdw>
          </a:effectLst>
        </p:spPr>
        <p:txBody>
          <a:bodyPr/>
          <a:lstStyle/>
          <a:p>
            <a:pPr algn="ctr"/>
            <a:r>
              <a:rPr lang="en-US" altLang="en-US" b="1" dirty="0">
                <a:latin typeface="Segoe UI" panose="020B0502040204020203" pitchFamily="34" charset="0"/>
              </a:rPr>
              <a:t>Why Should We Watch?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AF6AF805-0ECC-407D-B0B5-7D8A25EFA1C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9753600" cy="479762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en-US" sz="3400" b="1" dirty="0">
                <a:latin typeface="Segoe UI" panose="020B0502040204020203" pitchFamily="34" charset="0"/>
              </a:rPr>
              <a:t>The devil has the “power” to tempt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>
                <a:solidFill>
                  <a:srgbClr val="8E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Matthew 4:1-11; 26:41</a:t>
            </a:r>
          </a:p>
          <a:p>
            <a:pPr>
              <a:lnSpc>
                <a:spcPct val="100000"/>
              </a:lnSpc>
            </a:pPr>
            <a:r>
              <a:rPr lang="en-US" altLang="en-US" sz="3400" b="1" dirty="0">
                <a:latin typeface="Segoe UI" panose="020B0502040204020203" pitchFamily="34" charset="0"/>
              </a:rPr>
              <a:t>Satan is active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>
                <a:solidFill>
                  <a:srgbClr val="8E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Peter 5:8; 2 Timothy 2:26</a:t>
            </a:r>
          </a:p>
          <a:p>
            <a:pPr>
              <a:lnSpc>
                <a:spcPct val="100000"/>
              </a:lnSpc>
            </a:pPr>
            <a:r>
              <a:rPr lang="en-US" altLang="en-US" sz="3400" b="1" dirty="0">
                <a:latin typeface="Segoe UI" panose="020B0502040204020203" pitchFamily="34" charset="0"/>
              </a:rPr>
              <a:t>Satan is a minister of light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>
                <a:solidFill>
                  <a:srgbClr val="8E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2 Corinthians 11:13-15</a:t>
            </a:r>
          </a:p>
          <a:p>
            <a:pPr>
              <a:lnSpc>
                <a:spcPct val="100000"/>
              </a:lnSpc>
            </a:pPr>
            <a:r>
              <a:rPr lang="en-US" altLang="en-US" sz="3400" b="1" dirty="0">
                <a:latin typeface="Segoe UI" panose="020B0502040204020203" pitchFamily="34" charset="0"/>
              </a:rPr>
              <a:t>Our ignorance of the second coming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>
                <a:solidFill>
                  <a:srgbClr val="8E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Mark 13:32-37</a:t>
            </a:r>
          </a:p>
        </p:txBody>
      </p:sp>
      <p:sp>
        <p:nvSpPr>
          <p:cNvPr id="3080" name="Line 8">
            <a:extLst>
              <a:ext uri="{FF2B5EF4-FFF2-40B4-BE49-F238E27FC236}">
                <a16:creationId xmlns:a16="http://schemas.microsoft.com/office/drawing/2014/main" id="{469B958A-A409-45F2-87DE-DA5024828AD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1371600"/>
            <a:ext cx="822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FF505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72833D25-15CC-4CAC-B411-76A73CCAC7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53CF82AE-BB8B-4AE4-8D2E-EB4991DC74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87200" y="0"/>
            <a:ext cx="304800" cy="6858000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5668BBBB-4B7B-444D-A7D4-4A1C016FBA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0"/>
            <a:ext cx="11811000" cy="304800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1279E703-8A88-46FE-B8CA-26F127E1AD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248400"/>
            <a:ext cx="11887200" cy="304800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CA3289F-6FF9-43CE-9518-E068E30B6951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										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>
            <a:extLst>
              <a:ext uri="{FF2B5EF4-FFF2-40B4-BE49-F238E27FC236}">
                <a16:creationId xmlns:a16="http://schemas.microsoft.com/office/drawing/2014/main" id="{7D500FC3-64B0-4F0E-A6FE-B4FA503E19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474988"/>
            <a:ext cx="2438400" cy="4770435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153D405F-F0B2-4474-9A36-832B803273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11582400" cy="1036638"/>
          </a:xfrm>
          <a:effectLst>
            <a:outerShdw dist="17961" dir="2700000" algn="ctr" rotWithShape="0">
              <a:srgbClr val="FF5050"/>
            </a:outerShdw>
          </a:effectLst>
        </p:spPr>
        <p:txBody>
          <a:bodyPr/>
          <a:lstStyle/>
          <a:p>
            <a:pPr algn="ctr"/>
            <a:r>
              <a:rPr lang="en-US" altLang="en-US" b="1" dirty="0">
                <a:latin typeface="Segoe UI" panose="020B0502040204020203" pitchFamily="34" charset="0"/>
              </a:rPr>
              <a:t>What Should We Watch?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04A1A8C-DDD9-4211-B35B-58C7B997E22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19399" y="1447800"/>
            <a:ext cx="7848601" cy="477043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en-US" sz="3400" b="1" dirty="0">
                <a:latin typeface="Segoe UI" panose="020B0502040204020203" pitchFamily="34" charset="0"/>
              </a:rPr>
              <a:t>Careful not to offend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>
                <a:solidFill>
                  <a:srgbClr val="8E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James 3:1-12</a:t>
            </a:r>
          </a:p>
          <a:p>
            <a:pPr>
              <a:lnSpc>
                <a:spcPct val="100000"/>
              </a:lnSpc>
            </a:pPr>
            <a:r>
              <a:rPr lang="en-US" altLang="en-US" sz="3400" b="1" dirty="0">
                <a:latin typeface="Segoe UI" panose="020B0502040204020203" pitchFamily="34" charset="0"/>
              </a:rPr>
              <a:t>Should be fitly spoken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>
                <a:solidFill>
                  <a:srgbClr val="8E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Proverbs 25:11</a:t>
            </a:r>
          </a:p>
          <a:p>
            <a:pPr>
              <a:lnSpc>
                <a:spcPct val="100000"/>
              </a:lnSpc>
            </a:pPr>
            <a:r>
              <a:rPr lang="en-US" altLang="en-US" sz="3400" b="1" dirty="0">
                <a:latin typeface="Segoe UI" panose="020B0502040204020203" pitchFamily="34" charset="0"/>
              </a:rPr>
              <a:t>Accountable for idle words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>
                <a:solidFill>
                  <a:srgbClr val="8E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Matthew 12:36-37</a:t>
            </a:r>
          </a:p>
          <a:p>
            <a:pPr>
              <a:lnSpc>
                <a:spcPct val="100000"/>
              </a:lnSpc>
            </a:pPr>
            <a:r>
              <a:rPr lang="en-US" altLang="en-US" sz="3400" b="1" dirty="0">
                <a:latin typeface="Segoe UI" panose="020B0502040204020203" pitchFamily="34" charset="0"/>
              </a:rPr>
              <a:t>No filthy conversation or babbling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>
                <a:solidFill>
                  <a:srgbClr val="8E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Ephesians 4:29; 5:4; 2 Timothy 2:16-18</a:t>
            </a:r>
          </a:p>
        </p:txBody>
      </p:sp>
      <p:sp>
        <p:nvSpPr>
          <p:cNvPr id="4104" name="Line 8">
            <a:extLst>
              <a:ext uri="{FF2B5EF4-FFF2-40B4-BE49-F238E27FC236}">
                <a16:creationId xmlns:a16="http://schemas.microsoft.com/office/drawing/2014/main" id="{BDA7ABF9-3E71-43CF-A817-2AB0CF350A1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1371600"/>
            <a:ext cx="822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FF505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WordArt 9">
            <a:extLst>
              <a:ext uri="{FF2B5EF4-FFF2-40B4-BE49-F238E27FC236}">
                <a16:creationId xmlns:a16="http://schemas.microsoft.com/office/drawing/2014/main" id="{0DC291DA-0898-4922-B8E9-F5D0AB8A54D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-1524001" y="3473176"/>
            <a:ext cx="4648199" cy="8382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63500" dir="2212194" algn="ctr" rotWithShape="0">
                    <a:schemeClr val="bg1"/>
                  </a:outerShdw>
                </a:effectLst>
                <a:latin typeface="Segoe UI" panose="020B0502040204020203" pitchFamily="34" charset="0"/>
                <a:ea typeface="Cambria" panose="02040503050406030204" pitchFamily="18" charset="0"/>
              </a:rPr>
              <a:t>WATCH</a:t>
            </a:r>
          </a:p>
        </p:txBody>
      </p:sp>
      <p:sp>
        <p:nvSpPr>
          <p:cNvPr id="4107" name="Text Box 11">
            <a:extLst>
              <a:ext uri="{FF2B5EF4-FFF2-40B4-BE49-F238E27FC236}">
                <a16:creationId xmlns:a16="http://schemas.microsoft.com/office/drawing/2014/main" id="{86CC0825-DC4B-4543-A6EB-4F34E6737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630362"/>
            <a:ext cx="1676400" cy="579438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 err="1">
                <a:solidFill>
                  <a:schemeClr val="bg1"/>
                </a:solidFill>
                <a:latin typeface="Segoe UI" panose="020B0502040204020203" pitchFamily="34" charset="0"/>
              </a:rPr>
              <a:t>ords</a:t>
            </a:r>
            <a:endParaRPr lang="en-US" altLang="en-US" sz="3200" b="1" dirty="0">
              <a:solidFill>
                <a:schemeClr val="bg1"/>
              </a:solidFill>
              <a:latin typeface="Segoe UI" panose="020B0502040204020203" pitchFamily="34" charset="0"/>
            </a:endParaRP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728D1CD2-29EA-416A-9B7B-74F5ACB103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DF393CA3-B746-4E15-81A2-47F2780049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87200" y="0"/>
            <a:ext cx="304800" cy="6858000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6CB7E18E-599B-4EAB-92D2-9B726999D7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0"/>
            <a:ext cx="11811000" cy="304800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0316E395-8733-44FF-A665-21810CC73D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248400"/>
            <a:ext cx="11887200" cy="304800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088F26D-A9BD-4369-9AB6-E62E1FE58FB4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										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92DA53A-EE38-4933-B0B9-33481179B9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447799"/>
            <a:ext cx="2438400" cy="4800601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F25C8ED2-EC3F-4C6F-AE72-DB37B74DD7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11582400" cy="1036638"/>
          </a:xfrm>
          <a:effectLst>
            <a:outerShdw dist="17961" dir="2700000" algn="ctr" rotWithShape="0">
              <a:srgbClr val="FF5050"/>
            </a:outerShdw>
          </a:effectLst>
        </p:spPr>
        <p:txBody>
          <a:bodyPr/>
          <a:lstStyle/>
          <a:p>
            <a:pPr algn="ctr"/>
            <a:r>
              <a:rPr lang="en-US" altLang="en-US" b="1" dirty="0">
                <a:latin typeface="Segoe UI" panose="020B0502040204020203" pitchFamily="34" charset="0"/>
              </a:rPr>
              <a:t>What Should We Watch?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B13A6D3D-23F1-4625-ABD6-CD57726D24E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19398" y="1447799"/>
            <a:ext cx="9007399" cy="4797621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en-US" altLang="en-US" sz="3400" b="1" dirty="0">
                <a:latin typeface="Segoe UI" panose="020B0502040204020203" pitchFamily="34" charset="0"/>
              </a:rPr>
              <a:t>Lord weighs our actions</a:t>
            </a:r>
          </a:p>
          <a:p>
            <a:pPr lvl="1">
              <a:lnSpc>
                <a:spcPct val="110000"/>
              </a:lnSpc>
            </a:pPr>
            <a:r>
              <a:rPr lang="en-US" altLang="en-US" sz="3200" dirty="0">
                <a:solidFill>
                  <a:srgbClr val="8E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Samuel 2:3</a:t>
            </a:r>
          </a:p>
          <a:p>
            <a:pPr>
              <a:lnSpc>
                <a:spcPct val="110000"/>
              </a:lnSpc>
            </a:pPr>
            <a:r>
              <a:rPr lang="en-US" altLang="en-US" sz="3400" b="1" dirty="0">
                <a:latin typeface="Segoe UI" panose="020B0502040204020203" pitchFamily="34" charset="0"/>
              </a:rPr>
              <a:t>Judged by our actions</a:t>
            </a:r>
          </a:p>
          <a:p>
            <a:pPr lvl="1">
              <a:lnSpc>
                <a:spcPct val="110000"/>
              </a:lnSpc>
            </a:pPr>
            <a:r>
              <a:rPr lang="en-US" altLang="en-US" sz="3200" dirty="0">
                <a:solidFill>
                  <a:srgbClr val="8E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Revelation 20:11-12; 2 Corinthians 5:10</a:t>
            </a:r>
          </a:p>
          <a:p>
            <a:pPr>
              <a:lnSpc>
                <a:spcPct val="110000"/>
              </a:lnSpc>
            </a:pPr>
            <a:r>
              <a:rPr lang="en-US" altLang="en-US" sz="3400" b="1" dirty="0">
                <a:latin typeface="Segoe UI" panose="020B0502040204020203" pitchFamily="34" charset="0"/>
              </a:rPr>
              <a:t>Determines our destiny</a:t>
            </a:r>
          </a:p>
          <a:p>
            <a:pPr lvl="1">
              <a:lnSpc>
                <a:spcPct val="110000"/>
              </a:lnSpc>
            </a:pPr>
            <a:r>
              <a:rPr lang="en-US" altLang="en-US" sz="3200" dirty="0">
                <a:solidFill>
                  <a:srgbClr val="8E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Hebrews 10:28-29</a:t>
            </a:r>
          </a:p>
          <a:p>
            <a:pPr>
              <a:lnSpc>
                <a:spcPct val="110000"/>
              </a:lnSpc>
            </a:pPr>
            <a:r>
              <a:rPr lang="en-US" altLang="en-US" sz="3400" b="1" dirty="0">
                <a:latin typeface="Segoe UI" panose="020B0502040204020203" pitchFamily="34" charset="0"/>
              </a:rPr>
              <a:t>Evidence of discipleship</a:t>
            </a:r>
          </a:p>
          <a:p>
            <a:pPr lvl="1">
              <a:lnSpc>
                <a:spcPct val="110000"/>
              </a:lnSpc>
            </a:pPr>
            <a:r>
              <a:rPr lang="en-US" altLang="en-US" sz="3200" dirty="0">
                <a:solidFill>
                  <a:srgbClr val="8E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John 13:35</a:t>
            </a:r>
          </a:p>
        </p:txBody>
      </p:sp>
      <p:sp>
        <p:nvSpPr>
          <p:cNvPr id="5129" name="Line 9">
            <a:extLst>
              <a:ext uri="{FF2B5EF4-FFF2-40B4-BE49-F238E27FC236}">
                <a16:creationId xmlns:a16="http://schemas.microsoft.com/office/drawing/2014/main" id="{DE945D04-C69D-4E17-BC1A-98CD0422688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1371600"/>
            <a:ext cx="822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FF505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1" name="Text Box 11">
            <a:extLst>
              <a:ext uri="{FF2B5EF4-FFF2-40B4-BE49-F238E27FC236}">
                <a16:creationId xmlns:a16="http://schemas.microsoft.com/office/drawing/2014/main" id="{0EF2092E-E7A6-48E7-9760-65B072C906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1002" y="1630362"/>
            <a:ext cx="1752600" cy="579438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 err="1">
                <a:latin typeface="Segoe UI" panose="020B0502040204020203" pitchFamily="34" charset="0"/>
              </a:rPr>
              <a:t>ords</a:t>
            </a:r>
            <a:endParaRPr lang="en-US" altLang="en-US" sz="3200" b="1" dirty="0">
              <a:latin typeface="Segoe UI" panose="020B0502040204020203" pitchFamily="34" charset="0"/>
            </a:endParaRPr>
          </a:p>
        </p:txBody>
      </p:sp>
      <p:sp>
        <p:nvSpPr>
          <p:cNvPr id="5132" name="Text Box 12">
            <a:extLst>
              <a:ext uri="{FF2B5EF4-FFF2-40B4-BE49-F238E27FC236}">
                <a16:creationId xmlns:a16="http://schemas.microsoft.com/office/drawing/2014/main" id="{0880546D-C682-4B30-8AF9-FDFC5D0A7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1002" y="2683570"/>
            <a:ext cx="1752600" cy="579438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 err="1">
                <a:solidFill>
                  <a:schemeClr val="bg1"/>
                </a:solidFill>
                <a:latin typeface="Segoe UI" panose="020B0502040204020203" pitchFamily="34" charset="0"/>
              </a:rPr>
              <a:t>ctions</a:t>
            </a:r>
            <a:endParaRPr lang="en-US" altLang="en-US" sz="3200" b="1" dirty="0">
              <a:solidFill>
                <a:schemeClr val="bg1"/>
              </a:solidFill>
              <a:latin typeface="Segoe UI" panose="020B0502040204020203" pitchFamily="34" charset="0"/>
            </a:endParaRP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85033B5A-8E4A-4736-96C1-F746CB868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1816AC36-E3DB-4D29-B69E-289A974EF0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87200" y="0"/>
            <a:ext cx="304800" cy="6858000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E6977CAD-435F-4716-AFA8-0C4E88C69A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0"/>
            <a:ext cx="11811000" cy="304800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7">
            <a:extLst>
              <a:ext uri="{FF2B5EF4-FFF2-40B4-BE49-F238E27FC236}">
                <a16:creationId xmlns:a16="http://schemas.microsoft.com/office/drawing/2014/main" id="{886DF800-0612-42FB-B54A-AC7CD559E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248400"/>
            <a:ext cx="11887200" cy="304800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AE50270-86EA-4D78-A0C7-EB2E56232176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										       www.thetfordcountry.com</a:t>
            </a:r>
          </a:p>
        </p:txBody>
      </p:sp>
      <p:sp>
        <p:nvSpPr>
          <p:cNvPr id="18" name="WordArt 9">
            <a:extLst>
              <a:ext uri="{FF2B5EF4-FFF2-40B4-BE49-F238E27FC236}">
                <a16:creationId xmlns:a16="http://schemas.microsoft.com/office/drawing/2014/main" id="{C3C83F6D-0452-428E-B51F-0BCA762D771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-1524001" y="3473176"/>
            <a:ext cx="4648199" cy="8382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63500" dir="2212194" algn="ctr" rotWithShape="0">
                    <a:schemeClr val="bg1"/>
                  </a:outerShdw>
                </a:effectLst>
                <a:latin typeface="Segoe UI" panose="020B0502040204020203" pitchFamily="34" charset="0"/>
                <a:ea typeface="Cambria" panose="02040503050406030204" pitchFamily="18" charset="0"/>
              </a:rPr>
              <a:t>WATCH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0" name="Rectangle 16">
            <a:extLst>
              <a:ext uri="{FF2B5EF4-FFF2-40B4-BE49-F238E27FC236}">
                <a16:creationId xmlns:a16="http://schemas.microsoft.com/office/drawing/2014/main" id="{CAC0DCD8-F983-4B90-8D37-6334A0CD22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599" y="5094362"/>
            <a:ext cx="7315201" cy="10347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A1688B09-A370-436A-A771-C99AAFCE6E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490861"/>
            <a:ext cx="2438400" cy="4800602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62D29A1-807E-4E45-963E-2B934E161A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11582400" cy="1036638"/>
          </a:xfrm>
          <a:effectLst>
            <a:outerShdw dist="17961" dir="2700000" algn="ctr" rotWithShape="0">
              <a:srgbClr val="FF5050"/>
            </a:outerShdw>
          </a:effectLst>
        </p:spPr>
        <p:txBody>
          <a:bodyPr/>
          <a:lstStyle/>
          <a:p>
            <a:pPr algn="ctr"/>
            <a:r>
              <a:rPr lang="en-US" altLang="en-US" b="1" dirty="0">
                <a:latin typeface="Segoe UI" panose="020B0502040204020203" pitchFamily="34" charset="0"/>
              </a:rPr>
              <a:t>What Should We Watch?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8B1AE819-DCA3-4172-9C55-B068438C1A2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781300" y="1447800"/>
            <a:ext cx="7429500" cy="361453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altLang="en-US" sz="3400" b="1" dirty="0">
                <a:latin typeface="Segoe UI" panose="020B0502040204020203" pitchFamily="34" charset="0"/>
              </a:rPr>
              <a:t>Wicked forsake thoughts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>
                <a:solidFill>
                  <a:srgbClr val="8E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Isaiah 55:7-9</a:t>
            </a:r>
          </a:p>
          <a:p>
            <a:pPr>
              <a:lnSpc>
                <a:spcPct val="100000"/>
              </a:lnSpc>
            </a:pPr>
            <a:r>
              <a:rPr lang="en-US" altLang="en-US" sz="3400" b="1" dirty="0">
                <a:latin typeface="Segoe UI" panose="020B0502040204020203" pitchFamily="34" charset="0"/>
              </a:rPr>
              <a:t>Obedience of Christ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>
                <a:solidFill>
                  <a:srgbClr val="8E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2 Corinthians 10:4-5</a:t>
            </a:r>
          </a:p>
          <a:p>
            <a:pPr>
              <a:lnSpc>
                <a:spcPct val="100000"/>
              </a:lnSpc>
            </a:pPr>
            <a:r>
              <a:rPr lang="en-US" altLang="en-US" sz="3400" b="1" dirty="0">
                <a:latin typeface="Segoe UI" panose="020B0502040204020203" pitchFamily="34" charset="0"/>
              </a:rPr>
              <a:t>Things to think on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>
                <a:solidFill>
                  <a:srgbClr val="8E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Philippians 4:8</a:t>
            </a:r>
          </a:p>
        </p:txBody>
      </p:sp>
      <p:sp>
        <p:nvSpPr>
          <p:cNvPr id="6153" name="Line 9">
            <a:extLst>
              <a:ext uri="{FF2B5EF4-FFF2-40B4-BE49-F238E27FC236}">
                <a16:creationId xmlns:a16="http://schemas.microsoft.com/office/drawing/2014/main" id="{9D4DB888-E802-4BDB-8745-0865A3A753B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1371600"/>
            <a:ext cx="822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FF505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5" name="Text Box 11">
            <a:extLst>
              <a:ext uri="{FF2B5EF4-FFF2-40B4-BE49-F238E27FC236}">
                <a16:creationId xmlns:a16="http://schemas.microsoft.com/office/drawing/2014/main" id="{92306863-0F3E-4A9A-BFC2-8E31CC1AA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8700" y="1630090"/>
            <a:ext cx="1752600" cy="579438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 err="1">
                <a:latin typeface="Segoe UI" panose="020B0502040204020203" pitchFamily="34" charset="0"/>
              </a:rPr>
              <a:t>ords</a:t>
            </a:r>
            <a:endParaRPr lang="en-US" altLang="en-US" sz="3200" b="1" dirty="0">
              <a:latin typeface="Segoe UI" panose="020B0502040204020203" pitchFamily="34" charset="0"/>
            </a:endParaRPr>
          </a:p>
        </p:txBody>
      </p:sp>
      <p:sp>
        <p:nvSpPr>
          <p:cNvPr id="6156" name="Text Box 12">
            <a:extLst>
              <a:ext uri="{FF2B5EF4-FFF2-40B4-BE49-F238E27FC236}">
                <a16:creationId xmlns:a16="http://schemas.microsoft.com/office/drawing/2014/main" id="{1FB8A70B-0483-4FA1-9527-2B269230E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8700" y="2683570"/>
            <a:ext cx="1752600" cy="579438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 err="1">
                <a:latin typeface="Segoe UI" panose="020B0502040204020203" pitchFamily="34" charset="0"/>
              </a:rPr>
              <a:t>ctions</a:t>
            </a:r>
            <a:endParaRPr lang="en-US" altLang="en-US" sz="3200" b="1" dirty="0">
              <a:latin typeface="Segoe UI" panose="020B0502040204020203" pitchFamily="34" charset="0"/>
            </a:endParaRPr>
          </a:p>
        </p:txBody>
      </p:sp>
      <p:sp>
        <p:nvSpPr>
          <p:cNvPr id="6157" name="Text Box 13">
            <a:extLst>
              <a:ext uri="{FF2B5EF4-FFF2-40B4-BE49-F238E27FC236}">
                <a16:creationId xmlns:a16="http://schemas.microsoft.com/office/drawing/2014/main" id="{74B11B63-1B22-49CB-A419-336EAE96C6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199" y="3670012"/>
            <a:ext cx="1828801" cy="584775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 err="1">
                <a:solidFill>
                  <a:schemeClr val="bg1"/>
                </a:solidFill>
                <a:latin typeface="Segoe UI" panose="020B0502040204020203" pitchFamily="34" charset="0"/>
              </a:rPr>
              <a:t>houghts</a:t>
            </a:r>
            <a:endParaRPr lang="en-US" altLang="en-US" sz="3200" b="1" dirty="0">
              <a:solidFill>
                <a:schemeClr val="bg1"/>
              </a:solidFill>
              <a:latin typeface="Segoe UI" panose="020B0502040204020203" pitchFamily="34" charset="0"/>
            </a:endParaRPr>
          </a:p>
        </p:txBody>
      </p:sp>
      <p:sp>
        <p:nvSpPr>
          <p:cNvPr id="15" name="Rectangle 4">
            <a:extLst>
              <a:ext uri="{FF2B5EF4-FFF2-40B4-BE49-F238E27FC236}">
                <a16:creationId xmlns:a16="http://schemas.microsoft.com/office/drawing/2014/main" id="{0B8BE93C-654D-4899-8A12-E78948E379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E6CC6610-F777-4E82-83F6-00EC6088B8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87200" y="0"/>
            <a:ext cx="304800" cy="6858000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4E44671B-DC3D-4AA2-91F8-6A20C5A6BF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0"/>
            <a:ext cx="11811000" cy="304800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7">
            <a:extLst>
              <a:ext uri="{FF2B5EF4-FFF2-40B4-BE49-F238E27FC236}">
                <a16:creationId xmlns:a16="http://schemas.microsoft.com/office/drawing/2014/main" id="{58F2ADD9-2740-4603-AC53-1D8FD2C0CD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248400"/>
            <a:ext cx="11887200" cy="304800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90763FE-34B4-4CE1-ADFD-39388D0C357C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										       www.thetfordcountry.com</a:t>
            </a:r>
          </a:p>
        </p:txBody>
      </p:sp>
      <p:sp>
        <p:nvSpPr>
          <p:cNvPr id="20" name="WordArt 9">
            <a:extLst>
              <a:ext uri="{FF2B5EF4-FFF2-40B4-BE49-F238E27FC236}">
                <a16:creationId xmlns:a16="http://schemas.microsoft.com/office/drawing/2014/main" id="{CAECF4B5-B535-41D2-874C-A3A7398F08B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-1524001" y="3473176"/>
            <a:ext cx="4648199" cy="8382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63500" dir="2212194" algn="ctr" rotWithShape="0">
                    <a:schemeClr val="bg1"/>
                  </a:outerShdw>
                </a:effectLst>
                <a:latin typeface="Segoe UI" panose="020B0502040204020203" pitchFamily="34" charset="0"/>
                <a:ea typeface="Cambria" panose="02040503050406030204" pitchFamily="18" charset="0"/>
              </a:rPr>
              <a:t>WATCH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6F9AAC5-FF1A-48EB-909A-AD0FDA9591F3}"/>
              </a:ext>
            </a:extLst>
          </p:cNvPr>
          <p:cNvSpPr txBox="1"/>
          <p:nvPr/>
        </p:nvSpPr>
        <p:spPr>
          <a:xfrm>
            <a:off x="2743201" y="5029200"/>
            <a:ext cx="74675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en-US" altLang="en-US" sz="30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True, noble, just, pure, lovely, good report, virtue, praiseworthy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4D5854E-F07F-446F-963D-CE886CB9C6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490862"/>
            <a:ext cx="2438400" cy="4757538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3B22D80-C9F4-46A9-884B-E85D59BA81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11582400" cy="1036638"/>
          </a:xfrm>
          <a:effectLst>
            <a:outerShdw dist="17961" dir="2700000" algn="ctr" rotWithShape="0">
              <a:srgbClr val="FF5050"/>
            </a:outerShdw>
          </a:effectLst>
        </p:spPr>
        <p:txBody>
          <a:bodyPr/>
          <a:lstStyle/>
          <a:p>
            <a:pPr algn="ctr"/>
            <a:r>
              <a:rPr lang="en-US" altLang="en-US" b="1" dirty="0">
                <a:latin typeface="Segoe UI" panose="020B0502040204020203" pitchFamily="34" charset="0"/>
              </a:rPr>
              <a:t>What Should We Watch?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057ADE9B-BA0F-4381-861A-0B611DB27F2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797096" y="1447800"/>
            <a:ext cx="7642304" cy="475753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en-US" sz="3400" b="1" dirty="0">
                <a:latin typeface="Segoe UI" panose="020B0502040204020203" pitchFamily="34" charset="0"/>
              </a:rPr>
              <a:t>Can become like others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>
                <a:solidFill>
                  <a:srgbClr val="8E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1 Corinthians 15:33</a:t>
            </a:r>
          </a:p>
          <a:p>
            <a:pPr>
              <a:lnSpc>
                <a:spcPct val="100000"/>
              </a:lnSpc>
            </a:pPr>
            <a:r>
              <a:rPr lang="en-US" altLang="en-US" sz="3400" b="1" dirty="0">
                <a:latin typeface="Segoe UI" panose="020B0502040204020203" pitchFamily="34" charset="0"/>
              </a:rPr>
              <a:t>Warned against bad company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>
                <a:solidFill>
                  <a:srgbClr val="8E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Proverbs 1:10-15</a:t>
            </a:r>
          </a:p>
          <a:p>
            <a:pPr>
              <a:lnSpc>
                <a:spcPct val="100000"/>
              </a:lnSpc>
            </a:pPr>
            <a:r>
              <a:rPr lang="en-US" altLang="en-US" sz="3400" b="1" dirty="0">
                <a:latin typeface="Segoe UI" panose="020B0502040204020203" pitchFamily="34" charset="0"/>
              </a:rPr>
              <a:t>Become snares to our soul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>
                <a:solidFill>
                  <a:srgbClr val="8E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Proverbs 22:24-25</a:t>
            </a:r>
          </a:p>
        </p:txBody>
      </p:sp>
      <p:sp>
        <p:nvSpPr>
          <p:cNvPr id="7177" name="Line 9">
            <a:extLst>
              <a:ext uri="{FF2B5EF4-FFF2-40B4-BE49-F238E27FC236}">
                <a16:creationId xmlns:a16="http://schemas.microsoft.com/office/drawing/2014/main" id="{359B8263-2134-476D-9281-A2CEDCB8884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1371600"/>
            <a:ext cx="822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FF505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9" name="Text Box 11">
            <a:extLst>
              <a:ext uri="{FF2B5EF4-FFF2-40B4-BE49-F238E27FC236}">
                <a16:creationId xmlns:a16="http://schemas.microsoft.com/office/drawing/2014/main" id="{ED0CFC36-153F-4898-9753-AE3E5A7E6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799" y="1643995"/>
            <a:ext cx="1752600" cy="579438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 err="1">
                <a:latin typeface="Segoe UI" panose="020B0502040204020203" pitchFamily="34" charset="0"/>
              </a:rPr>
              <a:t>ords</a:t>
            </a:r>
            <a:endParaRPr lang="en-US" altLang="en-US" sz="3200" b="1" dirty="0">
              <a:latin typeface="Segoe UI" panose="020B0502040204020203" pitchFamily="34" charset="0"/>
            </a:endParaRPr>
          </a:p>
        </p:txBody>
      </p:sp>
      <p:sp>
        <p:nvSpPr>
          <p:cNvPr id="7180" name="Text Box 12">
            <a:extLst>
              <a:ext uri="{FF2B5EF4-FFF2-40B4-BE49-F238E27FC236}">
                <a16:creationId xmlns:a16="http://schemas.microsoft.com/office/drawing/2014/main" id="{4C14E571-0C1D-44BB-919B-E1F5E86D30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4496" y="2650798"/>
            <a:ext cx="1752600" cy="579438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 err="1">
                <a:latin typeface="Segoe UI" panose="020B0502040204020203" pitchFamily="34" charset="0"/>
              </a:rPr>
              <a:t>ctions</a:t>
            </a:r>
            <a:endParaRPr lang="en-US" altLang="en-US" sz="3200" b="1" dirty="0">
              <a:latin typeface="Segoe UI" panose="020B0502040204020203" pitchFamily="34" charset="0"/>
            </a:endParaRPr>
          </a:p>
        </p:txBody>
      </p:sp>
      <p:sp>
        <p:nvSpPr>
          <p:cNvPr id="7181" name="Text Box 13">
            <a:extLst>
              <a:ext uri="{FF2B5EF4-FFF2-40B4-BE49-F238E27FC236}">
                <a16:creationId xmlns:a16="http://schemas.microsoft.com/office/drawing/2014/main" id="{E9197096-D8FE-49A4-8FE0-5E4334654D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9349" y="3712626"/>
            <a:ext cx="1893851" cy="584775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 err="1">
                <a:latin typeface="Segoe UI" panose="020B0502040204020203" pitchFamily="34" charset="0"/>
              </a:rPr>
              <a:t>houghts</a:t>
            </a:r>
            <a:endParaRPr lang="en-US" altLang="en-US" sz="3200" b="1" dirty="0">
              <a:latin typeface="Segoe UI" panose="020B0502040204020203" pitchFamily="34" charset="0"/>
            </a:endParaRPr>
          </a:p>
        </p:txBody>
      </p:sp>
      <p:sp>
        <p:nvSpPr>
          <p:cNvPr id="7182" name="Text Box 14">
            <a:extLst>
              <a:ext uri="{FF2B5EF4-FFF2-40B4-BE49-F238E27FC236}">
                <a16:creationId xmlns:a16="http://schemas.microsoft.com/office/drawing/2014/main" id="{5F3DC1ED-FFBF-43A1-B706-BC9347425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357" y="4722812"/>
            <a:ext cx="1752600" cy="579438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 err="1">
                <a:solidFill>
                  <a:schemeClr val="bg1"/>
                </a:solidFill>
                <a:latin typeface="Segoe UI" panose="020B0502040204020203" pitchFamily="34" charset="0"/>
              </a:rPr>
              <a:t>ompany</a:t>
            </a:r>
            <a:endParaRPr lang="en-US" altLang="en-US" sz="3200" b="1" dirty="0">
              <a:solidFill>
                <a:schemeClr val="bg1"/>
              </a:solidFill>
              <a:latin typeface="Segoe UI" panose="020B0502040204020203" pitchFamily="34" charset="0"/>
            </a:endParaRPr>
          </a:p>
        </p:txBody>
      </p:sp>
      <p:sp>
        <p:nvSpPr>
          <p:cNvPr id="7184" name="Oval 16">
            <a:extLst>
              <a:ext uri="{FF2B5EF4-FFF2-40B4-BE49-F238E27FC236}">
                <a16:creationId xmlns:a16="http://schemas.microsoft.com/office/drawing/2014/main" id="{A6F37E82-6FF7-4F38-9165-BB200D23D1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648200"/>
            <a:ext cx="5715000" cy="1524000"/>
          </a:xfrm>
          <a:prstGeom prst="ellipse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5" name="Text Box 17">
            <a:extLst>
              <a:ext uri="{FF2B5EF4-FFF2-40B4-BE49-F238E27FC236}">
                <a16:creationId xmlns:a16="http://schemas.microsoft.com/office/drawing/2014/main" id="{974F77B2-3969-41A6-BA32-E29D159892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953000"/>
            <a:ext cx="4989243" cy="954107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 dirty="0">
                <a:solidFill>
                  <a:schemeClr val="bg1"/>
                </a:solidFill>
                <a:latin typeface="Segoe UI" panose="020B0502040204020203" pitchFamily="34" charset="0"/>
              </a:rPr>
              <a:t>We become more like those we are around the most</a:t>
            </a:r>
          </a:p>
        </p:txBody>
      </p:sp>
      <p:sp>
        <p:nvSpPr>
          <p:cNvPr id="17" name="Rectangle 4">
            <a:extLst>
              <a:ext uri="{FF2B5EF4-FFF2-40B4-BE49-F238E27FC236}">
                <a16:creationId xmlns:a16="http://schemas.microsoft.com/office/drawing/2014/main" id="{A5A443BD-37C1-44B4-A774-FF4FB89A9A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2E3D1473-428E-4A0C-ACF4-FE2766035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87200" y="0"/>
            <a:ext cx="304800" cy="6858000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6">
            <a:extLst>
              <a:ext uri="{FF2B5EF4-FFF2-40B4-BE49-F238E27FC236}">
                <a16:creationId xmlns:a16="http://schemas.microsoft.com/office/drawing/2014/main" id="{84F6BA94-CBEA-4C9D-8CF7-2CEAA9CFF5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0"/>
            <a:ext cx="11811000" cy="304800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7">
            <a:extLst>
              <a:ext uri="{FF2B5EF4-FFF2-40B4-BE49-F238E27FC236}">
                <a16:creationId xmlns:a16="http://schemas.microsoft.com/office/drawing/2014/main" id="{E733C631-04AD-49BE-8697-1176F78E12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248400"/>
            <a:ext cx="11887200" cy="304800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0995392-8AA6-43BB-9CF1-DE3C928B7C4F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										       www.thetfordcountry.com</a:t>
            </a:r>
          </a:p>
        </p:txBody>
      </p:sp>
      <p:sp>
        <p:nvSpPr>
          <p:cNvPr id="22" name="WordArt 9">
            <a:extLst>
              <a:ext uri="{FF2B5EF4-FFF2-40B4-BE49-F238E27FC236}">
                <a16:creationId xmlns:a16="http://schemas.microsoft.com/office/drawing/2014/main" id="{6A9E980C-A9C0-4A99-948C-38BC8B5EAD7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-1524001" y="3473176"/>
            <a:ext cx="4648199" cy="8382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63500" dir="2212194" algn="ctr" rotWithShape="0">
                    <a:schemeClr val="bg1"/>
                  </a:outerShdw>
                </a:effectLst>
                <a:latin typeface="Segoe UI" panose="020B0502040204020203" pitchFamily="34" charset="0"/>
                <a:ea typeface="Cambria" panose="02040503050406030204" pitchFamily="18" charset="0"/>
              </a:rPr>
              <a:t>WATCH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7643EB4-0617-4C2D-8662-2A4C1CF43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494264"/>
            <a:ext cx="2438400" cy="4800602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C80F48C8-3939-4746-9773-0456C6A85B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11582400" cy="1036638"/>
          </a:xfrm>
          <a:effectLst>
            <a:outerShdw dist="17961" dir="2700000" algn="ctr" rotWithShape="0">
              <a:srgbClr val="FF5050"/>
            </a:outerShdw>
          </a:effectLst>
        </p:spPr>
        <p:txBody>
          <a:bodyPr/>
          <a:lstStyle/>
          <a:p>
            <a:pPr algn="ctr"/>
            <a:r>
              <a:rPr lang="en-US" altLang="en-US" b="1" dirty="0">
                <a:latin typeface="Segoe UI" panose="020B0502040204020203" pitchFamily="34" charset="0"/>
              </a:rPr>
              <a:t>What Should We Watch?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CE52D413-F99E-4EAF-8CD2-BE52159D5F9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19398" y="1447800"/>
            <a:ext cx="8326248" cy="5029200"/>
          </a:xfrm>
        </p:spPr>
        <p:txBody>
          <a:bodyPr>
            <a:normAutofit/>
          </a:bodyPr>
          <a:lstStyle/>
          <a:p>
            <a:r>
              <a:rPr lang="en-US" altLang="en-US" sz="3400" b="1" dirty="0">
                <a:latin typeface="Segoe UI" panose="020B0502040204020203" pitchFamily="34" charset="0"/>
              </a:rPr>
              <a:t>All the Issues of life are from our heart</a:t>
            </a:r>
          </a:p>
        </p:txBody>
      </p:sp>
      <p:sp>
        <p:nvSpPr>
          <p:cNvPr id="8201" name="Line 9">
            <a:extLst>
              <a:ext uri="{FF2B5EF4-FFF2-40B4-BE49-F238E27FC236}">
                <a16:creationId xmlns:a16="http://schemas.microsoft.com/office/drawing/2014/main" id="{D67A9622-C058-412D-B228-5A7FC4C421F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1371600"/>
            <a:ext cx="822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FF505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Text Box 11">
            <a:extLst>
              <a:ext uri="{FF2B5EF4-FFF2-40B4-BE49-F238E27FC236}">
                <a16:creationId xmlns:a16="http://schemas.microsoft.com/office/drawing/2014/main" id="{0810878F-EDC5-4A89-98D4-8C2C70BC2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6354" y="1630362"/>
            <a:ext cx="1752600" cy="579438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 err="1">
                <a:latin typeface="Segoe UI" panose="020B0502040204020203" pitchFamily="34" charset="0"/>
              </a:rPr>
              <a:t>ords</a:t>
            </a:r>
            <a:endParaRPr lang="en-US" altLang="en-US" sz="3200" b="1" dirty="0">
              <a:latin typeface="Segoe UI" panose="020B0502040204020203" pitchFamily="34" charset="0"/>
            </a:endParaRPr>
          </a:p>
        </p:txBody>
      </p:sp>
      <p:sp>
        <p:nvSpPr>
          <p:cNvPr id="8204" name="Text Box 12">
            <a:extLst>
              <a:ext uri="{FF2B5EF4-FFF2-40B4-BE49-F238E27FC236}">
                <a16:creationId xmlns:a16="http://schemas.microsoft.com/office/drawing/2014/main" id="{49752BE4-3831-418E-A0DC-C2FD05C255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8700" y="2667001"/>
            <a:ext cx="1752600" cy="579438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 err="1">
                <a:latin typeface="Segoe UI" panose="020B0502040204020203" pitchFamily="34" charset="0"/>
              </a:rPr>
              <a:t>ctions</a:t>
            </a:r>
            <a:endParaRPr lang="en-US" altLang="en-US" sz="3200" b="1" dirty="0">
              <a:latin typeface="Segoe UI" panose="020B0502040204020203" pitchFamily="34" charset="0"/>
            </a:endParaRPr>
          </a:p>
        </p:txBody>
      </p:sp>
      <p:sp>
        <p:nvSpPr>
          <p:cNvPr id="8205" name="Text Box 13">
            <a:extLst>
              <a:ext uri="{FF2B5EF4-FFF2-40B4-BE49-F238E27FC236}">
                <a16:creationId xmlns:a16="http://schemas.microsoft.com/office/drawing/2014/main" id="{8285C539-1F4F-4102-B56F-CBBAF66DF0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218" y="3687765"/>
            <a:ext cx="1790701" cy="584775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 err="1">
                <a:latin typeface="Segoe UI" panose="020B0502040204020203" pitchFamily="34" charset="0"/>
              </a:rPr>
              <a:t>houghts</a:t>
            </a:r>
            <a:endParaRPr lang="en-US" altLang="en-US" sz="3200" b="1" dirty="0">
              <a:latin typeface="Segoe UI" panose="020B0502040204020203" pitchFamily="34" charset="0"/>
            </a:endParaRPr>
          </a:p>
        </p:txBody>
      </p:sp>
      <p:sp>
        <p:nvSpPr>
          <p:cNvPr id="8206" name="Text Box 14">
            <a:extLst>
              <a:ext uri="{FF2B5EF4-FFF2-40B4-BE49-F238E27FC236}">
                <a16:creationId xmlns:a16="http://schemas.microsoft.com/office/drawing/2014/main" id="{3D1003C7-AE03-4DB9-AB35-5DF4D616CD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696115"/>
            <a:ext cx="1752600" cy="579438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 err="1">
                <a:latin typeface="Segoe UI" panose="020B0502040204020203" pitchFamily="34" charset="0"/>
              </a:rPr>
              <a:t>ompany</a:t>
            </a:r>
            <a:endParaRPr lang="en-US" altLang="en-US" sz="3200" b="1" dirty="0">
              <a:latin typeface="Segoe UI" panose="020B0502040204020203" pitchFamily="34" charset="0"/>
            </a:endParaRPr>
          </a:p>
        </p:txBody>
      </p:sp>
      <p:sp>
        <p:nvSpPr>
          <p:cNvPr id="8207" name="Text Box 15">
            <a:extLst>
              <a:ext uri="{FF2B5EF4-FFF2-40B4-BE49-F238E27FC236}">
                <a16:creationId xmlns:a16="http://schemas.microsoft.com/office/drawing/2014/main" id="{9370FD53-B4F9-4C03-B21C-AEBEAF50D7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775331"/>
            <a:ext cx="1752600" cy="579437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 err="1">
                <a:solidFill>
                  <a:schemeClr val="bg1"/>
                </a:solidFill>
                <a:latin typeface="Segoe UI" panose="020B0502040204020203" pitchFamily="34" charset="0"/>
              </a:rPr>
              <a:t>eart</a:t>
            </a:r>
            <a:endParaRPr lang="en-US" altLang="en-US" sz="3200" b="1" dirty="0">
              <a:solidFill>
                <a:schemeClr val="bg1"/>
              </a:solidFill>
              <a:latin typeface="Segoe UI" panose="020B0502040204020203" pitchFamily="34" charset="0"/>
            </a:endParaRPr>
          </a:p>
        </p:txBody>
      </p:sp>
      <p:pic>
        <p:nvPicPr>
          <p:cNvPr id="8209" name="Picture 17">
            <a:extLst>
              <a:ext uri="{FF2B5EF4-FFF2-40B4-BE49-F238E27FC236}">
                <a16:creationId xmlns:a16="http://schemas.microsoft.com/office/drawing/2014/main" id="{3B6E30FB-8EDA-4104-A35C-0966CB7D49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57400"/>
            <a:ext cx="5029200" cy="4093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4">
            <a:extLst>
              <a:ext uri="{FF2B5EF4-FFF2-40B4-BE49-F238E27FC236}">
                <a16:creationId xmlns:a16="http://schemas.microsoft.com/office/drawing/2014/main" id="{3AC08322-6F09-4B72-89DB-024294E6C0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5">
            <a:extLst>
              <a:ext uri="{FF2B5EF4-FFF2-40B4-BE49-F238E27FC236}">
                <a16:creationId xmlns:a16="http://schemas.microsoft.com/office/drawing/2014/main" id="{467812B4-4361-41F7-81B7-8FC8C51E76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87200" y="0"/>
            <a:ext cx="304800" cy="6858000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6">
            <a:extLst>
              <a:ext uri="{FF2B5EF4-FFF2-40B4-BE49-F238E27FC236}">
                <a16:creationId xmlns:a16="http://schemas.microsoft.com/office/drawing/2014/main" id="{2EBAA0BB-0166-495C-A616-D4ED686239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0"/>
            <a:ext cx="11811000" cy="304800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7">
            <a:extLst>
              <a:ext uri="{FF2B5EF4-FFF2-40B4-BE49-F238E27FC236}">
                <a16:creationId xmlns:a16="http://schemas.microsoft.com/office/drawing/2014/main" id="{E7DF7AD7-86B6-4C6B-98AE-D2396E1C2A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248400"/>
            <a:ext cx="11887200" cy="304800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467D2FE-618E-45E0-A7B8-4F2C0AECC463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										       www.thetfordcountry.com</a:t>
            </a:r>
          </a:p>
        </p:txBody>
      </p:sp>
      <p:sp>
        <p:nvSpPr>
          <p:cNvPr id="23" name="WordArt 9">
            <a:extLst>
              <a:ext uri="{FF2B5EF4-FFF2-40B4-BE49-F238E27FC236}">
                <a16:creationId xmlns:a16="http://schemas.microsoft.com/office/drawing/2014/main" id="{B70B6379-7FE3-463F-B8E3-960B7FDE79C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-1524001" y="3473176"/>
            <a:ext cx="4648199" cy="8382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63500" dir="2212194" algn="ctr" rotWithShape="0">
                    <a:schemeClr val="bg1"/>
                  </a:outerShdw>
                </a:effectLst>
                <a:latin typeface="Segoe UI" panose="020B0502040204020203" pitchFamily="34" charset="0"/>
                <a:ea typeface="Cambria" panose="02040503050406030204" pitchFamily="18" charset="0"/>
              </a:rPr>
              <a:t>WATCH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40C3CF3-BB36-4AED-901D-87035DDF0CDA}"/>
              </a:ext>
            </a:extLst>
          </p:cNvPr>
          <p:cNvSpPr txBox="1"/>
          <p:nvPr/>
        </p:nvSpPr>
        <p:spPr>
          <a:xfrm>
            <a:off x="5943600" y="3429000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Proverbs 4:23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F6153EB-AA9A-4A7F-B2ED-50DAE604F3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490861"/>
            <a:ext cx="2438400" cy="4787702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2B013C0-B717-4458-98C2-EAB4A42A5C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11582400" cy="1036638"/>
          </a:xfrm>
          <a:effectLst>
            <a:outerShdw dist="17961" dir="2700000" algn="ctr" rotWithShape="0">
              <a:srgbClr val="FF5050"/>
            </a:outerShdw>
          </a:effectLst>
        </p:spPr>
        <p:txBody>
          <a:bodyPr/>
          <a:lstStyle/>
          <a:p>
            <a:pPr algn="ctr"/>
            <a:r>
              <a:rPr lang="en-US" altLang="en-US" b="1" dirty="0">
                <a:latin typeface="Segoe UI" panose="020B0502040204020203" pitchFamily="34" charset="0"/>
              </a:rPr>
              <a:t>What Should We Watch?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032E30BB-15A8-4E18-9782-B8DC599B857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19398" y="1447800"/>
            <a:ext cx="7391402" cy="476857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en-US" sz="3400" b="1" dirty="0">
                <a:latin typeface="Segoe UI" panose="020B0502040204020203" pitchFamily="34" charset="0"/>
              </a:rPr>
              <a:t>Words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>
                <a:solidFill>
                  <a:srgbClr val="8E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Matthew 12:34</a:t>
            </a:r>
          </a:p>
          <a:p>
            <a:pPr>
              <a:lnSpc>
                <a:spcPct val="100000"/>
              </a:lnSpc>
            </a:pPr>
            <a:r>
              <a:rPr lang="en-US" altLang="en-US" sz="3400" b="1" dirty="0">
                <a:latin typeface="Segoe UI" panose="020B0502040204020203" pitchFamily="34" charset="0"/>
              </a:rPr>
              <a:t>Actions and Company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>
                <a:solidFill>
                  <a:srgbClr val="8E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Proverbs 16:9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>
                <a:solidFill>
                  <a:srgbClr val="8E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Jeremiah 10:23</a:t>
            </a:r>
          </a:p>
          <a:p>
            <a:pPr>
              <a:lnSpc>
                <a:spcPct val="100000"/>
              </a:lnSpc>
            </a:pPr>
            <a:r>
              <a:rPr lang="en-US" altLang="en-US" sz="3400" b="1" dirty="0">
                <a:latin typeface="Segoe UI" panose="020B0502040204020203" pitchFamily="34" charset="0"/>
              </a:rPr>
              <a:t>Thoughts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>
                <a:solidFill>
                  <a:srgbClr val="8E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Matthew 15:19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>
                <a:solidFill>
                  <a:srgbClr val="8E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Proverbs 23:7</a:t>
            </a:r>
          </a:p>
        </p:txBody>
      </p:sp>
      <p:sp>
        <p:nvSpPr>
          <p:cNvPr id="9225" name="Line 9">
            <a:extLst>
              <a:ext uri="{FF2B5EF4-FFF2-40B4-BE49-F238E27FC236}">
                <a16:creationId xmlns:a16="http://schemas.microsoft.com/office/drawing/2014/main" id="{3E31429C-90DB-4425-927C-6759B812320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1371600"/>
            <a:ext cx="822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FF505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Rectangle 4">
            <a:extLst>
              <a:ext uri="{FF2B5EF4-FFF2-40B4-BE49-F238E27FC236}">
                <a16:creationId xmlns:a16="http://schemas.microsoft.com/office/drawing/2014/main" id="{CE81A8DD-D895-4FFE-9A43-722BCD74E2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26D9ABAF-394A-4FFD-9973-6B1CCC4516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87200" y="0"/>
            <a:ext cx="304800" cy="6858000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7D05519A-8B71-4556-8FEF-AF20B98737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0"/>
            <a:ext cx="11811000" cy="304800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7">
            <a:extLst>
              <a:ext uri="{FF2B5EF4-FFF2-40B4-BE49-F238E27FC236}">
                <a16:creationId xmlns:a16="http://schemas.microsoft.com/office/drawing/2014/main" id="{E5D57FE2-ABE8-4BA3-A5EE-76C796F6B5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248400"/>
            <a:ext cx="11887200" cy="304800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A8FB27B-FB70-4D70-B67A-8CD551EC0627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										       www.thetfordcountry.com</a:t>
            </a:r>
          </a:p>
        </p:txBody>
      </p:sp>
      <p:sp>
        <p:nvSpPr>
          <p:cNvPr id="21" name="Text Box 11">
            <a:extLst>
              <a:ext uri="{FF2B5EF4-FFF2-40B4-BE49-F238E27FC236}">
                <a16:creationId xmlns:a16="http://schemas.microsoft.com/office/drawing/2014/main" id="{7B6B395E-EB85-42F5-AE44-5BE191E423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6354" y="1630362"/>
            <a:ext cx="1752600" cy="579438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 err="1">
                <a:latin typeface="Segoe UI" panose="020B0502040204020203" pitchFamily="34" charset="0"/>
              </a:rPr>
              <a:t>ords</a:t>
            </a:r>
            <a:endParaRPr lang="en-US" altLang="en-US" sz="3200" b="1" dirty="0">
              <a:latin typeface="Segoe UI" panose="020B0502040204020203" pitchFamily="34" charset="0"/>
            </a:endParaRPr>
          </a:p>
        </p:txBody>
      </p:sp>
      <p:sp>
        <p:nvSpPr>
          <p:cNvPr id="22" name="Text Box 12">
            <a:extLst>
              <a:ext uri="{FF2B5EF4-FFF2-40B4-BE49-F238E27FC236}">
                <a16:creationId xmlns:a16="http://schemas.microsoft.com/office/drawing/2014/main" id="{6497C90C-06DB-4F9C-A014-6412FDCBF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8700" y="2667001"/>
            <a:ext cx="1752600" cy="579438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 err="1">
                <a:latin typeface="Segoe UI" panose="020B0502040204020203" pitchFamily="34" charset="0"/>
              </a:rPr>
              <a:t>ctions</a:t>
            </a:r>
            <a:endParaRPr lang="en-US" altLang="en-US" sz="3200" b="1" dirty="0">
              <a:latin typeface="Segoe UI" panose="020B0502040204020203" pitchFamily="34" charset="0"/>
            </a:endParaRPr>
          </a:p>
        </p:txBody>
      </p:sp>
      <p:sp>
        <p:nvSpPr>
          <p:cNvPr id="23" name="Text Box 13">
            <a:extLst>
              <a:ext uri="{FF2B5EF4-FFF2-40B4-BE49-F238E27FC236}">
                <a16:creationId xmlns:a16="http://schemas.microsoft.com/office/drawing/2014/main" id="{BABE51F2-2638-43D8-A92E-B0C3BDD36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218" y="3687765"/>
            <a:ext cx="1790701" cy="584775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 err="1">
                <a:latin typeface="Segoe UI" panose="020B0502040204020203" pitchFamily="34" charset="0"/>
              </a:rPr>
              <a:t>houghts</a:t>
            </a:r>
            <a:endParaRPr lang="en-US" altLang="en-US" sz="3200" b="1" dirty="0">
              <a:latin typeface="Segoe UI" panose="020B0502040204020203" pitchFamily="34" charset="0"/>
            </a:endParaRPr>
          </a:p>
        </p:txBody>
      </p:sp>
      <p:sp>
        <p:nvSpPr>
          <p:cNvPr id="24" name="Text Box 14">
            <a:extLst>
              <a:ext uri="{FF2B5EF4-FFF2-40B4-BE49-F238E27FC236}">
                <a16:creationId xmlns:a16="http://schemas.microsoft.com/office/drawing/2014/main" id="{BDB71498-2FF8-46D3-8474-F52DD03709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696115"/>
            <a:ext cx="1752600" cy="579438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 err="1">
                <a:latin typeface="Segoe UI" panose="020B0502040204020203" pitchFamily="34" charset="0"/>
              </a:rPr>
              <a:t>ompany</a:t>
            </a:r>
            <a:endParaRPr lang="en-US" altLang="en-US" sz="3200" b="1" dirty="0">
              <a:latin typeface="Segoe UI" panose="020B0502040204020203" pitchFamily="34" charset="0"/>
            </a:endParaRPr>
          </a:p>
        </p:txBody>
      </p:sp>
      <p:sp>
        <p:nvSpPr>
          <p:cNvPr id="25" name="Text Box 15">
            <a:extLst>
              <a:ext uri="{FF2B5EF4-FFF2-40B4-BE49-F238E27FC236}">
                <a16:creationId xmlns:a16="http://schemas.microsoft.com/office/drawing/2014/main" id="{868E2C23-323E-4A3F-A236-246332A597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775331"/>
            <a:ext cx="1752600" cy="579437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 err="1">
                <a:solidFill>
                  <a:schemeClr val="bg1"/>
                </a:solidFill>
                <a:latin typeface="Segoe UI" panose="020B0502040204020203" pitchFamily="34" charset="0"/>
              </a:rPr>
              <a:t>eart</a:t>
            </a:r>
            <a:endParaRPr lang="en-US" altLang="en-US" sz="3200" b="1" dirty="0">
              <a:solidFill>
                <a:schemeClr val="bg1"/>
              </a:solidFill>
              <a:latin typeface="Segoe UI" panose="020B0502040204020203" pitchFamily="34" charset="0"/>
            </a:endParaRPr>
          </a:p>
        </p:txBody>
      </p:sp>
      <p:sp>
        <p:nvSpPr>
          <p:cNvPr id="26" name="WordArt 9">
            <a:extLst>
              <a:ext uri="{FF2B5EF4-FFF2-40B4-BE49-F238E27FC236}">
                <a16:creationId xmlns:a16="http://schemas.microsoft.com/office/drawing/2014/main" id="{1275D539-1355-4D9B-873A-61F2D4C4BB7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-1524001" y="3473176"/>
            <a:ext cx="4648199" cy="8382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63500" dir="2212194" algn="ctr" rotWithShape="0">
                    <a:schemeClr val="bg1"/>
                  </a:outerShdw>
                </a:effectLst>
                <a:latin typeface="Segoe UI" panose="020B0502040204020203" pitchFamily="34" charset="0"/>
                <a:ea typeface="Cambria" panose="02040503050406030204" pitchFamily="18" charset="0"/>
              </a:rPr>
              <a:t>WATCH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F1DA2DA1-DA77-48FF-8F5C-4122530B3B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11582400" cy="990600"/>
          </a:xfrm>
          <a:effectLst>
            <a:outerShdw dist="17961" dir="2700000" algn="ctr" rotWithShape="0">
              <a:srgbClr val="FF5050"/>
            </a:outerShdw>
          </a:effectLst>
        </p:spPr>
        <p:txBody>
          <a:bodyPr/>
          <a:lstStyle/>
          <a:p>
            <a:pPr algn="ctr"/>
            <a:r>
              <a:rPr lang="en-US" altLang="en-US" b="1" dirty="0">
                <a:latin typeface="Segoe UI" panose="020B0502040204020203" pitchFamily="34" charset="0"/>
              </a:rPr>
              <a:t>Conclusion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0860F732-99C1-4FCF-A98B-1ABA6C09BB4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447799"/>
            <a:ext cx="4800600" cy="266699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en-US" sz="3400" b="1" dirty="0">
                <a:latin typeface="Segoe UI" panose="020B0502040204020203" pitchFamily="34" charset="0"/>
              </a:rPr>
              <a:t>Keep watch over all</a:t>
            </a:r>
            <a:br>
              <a:rPr lang="en-US" altLang="en-US" sz="3400" b="1" dirty="0">
                <a:latin typeface="Segoe UI" panose="020B0502040204020203" pitchFamily="34" charset="0"/>
              </a:rPr>
            </a:br>
            <a:r>
              <a:rPr lang="en-US" altLang="en-US" sz="3400" b="1" dirty="0">
                <a:latin typeface="Segoe UI" panose="020B0502040204020203" pitchFamily="34" charset="0"/>
              </a:rPr>
              <a:t>things to ensure that</a:t>
            </a:r>
            <a:br>
              <a:rPr lang="en-US" altLang="en-US" sz="3400" b="1" dirty="0">
                <a:latin typeface="Segoe UI" panose="020B0502040204020203" pitchFamily="34" charset="0"/>
              </a:rPr>
            </a:br>
            <a:r>
              <a:rPr lang="en-US" altLang="en-US" sz="3400" b="1" dirty="0">
                <a:latin typeface="Segoe UI" panose="020B0502040204020203" pitchFamily="34" charset="0"/>
              </a:rPr>
              <a:t>our soul is ready to</a:t>
            </a:r>
            <a:br>
              <a:rPr lang="en-US" altLang="en-US" sz="3400" b="1" dirty="0">
                <a:latin typeface="Segoe UI" panose="020B0502040204020203" pitchFamily="34" charset="0"/>
              </a:rPr>
            </a:br>
            <a:r>
              <a:rPr lang="en-US" altLang="en-US" sz="3400" b="1" dirty="0">
                <a:latin typeface="Segoe UI" panose="020B0502040204020203" pitchFamily="34" charset="0"/>
              </a:rPr>
              <a:t>be with God</a:t>
            </a:r>
            <a:endParaRPr lang="en-US" altLang="en-US" sz="3400" b="1" i="1" dirty="0">
              <a:solidFill>
                <a:srgbClr val="8E0000"/>
              </a:solidFill>
              <a:latin typeface="Segoe UI" panose="020B0502040204020203" pitchFamily="34" charset="0"/>
            </a:endParaRPr>
          </a:p>
        </p:txBody>
      </p:sp>
      <p:sp>
        <p:nvSpPr>
          <p:cNvPr id="10248" name="Line 8">
            <a:extLst>
              <a:ext uri="{FF2B5EF4-FFF2-40B4-BE49-F238E27FC236}">
                <a16:creationId xmlns:a16="http://schemas.microsoft.com/office/drawing/2014/main" id="{22068F8E-9824-44B3-AE49-11E57343EA3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1371600"/>
            <a:ext cx="822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FF5050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249" name="Picture 9">
            <a:extLst>
              <a:ext uri="{FF2B5EF4-FFF2-40B4-BE49-F238E27FC236}">
                <a16:creationId xmlns:a16="http://schemas.microsoft.com/office/drawing/2014/main" id="{865F827A-4CC7-4BC6-9F50-4CE3CD54DA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371600"/>
            <a:ext cx="6629400" cy="482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50" name="Text Box 10">
            <a:extLst>
              <a:ext uri="{FF2B5EF4-FFF2-40B4-BE49-F238E27FC236}">
                <a16:creationId xmlns:a16="http://schemas.microsoft.com/office/drawing/2014/main" id="{F13E135F-5320-456E-90CB-9FEE2AE2F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2246055"/>
            <a:ext cx="54102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3200" dirty="0">
                <a:latin typeface="Segoe UI" panose="020B0502040204020203" pitchFamily="34" charset="0"/>
              </a:rPr>
              <a:t>“But you be watchful in all things, endure afflictions, do the work of an evangelist, fulfill your ministry”</a:t>
            </a:r>
          </a:p>
          <a:p>
            <a:pPr algn="ctr"/>
            <a:r>
              <a:rPr lang="en-US" altLang="en-US" sz="3200" b="1" dirty="0">
                <a:latin typeface="Segoe UI" panose="020B0502040204020203" pitchFamily="34" charset="0"/>
              </a:rPr>
              <a:t>2 Timothy 4:5</a:t>
            </a: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586BE526-DCAA-48C2-A363-8A973D8E43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03347E9B-ACBE-4D7F-A171-85817F94E8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87200" y="0"/>
            <a:ext cx="304800" cy="6858000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BE396927-DEF9-4645-909E-D269DD3F15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0"/>
            <a:ext cx="11811000" cy="304800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C0F887F7-3F54-43B5-A3B0-A3C8F2464F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248400"/>
            <a:ext cx="11887200" cy="304800"/>
          </a:xfrm>
          <a:prstGeom prst="rect">
            <a:avLst/>
          </a:prstGeom>
          <a:solidFill>
            <a:srgbClr val="FF5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A120B72-CCCA-4872-8A61-74DCF562F88C}"/>
              </a:ext>
            </a:extLst>
          </p:cNvPr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Richie Thetford																			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0" grpId="0"/>
    </p:bldLst>
  </p:timing>
</p:sld>
</file>

<file path=ppt/theme/theme1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202</TotalTime>
  <Words>641</Words>
  <Application>Microsoft Office PowerPoint</Application>
  <PresentationFormat>Widescreen</PresentationFormat>
  <Paragraphs>104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Segoe UI</vt:lpstr>
      <vt:lpstr>Segoe UI Semibold</vt:lpstr>
      <vt:lpstr>Wingdings</vt:lpstr>
      <vt:lpstr>Default Design</vt:lpstr>
      <vt:lpstr>Be Watchful</vt:lpstr>
      <vt:lpstr>Why Should We Watch?</vt:lpstr>
      <vt:lpstr>What Should We Watch?</vt:lpstr>
      <vt:lpstr>What Should We Watch?</vt:lpstr>
      <vt:lpstr>What Should We Watch?</vt:lpstr>
      <vt:lpstr>What Should We Watch?</vt:lpstr>
      <vt:lpstr>What Should We Watch?</vt:lpstr>
      <vt:lpstr>What Should We Watch?</vt:lpstr>
      <vt:lpstr>Conclusion</vt:lpstr>
      <vt:lpstr>Conclusion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Authorized Customer</dc:creator>
  <cp:lastModifiedBy>Richard Thetford</cp:lastModifiedBy>
  <cp:revision>19</cp:revision>
  <dcterms:created xsi:type="dcterms:W3CDTF">2008-03-28T02:47:42Z</dcterms:created>
  <dcterms:modified xsi:type="dcterms:W3CDTF">2023-08-20T20:05:24Z</dcterms:modified>
</cp:coreProperties>
</file>