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5C8E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691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7546-D222-48FE-BC5F-DC05FCFE4C6C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9F23-4B9A-4C5E-854A-829EC716E0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7546-D222-48FE-BC5F-DC05FCFE4C6C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9F23-4B9A-4C5E-854A-829EC716E0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7546-D222-48FE-BC5F-DC05FCFE4C6C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9F23-4B9A-4C5E-854A-829EC716E0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7546-D222-48FE-BC5F-DC05FCFE4C6C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9F23-4B9A-4C5E-854A-829EC716E0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7546-D222-48FE-BC5F-DC05FCFE4C6C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9F23-4B9A-4C5E-854A-829EC716E0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7546-D222-48FE-BC5F-DC05FCFE4C6C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9F23-4B9A-4C5E-854A-829EC716E0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7546-D222-48FE-BC5F-DC05FCFE4C6C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9F23-4B9A-4C5E-854A-829EC716E0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7546-D222-48FE-BC5F-DC05FCFE4C6C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9F23-4B9A-4C5E-854A-829EC716E0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7546-D222-48FE-BC5F-DC05FCFE4C6C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9F23-4B9A-4C5E-854A-829EC716E0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7546-D222-48FE-BC5F-DC05FCFE4C6C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9F23-4B9A-4C5E-854A-829EC716E0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7546-D222-48FE-BC5F-DC05FCFE4C6C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9F23-4B9A-4C5E-854A-829EC716E0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F18F7546-D222-48FE-BC5F-DC05FCFE4C6C}" type="datetimeFigureOut">
              <a:rPr lang="en-US" smtClean="0"/>
              <a:pPr/>
              <a:t>9/2/2018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504D9F23-4B9A-4C5E-854A-829EC716E0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gnetic%20cleaned%20mans%20face%20SEETHRU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05276" y="2362200"/>
            <a:ext cx="4124325" cy="3524250"/>
          </a:xfrm>
          <a:prstGeom prst="rect">
            <a:avLst/>
          </a:prstGeom>
          <a:ln w="38100">
            <a:solidFill>
              <a:srgbClr val="0000CC"/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1828800" y="1295400"/>
            <a:ext cx="853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  <a:cs typeface="Segoe UI" pitchFamily="34" charset="0"/>
              </a:rPr>
              <a:t>Romans 7:22-25</a:t>
            </a:r>
          </a:p>
          <a:p>
            <a:pPr algn="ctr"/>
            <a:r>
              <a:rPr lang="en-US" sz="3200" b="1" dirty="0">
                <a:latin typeface="Calibri" panose="020F0502020204030204" pitchFamily="34" charset="0"/>
                <a:cs typeface="Segoe UI" pitchFamily="34" charset="0"/>
              </a:rPr>
              <a:t>Man’s Dual Nature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6934200" y="4724400"/>
            <a:ext cx="1295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r">
              <a:defRPr/>
            </a:pPr>
            <a:r>
              <a:rPr lang="en-US" sz="2400" dirty="0">
                <a:latin typeface="Calibri" panose="020F0502020204030204" pitchFamily="34" charset="0"/>
                <a:cs typeface="Segoe UI" pitchFamily="34" charset="0"/>
              </a:rPr>
              <a:t>Inner</a:t>
            </a:r>
          </a:p>
          <a:p>
            <a:pPr algn="r">
              <a:defRPr/>
            </a:pPr>
            <a:r>
              <a:rPr lang="en-US" sz="2400" dirty="0">
                <a:latin typeface="Calibri" panose="020F0502020204030204" pitchFamily="34" charset="0"/>
                <a:cs typeface="Segoe UI" pitchFamily="34" charset="0"/>
              </a:rPr>
              <a:t>Man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48200" y="2438401"/>
            <a:ext cx="304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Segoe UI" pitchFamily="34" charset="0"/>
              </a:rPr>
              <a:t>F</a:t>
            </a:r>
          </a:p>
          <a:p>
            <a:pPr algn="ctr"/>
            <a:r>
              <a:rPr lang="en-US" sz="2800" b="1" dirty="0">
                <a:latin typeface="Calibri" panose="020F0502020204030204" pitchFamily="34" charset="0"/>
                <a:cs typeface="Segoe UI" pitchFamily="34" charset="0"/>
              </a:rPr>
              <a:t>L</a:t>
            </a:r>
          </a:p>
          <a:p>
            <a:pPr algn="ctr"/>
            <a:r>
              <a:rPr lang="en-US" sz="2800" b="1" dirty="0">
                <a:latin typeface="Calibri" panose="020F0502020204030204" pitchFamily="34" charset="0"/>
                <a:cs typeface="Segoe UI" pitchFamily="34" charset="0"/>
              </a:rPr>
              <a:t>E</a:t>
            </a:r>
          </a:p>
          <a:p>
            <a:pPr algn="ctr"/>
            <a:r>
              <a:rPr lang="en-US" sz="2800" b="1" dirty="0">
                <a:latin typeface="Calibri" panose="020F0502020204030204" pitchFamily="34" charset="0"/>
                <a:cs typeface="Segoe UI" pitchFamily="34" charset="0"/>
              </a:rPr>
              <a:t>S</a:t>
            </a:r>
          </a:p>
          <a:p>
            <a:pPr algn="ctr"/>
            <a:r>
              <a:rPr lang="en-US" sz="2800" b="1" dirty="0">
                <a:latin typeface="Calibri" panose="020F0502020204030204" pitchFamily="34" charset="0"/>
                <a:cs typeface="Segoe UI" pitchFamily="34" charset="0"/>
              </a:rPr>
              <a:t>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467600" y="2362200"/>
            <a:ext cx="304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solidFill>
                  <a:srgbClr val="C00000"/>
                </a:solidFill>
                <a:latin typeface="Calibri" panose="020F0502020204030204" pitchFamily="34" charset="0"/>
                <a:cs typeface="Segoe UI" pitchFamily="34" charset="0"/>
              </a:rPr>
              <a:t>SP</a:t>
            </a:r>
          </a:p>
          <a:p>
            <a:pPr algn="ctr"/>
            <a:r>
              <a:rPr lang="en-US" sz="2600" b="1" dirty="0">
                <a:solidFill>
                  <a:srgbClr val="C00000"/>
                </a:solidFill>
                <a:latin typeface="Calibri" panose="020F0502020204030204" pitchFamily="34" charset="0"/>
                <a:cs typeface="Segoe UI" pitchFamily="34" charset="0"/>
              </a:rPr>
              <a:t>I</a:t>
            </a:r>
          </a:p>
          <a:p>
            <a:pPr algn="ctr"/>
            <a:r>
              <a:rPr lang="en-US" sz="2600" b="1" dirty="0">
                <a:solidFill>
                  <a:srgbClr val="C00000"/>
                </a:solidFill>
                <a:latin typeface="Calibri" panose="020F0502020204030204" pitchFamily="34" charset="0"/>
                <a:cs typeface="Segoe UI" pitchFamily="34" charset="0"/>
              </a:rPr>
              <a:t>R</a:t>
            </a:r>
          </a:p>
          <a:p>
            <a:pPr algn="ctr"/>
            <a:r>
              <a:rPr lang="en-US" sz="2600" b="1" dirty="0">
                <a:solidFill>
                  <a:srgbClr val="C00000"/>
                </a:solidFill>
                <a:latin typeface="Calibri" panose="020F0502020204030204" pitchFamily="34" charset="0"/>
                <a:cs typeface="Segoe UI" pitchFamily="34" charset="0"/>
              </a:rPr>
              <a:t>I</a:t>
            </a:r>
          </a:p>
          <a:p>
            <a:pPr algn="ctr"/>
            <a:r>
              <a:rPr lang="en-US" sz="2600" b="1" dirty="0">
                <a:solidFill>
                  <a:srgbClr val="C00000"/>
                </a:solidFill>
                <a:latin typeface="Calibri" panose="020F0502020204030204" pitchFamily="34" charset="0"/>
                <a:cs typeface="Segoe UI" pitchFamily="34" charset="0"/>
              </a:rPr>
              <a:t>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4724400"/>
            <a:ext cx="1295400" cy="11430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  <a:cs typeface="Segoe UI" pitchFamily="34" charset="0"/>
              </a:rPr>
              <a:t>Outer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  <a:cs typeface="Segoe UI" pitchFamily="34" charset="0"/>
              </a:rPr>
              <a:t>Man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39136C3-C946-4B04-BB14-BE80FD5F68A0}"/>
              </a:ext>
            </a:extLst>
          </p:cNvPr>
          <p:cNvSpPr txBox="1">
            <a:spLocks/>
          </p:cNvSpPr>
          <p:nvPr/>
        </p:nvSpPr>
        <p:spPr>
          <a:xfrm>
            <a:off x="304800" y="427038"/>
            <a:ext cx="11582400" cy="868362"/>
          </a:xfrm>
          <a:prstGeom prst="rect">
            <a:avLst/>
          </a:prstGeom>
          <a:solidFill>
            <a:srgbClr val="0000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Noto Sans" panose="020B0502040504020204" pitchFamily="34" charset="0"/>
                <a:cs typeface="Segoe UI" panose="020B0502040204020203" pitchFamily="34" charset="0"/>
              </a:rPr>
              <a:t>The Battle Within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407FB6B-F9FF-458C-8722-4691D132B7BF}"/>
              </a:ext>
            </a:extLst>
          </p:cNvPr>
          <p:cNvSpPr/>
          <p:nvPr/>
        </p:nvSpPr>
        <p:spPr>
          <a:xfrm>
            <a:off x="152400" y="6324600"/>
            <a:ext cx="12039600" cy="2286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F7DDCE5-CBC0-4F47-8547-7054B5B8B75D}"/>
              </a:ext>
            </a:extLst>
          </p:cNvPr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712F8B8-C0A2-44FA-A29E-31B42E859118}"/>
              </a:ext>
            </a:extLst>
          </p:cNvPr>
          <p:cNvSpPr/>
          <p:nvPr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88FCFE6-BF29-488C-BAFB-3288ABFE355E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 					                                               www.thetfordcountry.com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6C3DEE9-74D3-484C-8AB7-50E9193DA2E3}"/>
              </a:ext>
            </a:extLst>
          </p:cNvPr>
          <p:cNvSpPr/>
          <p:nvPr/>
        </p:nvSpPr>
        <p:spPr>
          <a:xfrm>
            <a:off x="76200" y="0"/>
            <a:ext cx="11963400" cy="2286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76400"/>
            <a:ext cx="4953000" cy="2438399"/>
          </a:xfrm>
        </p:spPr>
        <p:txBody>
          <a:bodyPr>
            <a:normAutofit/>
          </a:bodyPr>
          <a:lstStyle/>
          <a:p>
            <a:r>
              <a:rPr lang="en-US" sz="3400" b="1" dirty="0">
                <a:cs typeface="Segoe UI" pitchFamily="34" charset="0"/>
              </a:rPr>
              <a:t>Temptation</a:t>
            </a:r>
          </a:p>
          <a:p>
            <a:pPr lvl="1"/>
            <a:r>
              <a:rPr lang="en-US" sz="3200" dirty="0">
                <a:cs typeface="Segoe UI" pitchFamily="34" charset="0"/>
              </a:rPr>
              <a:t>Lust of the flesh</a:t>
            </a:r>
          </a:p>
          <a:p>
            <a:pPr lvl="1"/>
            <a:r>
              <a:rPr lang="en-US" sz="3200" dirty="0">
                <a:cs typeface="Segoe UI" pitchFamily="34" charset="0"/>
              </a:rPr>
              <a:t>Lust of the eyes</a:t>
            </a:r>
          </a:p>
          <a:p>
            <a:pPr lvl="1"/>
            <a:r>
              <a:rPr lang="en-US" sz="3200" dirty="0">
                <a:cs typeface="Segoe UI" pitchFamily="34" charset="0"/>
              </a:rPr>
              <a:t>Pride of life</a:t>
            </a:r>
          </a:p>
          <a:p>
            <a:pPr lvl="1"/>
            <a:endParaRPr lang="en-US" dirty="0">
              <a:cs typeface="Segoe UI" pitchFamily="34" charset="0"/>
            </a:endParaRPr>
          </a:p>
        </p:txBody>
      </p:sp>
      <p:pic>
        <p:nvPicPr>
          <p:cNvPr id="9" name="Picture 8" descr="magnetic%20cleaned%20mans%20face%20SEETHRU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48401" y="1600200"/>
            <a:ext cx="4124325" cy="3524250"/>
          </a:xfrm>
          <a:prstGeom prst="rect">
            <a:avLst/>
          </a:prstGeom>
          <a:ln w="38100">
            <a:solidFill>
              <a:srgbClr val="0000CC"/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6791325" y="1676401"/>
            <a:ext cx="304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Segoe UI" pitchFamily="34" charset="0"/>
              </a:rPr>
              <a:t>F</a:t>
            </a:r>
          </a:p>
          <a:p>
            <a:pPr algn="ctr"/>
            <a:r>
              <a:rPr lang="en-US" sz="2800" b="1" dirty="0">
                <a:latin typeface="Calibri" panose="020F0502020204030204" pitchFamily="34" charset="0"/>
                <a:cs typeface="Segoe UI" pitchFamily="34" charset="0"/>
              </a:rPr>
              <a:t>L</a:t>
            </a:r>
          </a:p>
          <a:p>
            <a:pPr algn="ctr"/>
            <a:r>
              <a:rPr lang="en-US" sz="2800" b="1" dirty="0">
                <a:latin typeface="Calibri" panose="020F0502020204030204" pitchFamily="34" charset="0"/>
                <a:cs typeface="Segoe UI" pitchFamily="34" charset="0"/>
              </a:rPr>
              <a:t>E</a:t>
            </a:r>
          </a:p>
          <a:p>
            <a:pPr algn="ctr"/>
            <a:r>
              <a:rPr lang="en-US" sz="2800" b="1" dirty="0">
                <a:latin typeface="Calibri" panose="020F0502020204030204" pitchFamily="34" charset="0"/>
                <a:cs typeface="Segoe UI" pitchFamily="34" charset="0"/>
              </a:rPr>
              <a:t>S</a:t>
            </a:r>
          </a:p>
          <a:p>
            <a:pPr algn="ctr"/>
            <a:r>
              <a:rPr lang="en-US" sz="2800" b="1" dirty="0">
                <a:latin typeface="Calibri" panose="020F0502020204030204" pitchFamily="34" charset="0"/>
                <a:cs typeface="Segoe UI" pitchFamily="34" charset="0"/>
              </a:rPr>
              <a:t>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610725" y="1600200"/>
            <a:ext cx="304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solidFill>
                  <a:srgbClr val="C00000"/>
                </a:solidFill>
                <a:latin typeface="Calibri" panose="020F0502020204030204" pitchFamily="34" charset="0"/>
                <a:cs typeface="Segoe UI" pitchFamily="34" charset="0"/>
              </a:rPr>
              <a:t>SP</a:t>
            </a:r>
          </a:p>
          <a:p>
            <a:pPr algn="ctr"/>
            <a:r>
              <a:rPr lang="en-US" sz="2600" b="1" dirty="0">
                <a:solidFill>
                  <a:srgbClr val="C00000"/>
                </a:solidFill>
                <a:latin typeface="Calibri" panose="020F0502020204030204" pitchFamily="34" charset="0"/>
                <a:cs typeface="Segoe UI" pitchFamily="34" charset="0"/>
              </a:rPr>
              <a:t>I</a:t>
            </a:r>
          </a:p>
          <a:p>
            <a:pPr algn="ctr"/>
            <a:r>
              <a:rPr lang="en-US" sz="2600" b="1" dirty="0">
                <a:solidFill>
                  <a:srgbClr val="C00000"/>
                </a:solidFill>
                <a:latin typeface="Calibri" panose="020F0502020204030204" pitchFamily="34" charset="0"/>
                <a:cs typeface="Segoe UI" pitchFamily="34" charset="0"/>
              </a:rPr>
              <a:t>R</a:t>
            </a:r>
          </a:p>
          <a:p>
            <a:pPr algn="ctr"/>
            <a:r>
              <a:rPr lang="en-US" sz="2600" b="1" dirty="0">
                <a:solidFill>
                  <a:srgbClr val="C00000"/>
                </a:solidFill>
                <a:latin typeface="Calibri" panose="020F0502020204030204" pitchFamily="34" charset="0"/>
                <a:cs typeface="Segoe UI" pitchFamily="34" charset="0"/>
              </a:rPr>
              <a:t>I</a:t>
            </a:r>
          </a:p>
          <a:p>
            <a:pPr algn="ctr"/>
            <a:r>
              <a:rPr lang="en-US" sz="2600" b="1" dirty="0">
                <a:solidFill>
                  <a:srgbClr val="C00000"/>
                </a:solidFill>
                <a:latin typeface="Calibri" panose="020F0502020204030204" pitchFamily="34" charset="0"/>
                <a:cs typeface="Segoe UI" pitchFamily="34" charset="0"/>
              </a:rPr>
              <a:t>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95326" y="3998893"/>
            <a:ext cx="547687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Calibri" panose="020F0502020204030204" pitchFamily="34" charset="0"/>
                <a:cs typeface="Segoe UI" pitchFamily="34" charset="0"/>
              </a:rPr>
              <a:t>Eve			</a:t>
            </a:r>
            <a:r>
              <a:rPr lang="en-US" sz="3200" b="1" dirty="0">
                <a:solidFill>
                  <a:srgbClr val="C00000"/>
                </a:solidFill>
                <a:latin typeface="Calibri" panose="020F0502020204030204" pitchFamily="34" charset="0"/>
                <a:cs typeface="Segoe UI" pitchFamily="34" charset="0"/>
              </a:rPr>
              <a:t>Christ</a:t>
            </a:r>
          </a:p>
          <a:p>
            <a:r>
              <a:rPr lang="en-US" sz="3000" dirty="0">
                <a:latin typeface="Calibri" panose="020F0502020204030204" pitchFamily="34" charset="0"/>
              </a:rPr>
              <a:t>Genesis 3:1-6	</a:t>
            </a:r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</a:rPr>
              <a:t>Matthew 4:1-11</a:t>
            </a:r>
          </a:p>
        </p:txBody>
      </p:sp>
      <p:sp>
        <p:nvSpPr>
          <p:cNvPr id="15" name="U-Turn Arrow 14"/>
          <p:cNvSpPr/>
          <p:nvPr/>
        </p:nvSpPr>
        <p:spPr>
          <a:xfrm flipV="1">
            <a:off x="838200" y="4952999"/>
            <a:ext cx="6400800" cy="1219196"/>
          </a:xfrm>
          <a:prstGeom prst="utur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B9479CF9-7F6B-4D60-A041-478A9ECBCEB7}"/>
              </a:ext>
            </a:extLst>
          </p:cNvPr>
          <p:cNvSpPr txBox="1">
            <a:spLocks/>
          </p:cNvSpPr>
          <p:nvPr/>
        </p:nvSpPr>
        <p:spPr>
          <a:xfrm>
            <a:off x="304800" y="381000"/>
            <a:ext cx="11582400" cy="868362"/>
          </a:xfrm>
          <a:prstGeom prst="rect">
            <a:avLst/>
          </a:prstGeom>
          <a:solidFill>
            <a:srgbClr val="0000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Noto Sans" panose="020B0502040504020204" pitchFamily="34" charset="0"/>
                <a:cs typeface="Segoe UI" panose="020B0502040204020203" pitchFamily="34" charset="0"/>
              </a:rPr>
              <a:t>Satan’s Part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74E5F1-BE34-4909-BC7F-1C7FAC933121}"/>
              </a:ext>
            </a:extLst>
          </p:cNvPr>
          <p:cNvSpPr/>
          <p:nvPr/>
        </p:nvSpPr>
        <p:spPr>
          <a:xfrm>
            <a:off x="152400" y="6324600"/>
            <a:ext cx="12039600" cy="2286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5646FF9-262B-4C94-97C0-6A6CCADA94C6}"/>
              </a:ext>
            </a:extLst>
          </p:cNvPr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DD7BBEA-17F7-4DB4-99D6-BF9222651FCC}"/>
              </a:ext>
            </a:extLst>
          </p:cNvPr>
          <p:cNvSpPr/>
          <p:nvPr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CD0B0A-B0D8-4B96-A969-191E87ADE20E}"/>
              </a:ext>
            </a:extLst>
          </p:cNvPr>
          <p:cNvSpPr/>
          <p:nvPr/>
        </p:nvSpPr>
        <p:spPr>
          <a:xfrm>
            <a:off x="76200" y="0"/>
            <a:ext cx="11963400" cy="2286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F76B049-97D5-4B27-A944-86A736AF93DA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 					                                               www.thetfordcountry.com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A490D1D5-9276-4DC2-8F87-70114A0BBB8B}"/>
              </a:ext>
            </a:extLst>
          </p:cNvPr>
          <p:cNvSpPr txBox="1">
            <a:spLocks/>
          </p:cNvSpPr>
          <p:nvPr/>
        </p:nvSpPr>
        <p:spPr>
          <a:xfrm>
            <a:off x="9067800" y="3962400"/>
            <a:ext cx="1295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r">
              <a:defRPr/>
            </a:pPr>
            <a:r>
              <a:rPr lang="en-US" sz="2400" dirty="0">
                <a:latin typeface="Calibri" panose="020F0502020204030204" pitchFamily="34" charset="0"/>
                <a:cs typeface="Segoe UI" pitchFamily="34" charset="0"/>
              </a:rPr>
              <a:t>Inner</a:t>
            </a:r>
          </a:p>
          <a:p>
            <a:pPr algn="r">
              <a:defRPr/>
            </a:pPr>
            <a:r>
              <a:rPr lang="en-US" sz="2400" dirty="0">
                <a:latin typeface="Calibri" panose="020F0502020204030204" pitchFamily="34" charset="0"/>
                <a:cs typeface="Segoe UI" pitchFamily="34" charset="0"/>
              </a:rPr>
              <a:t>Man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56A56584-2F4A-4A3D-B1CF-76488DADB37E}"/>
              </a:ext>
            </a:extLst>
          </p:cNvPr>
          <p:cNvSpPr txBox="1">
            <a:spLocks/>
          </p:cNvSpPr>
          <p:nvPr/>
        </p:nvSpPr>
        <p:spPr>
          <a:xfrm>
            <a:off x="6248400" y="3962400"/>
            <a:ext cx="1295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cs typeface="Segoe UI" pitchFamily="34" charset="0"/>
              </a:rPr>
              <a:t>Outer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cs typeface="Segoe UI" pitchFamily="34" charset="0"/>
              </a:rPr>
              <a:t>Man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27038"/>
            <a:ext cx="11582400" cy="868362"/>
          </a:xfrm>
          <a:solidFill>
            <a:srgbClr val="0000CC"/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Noto Sans" panose="020B0502040504020204" pitchFamily="34" charset="0"/>
                <a:cs typeface="Segoe UI" panose="020B0502040204020203" pitchFamily="34" charset="0"/>
              </a:rPr>
              <a:t>Christ’s Part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0" y="2209802"/>
            <a:ext cx="4495800" cy="2971799"/>
          </a:xfrm>
        </p:spPr>
        <p:txBody>
          <a:bodyPr>
            <a:normAutofit/>
          </a:bodyPr>
          <a:lstStyle/>
          <a:p>
            <a:r>
              <a:rPr lang="en-US" sz="3400" b="1" dirty="0">
                <a:cs typeface="Segoe UI" pitchFamily="34" charset="0"/>
              </a:rPr>
              <a:t>Word of God</a:t>
            </a:r>
          </a:p>
          <a:p>
            <a:pPr lvl="1"/>
            <a:r>
              <a:rPr lang="en-US" sz="3200" dirty="0">
                <a:cs typeface="Segoe UI" pitchFamily="34" charset="0"/>
              </a:rPr>
              <a:t>Temptation will not be greater than we can bear</a:t>
            </a:r>
          </a:p>
          <a:p>
            <a:pPr lvl="2"/>
            <a:r>
              <a:rPr lang="en-US" sz="3000" dirty="0">
                <a:solidFill>
                  <a:srgbClr val="C00000"/>
                </a:solidFill>
                <a:cs typeface="Segoe UI" pitchFamily="34" charset="0"/>
              </a:rPr>
              <a:t>1 Corinthians 10:13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6324600"/>
            <a:ext cx="12039600" cy="2286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0"/>
            <a:ext cx="11963400" cy="2286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9" name="Picture 8" descr="magnetic%20cleaned%20mans%20face%20SEETHRU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1" y="1600200"/>
            <a:ext cx="4124325" cy="3524250"/>
          </a:xfrm>
          <a:prstGeom prst="rect">
            <a:avLst/>
          </a:prstGeom>
          <a:ln w="38100">
            <a:solidFill>
              <a:srgbClr val="0000CC"/>
            </a:solidFill>
          </a:ln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4733925" y="3962400"/>
            <a:ext cx="1295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r">
              <a:defRPr/>
            </a:pPr>
            <a:r>
              <a:rPr lang="en-US" sz="2400" dirty="0">
                <a:latin typeface="Calibri" panose="020F0502020204030204" pitchFamily="34" charset="0"/>
                <a:cs typeface="Segoe UI" pitchFamily="34" charset="0"/>
              </a:rPr>
              <a:t>Inner</a:t>
            </a:r>
          </a:p>
          <a:p>
            <a:pPr algn="r">
              <a:defRPr/>
            </a:pPr>
            <a:r>
              <a:rPr lang="en-US" sz="2400" dirty="0">
                <a:latin typeface="Calibri" panose="020F0502020204030204" pitchFamily="34" charset="0"/>
                <a:cs typeface="Segoe UI" pitchFamily="34" charset="0"/>
              </a:rPr>
              <a:t>Man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47925" y="1676401"/>
            <a:ext cx="304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Segoe UI" pitchFamily="34" charset="0"/>
              </a:rPr>
              <a:t>F</a:t>
            </a:r>
          </a:p>
          <a:p>
            <a:pPr algn="ctr"/>
            <a:r>
              <a:rPr lang="en-US" sz="2800" b="1" dirty="0">
                <a:latin typeface="Calibri" panose="020F0502020204030204" pitchFamily="34" charset="0"/>
                <a:cs typeface="Segoe UI" pitchFamily="34" charset="0"/>
              </a:rPr>
              <a:t>L</a:t>
            </a:r>
          </a:p>
          <a:p>
            <a:pPr algn="ctr"/>
            <a:r>
              <a:rPr lang="en-US" sz="2800" b="1" dirty="0">
                <a:latin typeface="Calibri" panose="020F0502020204030204" pitchFamily="34" charset="0"/>
                <a:cs typeface="Segoe UI" pitchFamily="34" charset="0"/>
              </a:rPr>
              <a:t>E</a:t>
            </a:r>
          </a:p>
          <a:p>
            <a:pPr algn="ctr"/>
            <a:r>
              <a:rPr lang="en-US" sz="2800" b="1" dirty="0">
                <a:latin typeface="Calibri" panose="020F0502020204030204" pitchFamily="34" charset="0"/>
                <a:cs typeface="Segoe UI" pitchFamily="34" charset="0"/>
              </a:rPr>
              <a:t>S</a:t>
            </a:r>
          </a:p>
          <a:p>
            <a:pPr algn="ctr"/>
            <a:r>
              <a:rPr lang="en-US" sz="2800" b="1" dirty="0">
                <a:latin typeface="Calibri" panose="020F0502020204030204" pitchFamily="34" charset="0"/>
                <a:cs typeface="Segoe UI" pitchFamily="34" charset="0"/>
              </a:rPr>
              <a:t>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7325" y="1600200"/>
            <a:ext cx="304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solidFill>
                  <a:srgbClr val="C00000"/>
                </a:solidFill>
                <a:latin typeface="Calibri" panose="020F0502020204030204" pitchFamily="34" charset="0"/>
                <a:ea typeface="Noto Sans" panose="020B0502040504020204" pitchFamily="34" charset="0"/>
                <a:cs typeface="Segoe UI" pitchFamily="34" charset="0"/>
              </a:rPr>
              <a:t>SP</a:t>
            </a:r>
          </a:p>
          <a:p>
            <a:pPr algn="ctr"/>
            <a:r>
              <a:rPr lang="en-US" sz="2600" b="1" dirty="0">
                <a:solidFill>
                  <a:srgbClr val="C00000"/>
                </a:solidFill>
                <a:latin typeface="Calibri" panose="020F0502020204030204" pitchFamily="34" charset="0"/>
                <a:ea typeface="Noto Sans" panose="020B0502040504020204" pitchFamily="34" charset="0"/>
                <a:cs typeface="Segoe UI" pitchFamily="34" charset="0"/>
              </a:rPr>
              <a:t>I</a:t>
            </a:r>
          </a:p>
          <a:p>
            <a:pPr algn="ctr"/>
            <a:r>
              <a:rPr lang="en-US" sz="2600" b="1" dirty="0">
                <a:solidFill>
                  <a:srgbClr val="C00000"/>
                </a:solidFill>
                <a:latin typeface="Calibri" panose="020F0502020204030204" pitchFamily="34" charset="0"/>
                <a:ea typeface="Noto Sans" panose="020B0502040504020204" pitchFamily="34" charset="0"/>
                <a:cs typeface="Segoe UI" pitchFamily="34" charset="0"/>
              </a:rPr>
              <a:t>R</a:t>
            </a:r>
          </a:p>
          <a:p>
            <a:pPr algn="ctr"/>
            <a:r>
              <a:rPr lang="en-US" sz="2600" b="1" dirty="0">
                <a:solidFill>
                  <a:srgbClr val="C00000"/>
                </a:solidFill>
                <a:latin typeface="Calibri" panose="020F0502020204030204" pitchFamily="34" charset="0"/>
                <a:ea typeface="Noto Sans" panose="020B0502040504020204" pitchFamily="34" charset="0"/>
                <a:cs typeface="Segoe UI" pitchFamily="34" charset="0"/>
              </a:rPr>
              <a:t>I</a:t>
            </a:r>
          </a:p>
          <a:p>
            <a:pPr algn="ctr"/>
            <a:r>
              <a:rPr lang="en-US" sz="2600" b="1" dirty="0">
                <a:solidFill>
                  <a:srgbClr val="C00000"/>
                </a:solidFill>
                <a:latin typeface="Calibri" panose="020F0502020204030204" pitchFamily="34" charset="0"/>
                <a:ea typeface="Noto Sans" panose="020B0502040504020204" pitchFamily="34" charset="0"/>
                <a:cs typeface="Segoe UI" pitchFamily="34" charset="0"/>
              </a:rPr>
              <a:t>T</a:t>
            </a: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1914525" y="3962400"/>
            <a:ext cx="1295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defRPr/>
            </a:pPr>
            <a:r>
              <a:rPr lang="en-US" sz="2400" dirty="0">
                <a:latin typeface="Calibri" panose="020F0502020204030204" pitchFamily="34" charset="0"/>
                <a:cs typeface="Segoe UI" pitchFamily="34" charset="0"/>
              </a:rPr>
              <a:t>Outer</a:t>
            </a:r>
          </a:p>
          <a:p>
            <a:pPr marL="342900" indent="-342900">
              <a:defRPr/>
            </a:pPr>
            <a:r>
              <a:rPr lang="en-US" sz="2400" dirty="0">
                <a:latin typeface="Calibri" panose="020F0502020204030204" pitchFamily="34" charset="0"/>
                <a:cs typeface="Segoe UI" pitchFamily="34" charset="0"/>
              </a:rPr>
              <a:t>Man</a:t>
            </a:r>
          </a:p>
        </p:txBody>
      </p:sp>
      <p:sp>
        <p:nvSpPr>
          <p:cNvPr id="15" name="U-Turn Arrow 14"/>
          <p:cNvSpPr/>
          <p:nvPr/>
        </p:nvSpPr>
        <p:spPr>
          <a:xfrm flipH="1" flipV="1">
            <a:off x="5181600" y="4876800"/>
            <a:ext cx="5105399" cy="1295400"/>
          </a:xfrm>
          <a:prstGeom prst="utur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EE2F826-B5B7-42A5-9EA2-04DE955A2E3D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 						                 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0" y="1524000"/>
            <a:ext cx="4343400" cy="4953000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cs typeface="Calibri" panose="020F0502020204030204" pitchFamily="34" charset="0"/>
              </a:rPr>
              <a:t>Church Attendance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cs typeface="Calibri" panose="020F0502020204030204" pitchFamily="34" charset="0"/>
              </a:rPr>
              <a:t>Hebrews 10:25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cs typeface="Calibri" panose="020F0502020204030204" pitchFamily="34" charset="0"/>
              </a:rPr>
              <a:t>2 Timothy 2:15</a:t>
            </a:r>
          </a:p>
          <a:p>
            <a:r>
              <a:rPr lang="en-US" b="1" dirty="0">
                <a:cs typeface="Segoe UI" pitchFamily="34" charset="0"/>
              </a:rPr>
              <a:t>Giving as Prospered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cs typeface="Segoe UI" pitchFamily="34" charset="0"/>
              </a:rPr>
              <a:t>1 Corinthians 16:1-2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cs typeface="Segoe UI" pitchFamily="34" charset="0"/>
              </a:rPr>
              <a:t>2 Corinthians 9:7</a:t>
            </a:r>
          </a:p>
          <a:p>
            <a:r>
              <a:rPr lang="en-US" b="1" dirty="0">
                <a:cs typeface="Segoe UI" pitchFamily="34" charset="0"/>
              </a:rPr>
              <a:t>Obey the Gospel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cs typeface="Segoe UI" pitchFamily="34" charset="0"/>
              </a:rPr>
              <a:t>Hebrews 5:9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cs typeface="Segoe UI" pitchFamily="34" charset="0"/>
              </a:rPr>
              <a:t>Romans 1:16</a:t>
            </a:r>
          </a:p>
          <a:p>
            <a:pPr lvl="1"/>
            <a:endParaRPr lang="en-US" dirty="0">
              <a:solidFill>
                <a:srgbClr val="C00000"/>
              </a:solidFill>
              <a:cs typeface="Segoe U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0" y="0"/>
            <a:ext cx="9144000" cy="228600"/>
          </a:xfrm>
          <a:prstGeom prst="rect">
            <a:avLst/>
          </a:prstGeom>
          <a:solidFill>
            <a:srgbClr val="5C8E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9" name="Picture 8" descr="magnetic%20cleaned%20mans%20face%20SEETHRU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1" y="1600200"/>
            <a:ext cx="4124325" cy="3524250"/>
          </a:xfrm>
          <a:prstGeom prst="rect">
            <a:avLst/>
          </a:prstGeom>
          <a:ln w="38100">
            <a:solidFill>
              <a:srgbClr val="0000CC"/>
            </a:solidFill>
          </a:ln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4733925" y="3962400"/>
            <a:ext cx="1295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r">
              <a:defRPr/>
            </a:pPr>
            <a:r>
              <a:rPr lang="en-US" sz="2400" dirty="0">
                <a:latin typeface="Calibri" panose="020F0502020204030204" pitchFamily="34" charset="0"/>
                <a:cs typeface="Segoe UI" pitchFamily="34" charset="0"/>
              </a:rPr>
              <a:t>Inner</a:t>
            </a:r>
          </a:p>
          <a:p>
            <a:pPr algn="r">
              <a:defRPr/>
            </a:pPr>
            <a:r>
              <a:rPr lang="en-US" sz="2400" dirty="0">
                <a:latin typeface="Calibri" panose="020F0502020204030204" pitchFamily="34" charset="0"/>
                <a:cs typeface="Segoe UI" pitchFamily="34" charset="0"/>
              </a:rPr>
              <a:t>Man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47925" y="1676401"/>
            <a:ext cx="304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Segoe UI" pitchFamily="34" charset="0"/>
              </a:rPr>
              <a:t>F</a:t>
            </a:r>
          </a:p>
          <a:p>
            <a:pPr algn="ctr"/>
            <a:r>
              <a:rPr lang="en-US" sz="2800" b="1" dirty="0">
                <a:latin typeface="Calibri" panose="020F0502020204030204" pitchFamily="34" charset="0"/>
                <a:cs typeface="Segoe UI" pitchFamily="34" charset="0"/>
              </a:rPr>
              <a:t>L</a:t>
            </a:r>
          </a:p>
          <a:p>
            <a:pPr algn="ctr"/>
            <a:r>
              <a:rPr lang="en-US" sz="2800" b="1" dirty="0">
                <a:latin typeface="Calibri" panose="020F0502020204030204" pitchFamily="34" charset="0"/>
                <a:cs typeface="Segoe UI" pitchFamily="34" charset="0"/>
              </a:rPr>
              <a:t>E</a:t>
            </a:r>
          </a:p>
          <a:p>
            <a:pPr algn="ctr"/>
            <a:r>
              <a:rPr lang="en-US" sz="2800" b="1" dirty="0">
                <a:latin typeface="Calibri" panose="020F0502020204030204" pitchFamily="34" charset="0"/>
                <a:cs typeface="Segoe UI" pitchFamily="34" charset="0"/>
              </a:rPr>
              <a:t>S</a:t>
            </a:r>
          </a:p>
          <a:p>
            <a:pPr algn="ctr"/>
            <a:r>
              <a:rPr lang="en-US" sz="2800" b="1" dirty="0">
                <a:latin typeface="Calibri" panose="020F0502020204030204" pitchFamily="34" charset="0"/>
                <a:cs typeface="Segoe UI" pitchFamily="34" charset="0"/>
              </a:rPr>
              <a:t>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7325" y="1600200"/>
            <a:ext cx="304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solidFill>
                  <a:srgbClr val="C00000"/>
                </a:solidFill>
                <a:latin typeface="Calibri" panose="020F0502020204030204" pitchFamily="34" charset="0"/>
                <a:cs typeface="Segoe UI" pitchFamily="34" charset="0"/>
              </a:rPr>
              <a:t>SP</a:t>
            </a:r>
          </a:p>
          <a:p>
            <a:pPr algn="ctr"/>
            <a:r>
              <a:rPr lang="en-US" sz="2600" b="1" dirty="0">
                <a:solidFill>
                  <a:srgbClr val="C00000"/>
                </a:solidFill>
                <a:latin typeface="Calibri" panose="020F0502020204030204" pitchFamily="34" charset="0"/>
                <a:cs typeface="Segoe UI" pitchFamily="34" charset="0"/>
              </a:rPr>
              <a:t>I</a:t>
            </a:r>
          </a:p>
          <a:p>
            <a:pPr algn="ctr"/>
            <a:r>
              <a:rPr lang="en-US" sz="2600" b="1" dirty="0">
                <a:solidFill>
                  <a:srgbClr val="C00000"/>
                </a:solidFill>
                <a:latin typeface="Calibri" panose="020F0502020204030204" pitchFamily="34" charset="0"/>
                <a:cs typeface="Segoe UI" pitchFamily="34" charset="0"/>
              </a:rPr>
              <a:t>R</a:t>
            </a:r>
          </a:p>
          <a:p>
            <a:pPr algn="ctr"/>
            <a:r>
              <a:rPr lang="en-US" sz="2600" b="1" dirty="0">
                <a:solidFill>
                  <a:srgbClr val="C00000"/>
                </a:solidFill>
                <a:latin typeface="Calibri" panose="020F0502020204030204" pitchFamily="34" charset="0"/>
                <a:cs typeface="Segoe UI" pitchFamily="34" charset="0"/>
              </a:rPr>
              <a:t>I</a:t>
            </a:r>
          </a:p>
          <a:p>
            <a:pPr algn="ctr"/>
            <a:r>
              <a:rPr lang="en-US" sz="2600" b="1" dirty="0">
                <a:solidFill>
                  <a:srgbClr val="C00000"/>
                </a:solidFill>
                <a:latin typeface="Calibri" panose="020F0502020204030204" pitchFamily="34" charset="0"/>
                <a:cs typeface="Segoe UI" pitchFamily="34" charset="0"/>
              </a:rPr>
              <a:t>T</a:t>
            </a: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1914525" y="3962400"/>
            <a:ext cx="1295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defRPr/>
            </a:pPr>
            <a:r>
              <a:rPr lang="en-US" sz="2400" dirty="0">
                <a:latin typeface="Calibri" panose="020F0502020204030204" pitchFamily="34" charset="0"/>
                <a:cs typeface="Segoe UI" pitchFamily="34" charset="0"/>
              </a:rPr>
              <a:t>Outer</a:t>
            </a:r>
          </a:p>
          <a:p>
            <a:pPr marL="342900" indent="-342900">
              <a:defRPr/>
            </a:pPr>
            <a:r>
              <a:rPr lang="en-US" sz="2400" dirty="0">
                <a:latin typeface="Calibri" panose="020F0502020204030204" pitchFamily="34" charset="0"/>
                <a:cs typeface="Segoe UI" pitchFamily="34" charset="0"/>
              </a:rPr>
              <a:t>Man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E2351638-29FC-4CF1-B671-C6ED2B910BEE}"/>
              </a:ext>
            </a:extLst>
          </p:cNvPr>
          <p:cNvSpPr txBox="1">
            <a:spLocks/>
          </p:cNvSpPr>
          <p:nvPr/>
        </p:nvSpPr>
        <p:spPr>
          <a:xfrm>
            <a:off x="304800" y="427038"/>
            <a:ext cx="11582400" cy="868362"/>
          </a:xfrm>
          <a:prstGeom prst="rect">
            <a:avLst/>
          </a:prstGeom>
          <a:solidFill>
            <a:srgbClr val="0000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Noto Sans" panose="020B0502040504020204" pitchFamily="34" charset="0"/>
                <a:cs typeface="Segoe UI" panose="020B0502040204020203" pitchFamily="34" charset="0"/>
              </a:rPr>
              <a:t>Some Present Day Battles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235A0B-041A-4E5C-8C41-7F3E69D081B7}"/>
              </a:ext>
            </a:extLst>
          </p:cNvPr>
          <p:cNvSpPr/>
          <p:nvPr/>
        </p:nvSpPr>
        <p:spPr>
          <a:xfrm>
            <a:off x="152400" y="6324600"/>
            <a:ext cx="12039600" cy="2286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577F27F-3DA0-4334-BA6B-5D4176AAD731}"/>
              </a:ext>
            </a:extLst>
          </p:cNvPr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27FFBFB-E601-413C-BA00-CAF70D45E937}"/>
              </a:ext>
            </a:extLst>
          </p:cNvPr>
          <p:cNvSpPr/>
          <p:nvPr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87AE838-6D67-46CA-A644-04858796F226}"/>
              </a:ext>
            </a:extLst>
          </p:cNvPr>
          <p:cNvSpPr/>
          <p:nvPr/>
        </p:nvSpPr>
        <p:spPr>
          <a:xfrm>
            <a:off x="76200" y="0"/>
            <a:ext cx="11963400" cy="2286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AB6ED01-EA26-4834-8383-57058F24AA34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 					                 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524000"/>
            <a:ext cx="4343400" cy="4800600"/>
          </a:xfrm>
        </p:spPr>
        <p:txBody>
          <a:bodyPr>
            <a:normAutofit/>
          </a:bodyPr>
          <a:lstStyle/>
          <a:p>
            <a:r>
              <a:rPr lang="en-US" b="1" dirty="0">
                <a:cs typeface="Segoe UI" pitchFamily="34" charset="0"/>
              </a:rPr>
              <a:t>Yield and Sin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cs typeface="Segoe UI" pitchFamily="34" charset="0"/>
              </a:rPr>
              <a:t>James 1:13-16</a:t>
            </a:r>
          </a:p>
          <a:p>
            <a:r>
              <a:rPr lang="en-US" b="1" dirty="0">
                <a:cs typeface="Segoe UI" pitchFamily="34" charset="0"/>
              </a:rPr>
              <a:t>Obey and live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cs typeface="Segoe UI" pitchFamily="34" charset="0"/>
              </a:rPr>
              <a:t>Ephesians 3:16-17</a:t>
            </a:r>
          </a:p>
          <a:p>
            <a:r>
              <a:rPr lang="en-US" b="1" dirty="0">
                <a:cs typeface="Segoe UI" pitchFamily="34" charset="0"/>
              </a:rPr>
              <a:t>Fleshly minded</a:t>
            </a:r>
          </a:p>
          <a:p>
            <a:pPr lvl="1"/>
            <a:r>
              <a:rPr lang="en-US" sz="3000" dirty="0">
                <a:cs typeface="Segoe UI" pitchFamily="34" charset="0"/>
              </a:rPr>
              <a:t>Death</a:t>
            </a:r>
          </a:p>
          <a:p>
            <a:r>
              <a:rPr lang="en-US" b="1" dirty="0">
                <a:solidFill>
                  <a:srgbClr val="C00000"/>
                </a:solidFill>
                <a:cs typeface="Segoe UI" pitchFamily="34" charset="0"/>
              </a:rPr>
              <a:t>Spiritually minded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cs typeface="Segoe UI" pitchFamily="34" charset="0"/>
              </a:rPr>
              <a:t>Eternal Life</a:t>
            </a:r>
          </a:p>
        </p:txBody>
      </p:sp>
      <p:pic>
        <p:nvPicPr>
          <p:cNvPr id="9" name="Picture 8" descr="magnetic%20cleaned%20mans%20face%20SEETHRU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72201" y="1600200"/>
            <a:ext cx="4124325" cy="3524250"/>
          </a:xfrm>
          <a:prstGeom prst="rect">
            <a:avLst/>
          </a:prstGeom>
          <a:ln w="38100">
            <a:solidFill>
              <a:srgbClr val="0000CC"/>
            </a:solidFill>
          </a:ln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9001125" y="3962400"/>
            <a:ext cx="1295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r">
              <a:defRPr/>
            </a:pPr>
            <a:r>
              <a:rPr lang="en-US" sz="2400" dirty="0">
                <a:latin typeface="Calibri" panose="020F0502020204030204" pitchFamily="34" charset="0"/>
                <a:cs typeface="Segoe UI" pitchFamily="34" charset="0"/>
              </a:rPr>
              <a:t>Inner</a:t>
            </a:r>
          </a:p>
          <a:p>
            <a:pPr algn="r">
              <a:defRPr/>
            </a:pPr>
            <a:r>
              <a:rPr lang="en-US" sz="2400" dirty="0">
                <a:latin typeface="Calibri" panose="020F0502020204030204" pitchFamily="34" charset="0"/>
                <a:cs typeface="Segoe UI" pitchFamily="34" charset="0"/>
              </a:rPr>
              <a:t>Man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15125" y="1676401"/>
            <a:ext cx="304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Segoe UI" pitchFamily="34" charset="0"/>
              </a:rPr>
              <a:t>F</a:t>
            </a:r>
          </a:p>
          <a:p>
            <a:pPr algn="ctr"/>
            <a:r>
              <a:rPr lang="en-US" sz="2800" b="1" dirty="0">
                <a:latin typeface="Calibri" panose="020F0502020204030204" pitchFamily="34" charset="0"/>
                <a:cs typeface="Segoe UI" pitchFamily="34" charset="0"/>
              </a:rPr>
              <a:t>L</a:t>
            </a:r>
          </a:p>
          <a:p>
            <a:pPr algn="ctr"/>
            <a:r>
              <a:rPr lang="en-US" sz="2800" b="1" dirty="0">
                <a:latin typeface="Calibri" panose="020F0502020204030204" pitchFamily="34" charset="0"/>
                <a:cs typeface="Segoe UI" pitchFamily="34" charset="0"/>
              </a:rPr>
              <a:t>E</a:t>
            </a:r>
          </a:p>
          <a:p>
            <a:pPr algn="ctr"/>
            <a:r>
              <a:rPr lang="en-US" sz="2800" b="1" dirty="0">
                <a:latin typeface="Calibri" panose="020F0502020204030204" pitchFamily="34" charset="0"/>
                <a:cs typeface="Segoe UI" pitchFamily="34" charset="0"/>
              </a:rPr>
              <a:t>S</a:t>
            </a:r>
          </a:p>
          <a:p>
            <a:pPr algn="ctr"/>
            <a:r>
              <a:rPr lang="en-US" sz="2800" b="1" dirty="0">
                <a:latin typeface="Calibri" panose="020F0502020204030204" pitchFamily="34" charset="0"/>
                <a:cs typeface="Segoe UI" pitchFamily="34" charset="0"/>
              </a:rPr>
              <a:t>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534525" y="1600200"/>
            <a:ext cx="304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solidFill>
                  <a:srgbClr val="C00000"/>
                </a:solidFill>
                <a:latin typeface="Calibri" panose="020F0502020204030204" pitchFamily="34" charset="0"/>
                <a:cs typeface="Segoe UI" pitchFamily="34" charset="0"/>
              </a:rPr>
              <a:t>SP</a:t>
            </a:r>
          </a:p>
          <a:p>
            <a:pPr algn="ctr"/>
            <a:r>
              <a:rPr lang="en-US" sz="2600" b="1" dirty="0">
                <a:solidFill>
                  <a:srgbClr val="C00000"/>
                </a:solidFill>
                <a:latin typeface="Calibri" panose="020F0502020204030204" pitchFamily="34" charset="0"/>
                <a:cs typeface="Segoe UI" pitchFamily="34" charset="0"/>
              </a:rPr>
              <a:t>I</a:t>
            </a:r>
          </a:p>
          <a:p>
            <a:pPr algn="ctr"/>
            <a:r>
              <a:rPr lang="en-US" sz="2600" b="1" dirty="0">
                <a:solidFill>
                  <a:srgbClr val="C00000"/>
                </a:solidFill>
                <a:latin typeface="Calibri" panose="020F0502020204030204" pitchFamily="34" charset="0"/>
                <a:cs typeface="Segoe UI" pitchFamily="34" charset="0"/>
              </a:rPr>
              <a:t>R</a:t>
            </a:r>
          </a:p>
          <a:p>
            <a:pPr algn="ctr"/>
            <a:r>
              <a:rPr lang="en-US" sz="2600" b="1" dirty="0">
                <a:solidFill>
                  <a:srgbClr val="C00000"/>
                </a:solidFill>
                <a:latin typeface="Calibri" panose="020F0502020204030204" pitchFamily="34" charset="0"/>
                <a:cs typeface="Segoe UI" pitchFamily="34" charset="0"/>
              </a:rPr>
              <a:t>I</a:t>
            </a:r>
          </a:p>
          <a:p>
            <a:pPr algn="ctr"/>
            <a:r>
              <a:rPr lang="en-US" sz="2600" b="1" dirty="0">
                <a:solidFill>
                  <a:srgbClr val="C00000"/>
                </a:solidFill>
                <a:latin typeface="Calibri" panose="020F0502020204030204" pitchFamily="34" charset="0"/>
                <a:cs typeface="Segoe UI" pitchFamily="34" charset="0"/>
              </a:rPr>
              <a:t>T</a:t>
            </a: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6181725" y="3962400"/>
            <a:ext cx="1295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defRPr/>
            </a:pPr>
            <a:r>
              <a:rPr lang="en-US" sz="2400" dirty="0">
                <a:latin typeface="Calibri" panose="020F0502020204030204" pitchFamily="34" charset="0"/>
                <a:cs typeface="Segoe UI" pitchFamily="34" charset="0"/>
              </a:rPr>
              <a:t>Outer</a:t>
            </a:r>
          </a:p>
          <a:p>
            <a:pPr marL="342900" indent="-342900">
              <a:defRPr/>
            </a:pPr>
            <a:r>
              <a:rPr lang="en-US" sz="2400" dirty="0">
                <a:latin typeface="Calibri" panose="020F0502020204030204" pitchFamily="34" charset="0"/>
                <a:cs typeface="Segoe UI" pitchFamily="34" charset="0"/>
              </a:rPr>
              <a:t>Man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172200" y="5334000"/>
            <a:ext cx="4114800" cy="762000"/>
          </a:xfrm>
          <a:prstGeom prst="roundRect">
            <a:avLst/>
          </a:prstGeom>
          <a:ln w="57150">
            <a:solidFill>
              <a:srgbClr val="0000CC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48400" y="537347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Segoe UI" pitchFamily="34" charset="0"/>
              </a:rPr>
              <a:t>Romans 8:5-6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4374BA4-5CED-416E-B617-1CA1D83799A1}"/>
              </a:ext>
            </a:extLst>
          </p:cNvPr>
          <p:cNvSpPr txBox="1">
            <a:spLocks/>
          </p:cNvSpPr>
          <p:nvPr/>
        </p:nvSpPr>
        <p:spPr>
          <a:xfrm>
            <a:off x="304800" y="381000"/>
            <a:ext cx="11582400" cy="868362"/>
          </a:xfrm>
          <a:prstGeom prst="rect">
            <a:avLst/>
          </a:prstGeom>
          <a:solidFill>
            <a:srgbClr val="0000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Noto Sans" panose="020B0502040504020204" pitchFamily="34" charset="0"/>
                <a:cs typeface="Segoe UI" panose="020B0502040204020203" pitchFamily="34" charset="0"/>
              </a:rPr>
              <a:t>The Outcome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7AFC62-662F-473E-A131-55B90B614C4E}"/>
              </a:ext>
            </a:extLst>
          </p:cNvPr>
          <p:cNvSpPr/>
          <p:nvPr/>
        </p:nvSpPr>
        <p:spPr>
          <a:xfrm>
            <a:off x="152400" y="6324600"/>
            <a:ext cx="12039600" cy="2286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CE72B29-D413-4A30-A211-3AB683BDF12F}"/>
              </a:ext>
            </a:extLst>
          </p:cNvPr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C208794-7389-43E1-858F-782AE0484683}"/>
              </a:ext>
            </a:extLst>
          </p:cNvPr>
          <p:cNvSpPr/>
          <p:nvPr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1CF51E3-C077-4A67-A0A2-CC695BCC13E4}"/>
              </a:ext>
            </a:extLst>
          </p:cNvPr>
          <p:cNvSpPr/>
          <p:nvPr/>
        </p:nvSpPr>
        <p:spPr>
          <a:xfrm>
            <a:off x="76200" y="0"/>
            <a:ext cx="11963400" cy="2286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F3DBAAC-D9C5-49B1-B644-4C1CF1FFD2E1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 					                 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agnetic%20cleaned%20mans%20face%20SEETHRU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29076" y="1600200"/>
            <a:ext cx="4124325" cy="3524250"/>
          </a:xfrm>
          <a:prstGeom prst="rect">
            <a:avLst/>
          </a:prstGeom>
          <a:ln w="38100">
            <a:solidFill>
              <a:srgbClr val="0000CC"/>
            </a:solidFill>
          </a:ln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6858000" y="3962400"/>
            <a:ext cx="1295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r">
              <a:defRPr/>
            </a:pPr>
            <a:r>
              <a:rPr lang="en-US" sz="2400" dirty="0">
                <a:latin typeface="Calibri" panose="020F0502020204030204" pitchFamily="34" charset="0"/>
                <a:cs typeface="Segoe UI" pitchFamily="34" charset="0"/>
              </a:rPr>
              <a:t>Inner</a:t>
            </a:r>
          </a:p>
          <a:p>
            <a:pPr algn="r">
              <a:defRPr/>
            </a:pPr>
            <a:r>
              <a:rPr lang="en-US" sz="2400" dirty="0">
                <a:latin typeface="Calibri" panose="020F0502020204030204" pitchFamily="34" charset="0"/>
                <a:cs typeface="Segoe UI" pitchFamily="34" charset="0"/>
              </a:rPr>
              <a:t>Man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0" y="1676401"/>
            <a:ext cx="304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Segoe UI" pitchFamily="34" charset="0"/>
              </a:rPr>
              <a:t>F</a:t>
            </a:r>
          </a:p>
          <a:p>
            <a:pPr algn="ctr"/>
            <a:r>
              <a:rPr lang="en-US" sz="2800" b="1" dirty="0">
                <a:latin typeface="Calibri" panose="020F0502020204030204" pitchFamily="34" charset="0"/>
                <a:cs typeface="Segoe UI" pitchFamily="34" charset="0"/>
              </a:rPr>
              <a:t>L</a:t>
            </a:r>
          </a:p>
          <a:p>
            <a:pPr algn="ctr"/>
            <a:r>
              <a:rPr lang="en-US" sz="2800" b="1" dirty="0">
                <a:latin typeface="Calibri" panose="020F0502020204030204" pitchFamily="34" charset="0"/>
                <a:cs typeface="Segoe UI" pitchFamily="34" charset="0"/>
              </a:rPr>
              <a:t>E</a:t>
            </a:r>
          </a:p>
          <a:p>
            <a:pPr algn="ctr"/>
            <a:r>
              <a:rPr lang="en-US" sz="2800" b="1" dirty="0">
                <a:latin typeface="Calibri" panose="020F0502020204030204" pitchFamily="34" charset="0"/>
                <a:cs typeface="Segoe UI" pitchFamily="34" charset="0"/>
              </a:rPr>
              <a:t>S</a:t>
            </a:r>
          </a:p>
          <a:p>
            <a:pPr algn="ctr"/>
            <a:r>
              <a:rPr lang="en-US" sz="2800" b="1" dirty="0">
                <a:latin typeface="Calibri" panose="020F0502020204030204" pitchFamily="34" charset="0"/>
                <a:cs typeface="Segoe UI" pitchFamily="34" charset="0"/>
              </a:rPr>
              <a:t>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91400" y="1600200"/>
            <a:ext cx="304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solidFill>
                  <a:srgbClr val="C00000"/>
                </a:solidFill>
                <a:latin typeface="Calibri" panose="020F0502020204030204" pitchFamily="34" charset="0"/>
                <a:cs typeface="Segoe UI" pitchFamily="34" charset="0"/>
              </a:rPr>
              <a:t>SP</a:t>
            </a:r>
          </a:p>
          <a:p>
            <a:pPr algn="ctr"/>
            <a:r>
              <a:rPr lang="en-US" sz="2600" b="1" dirty="0">
                <a:solidFill>
                  <a:srgbClr val="C00000"/>
                </a:solidFill>
                <a:latin typeface="Calibri" panose="020F0502020204030204" pitchFamily="34" charset="0"/>
                <a:cs typeface="Segoe UI" pitchFamily="34" charset="0"/>
              </a:rPr>
              <a:t>I</a:t>
            </a:r>
          </a:p>
          <a:p>
            <a:pPr algn="ctr"/>
            <a:r>
              <a:rPr lang="en-US" sz="2600" b="1" dirty="0">
                <a:solidFill>
                  <a:srgbClr val="C00000"/>
                </a:solidFill>
                <a:latin typeface="Calibri" panose="020F0502020204030204" pitchFamily="34" charset="0"/>
                <a:cs typeface="Segoe UI" pitchFamily="34" charset="0"/>
              </a:rPr>
              <a:t>R</a:t>
            </a:r>
          </a:p>
          <a:p>
            <a:pPr algn="ctr"/>
            <a:r>
              <a:rPr lang="en-US" sz="2600" b="1" dirty="0">
                <a:solidFill>
                  <a:srgbClr val="C00000"/>
                </a:solidFill>
                <a:latin typeface="Calibri" panose="020F0502020204030204" pitchFamily="34" charset="0"/>
                <a:cs typeface="Segoe UI" pitchFamily="34" charset="0"/>
              </a:rPr>
              <a:t>I</a:t>
            </a:r>
          </a:p>
          <a:p>
            <a:pPr algn="ctr"/>
            <a:r>
              <a:rPr lang="en-US" sz="2600" b="1" dirty="0">
                <a:solidFill>
                  <a:srgbClr val="C00000"/>
                </a:solidFill>
                <a:latin typeface="Calibri" panose="020F0502020204030204" pitchFamily="34" charset="0"/>
                <a:cs typeface="Segoe UI" pitchFamily="34" charset="0"/>
              </a:rPr>
              <a:t>T</a:t>
            </a: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4038600" y="3962400"/>
            <a:ext cx="1295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defRPr/>
            </a:pPr>
            <a:r>
              <a:rPr lang="en-US" sz="2400" dirty="0">
                <a:latin typeface="Calibri" panose="020F0502020204030204" pitchFamily="34" charset="0"/>
                <a:cs typeface="Segoe UI" pitchFamily="34" charset="0"/>
              </a:rPr>
              <a:t>Outer</a:t>
            </a:r>
          </a:p>
          <a:p>
            <a:pPr marL="342900" indent="-342900">
              <a:defRPr/>
            </a:pPr>
            <a:r>
              <a:rPr lang="en-US" sz="2400" dirty="0">
                <a:latin typeface="Calibri" panose="020F0502020204030204" pitchFamily="34" charset="0"/>
                <a:cs typeface="Segoe UI" pitchFamily="34" charset="0"/>
              </a:rPr>
              <a:t>Man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457200" y="5410200"/>
            <a:ext cx="11277600" cy="685800"/>
          </a:xfrm>
          <a:prstGeom prst="round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" y="5465802"/>
            <a:ext cx="11277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Segoe UI" pitchFamily="34" charset="0"/>
              </a:rPr>
              <a:t>Don’t let Satan’s temptations keep us from obeying God’s Word!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FEA4378-D37D-470A-A97B-2BFD7EA1A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27038"/>
            <a:ext cx="11582400" cy="868362"/>
          </a:xfrm>
          <a:solidFill>
            <a:srgbClr val="0000CC"/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Noto Sans" panose="020B0502040504020204" pitchFamily="34" charset="0"/>
                <a:cs typeface="Segoe UI" panose="020B0502040204020203" pitchFamily="34" charset="0"/>
              </a:rPr>
              <a:t>Conclusion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0A04431-964D-4BA8-A09B-86D947038B31}"/>
              </a:ext>
            </a:extLst>
          </p:cNvPr>
          <p:cNvSpPr/>
          <p:nvPr/>
        </p:nvSpPr>
        <p:spPr>
          <a:xfrm>
            <a:off x="152400" y="6324600"/>
            <a:ext cx="12039600" cy="2286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B9AB069-01AA-4DE7-901D-BA264FD5A2A5}"/>
              </a:ext>
            </a:extLst>
          </p:cNvPr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2BB59BB-334D-45CD-848F-01370405F736}"/>
              </a:ext>
            </a:extLst>
          </p:cNvPr>
          <p:cNvSpPr/>
          <p:nvPr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E2BC3BE-3552-44D6-85E7-CB18CEBDE34B}"/>
              </a:ext>
            </a:extLst>
          </p:cNvPr>
          <p:cNvSpPr/>
          <p:nvPr/>
        </p:nvSpPr>
        <p:spPr>
          <a:xfrm>
            <a:off x="76200" y="0"/>
            <a:ext cx="11963400" cy="2286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BC9E9CB-E745-4B71-9B02-25AB9501E5F4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 					                 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067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</TotalTime>
  <Words>196</Words>
  <Application>Microsoft Office PowerPoint</Application>
  <PresentationFormat>Widescreen</PresentationFormat>
  <Paragraphs>126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Noto Sans</vt:lpstr>
      <vt:lpstr>Segoe UI</vt:lpstr>
      <vt:lpstr>Office Theme</vt:lpstr>
      <vt:lpstr>PowerPoint Presentation</vt:lpstr>
      <vt:lpstr>PowerPoint Presentation</vt:lpstr>
      <vt:lpstr>Christ’s Part</vt:lpstr>
      <vt:lpstr>PowerPoint Presentation</vt:lpstr>
      <vt:lpstr>PowerPoint Presentation</vt:lpstr>
      <vt:lpstr>Conclusion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Battle Within</dc:title>
  <dc:creator>Richard Thetford</dc:creator>
  <cp:lastModifiedBy>Richard Thetford</cp:lastModifiedBy>
  <cp:revision>20</cp:revision>
  <dcterms:created xsi:type="dcterms:W3CDTF">2012-09-07T20:24:41Z</dcterms:created>
  <dcterms:modified xsi:type="dcterms:W3CDTF">2018-09-02T21:16:10Z</dcterms:modified>
</cp:coreProperties>
</file>