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F2473-2DAD-4152-B634-B6C9A64E0EDD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1AC16-2698-4742-AE07-52957C61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72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5" y="1122363"/>
            <a:ext cx="8482693" cy="23876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Calibri" panose="020F050202020403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Calibri" panose="020F0502020204030204" pitchFamily="34" charset="0"/>
                <a:cs typeface="Segoe UI" panose="020B0502040204020203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56225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Richard Thetford					                   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"/>
            <a:ext cx="9144000" cy="2041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0" y="6352121"/>
            <a:ext cx="9144000" cy="2041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3" y="9"/>
            <a:ext cx="204106" cy="64375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/>
        </p:nvSpPr>
        <p:spPr>
          <a:xfrm>
            <a:off x="8931730" y="9"/>
            <a:ext cx="212270" cy="64375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0596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6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8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" panose="020F050202020403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Calibri" panose="020F0502020204030204" pitchFamily="34" charset="0"/>
                <a:cs typeface="Segoe UI" panose="020B0502040204020203" pitchFamily="34" charset="0"/>
              </a:defRPr>
            </a:lvl1pPr>
            <a:lvl2pPr>
              <a:defRPr sz="3400">
                <a:latin typeface="Calibri" panose="020F0502020204030204" pitchFamily="34" charset="0"/>
                <a:cs typeface="Segoe UI" panose="020B0502040204020203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Segoe UI" panose="020B0502040204020203" pitchFamily="34" charset="0"/>
              </a:defRPr>
            </a:lvl3pPr>
            <a:lvl4pPr>
              <a:defRPr sz="3000">
                <a:latin typeface="Calibri" panose="020F0502020204030204" pitchFamily="34" charset="0"/>
                <a:cs typeface="Segoe UI" panose="020B0502040204020203" pitchFamily="34" charset="0"/>
              </a:defRPr>
            </a:lvl4pPr>
            <a:lvl5pPr>
              <a:defRPr sz="2800">
                <a:latin typeface="Calibri" panose="020F0502020204030204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4791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Richard Thetford					                   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"/>
            <a:ext cx="9144000" cy="2041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0" y="6343808"/>
            <a:ext cx="9144000" cy="2041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1" y="9"/>
            <a:ext cx="212270" cy="64375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/>
        </p:nvSpPr>
        <p:spPr>
          <a:xfrm>
            <a:off x="8931731" y="9"/>
            <a:ext cx="212271" cy="64375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71362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44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6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57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79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17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2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51F8E-8EF3-4A4B-9620-B496197E55BF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5665-A2A9-48E4-8ACF-F4C44DB52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7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5" y="304795"/>
            <a:ext cx="8482693" cy="1466979"/>
          </a:xfrm>
        </p:spPr>
        <p:txBody>
          <a:bodyPr/>
          <a:lstStyle/>
          <a:p>
            <a:r>
              <a:rPr lang="en-US" sz="6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Attendance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Arial" panose="020B0604020202020204" pitchFamily="34" charset="0"/>
              </a:rPr>
              <a:t>Faithful, Regular, Steadfast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575" y="4044778"/>
            <a:ext cx="8482693" cy="2290117"/>
          </a:xfrm>
        </p:spPr>
        <p:txBody>
          <a:bodyPr>
            <a:normAutofit/>
          </a:bodyPr>
          <a:lstStyle/>
          <a:p>
            <a:r>
              <a:rPr lang="en-US" dirty="0"/>
              <a:t>“not forsaking the assembling of ourselves together, as is the manner of some, but </a:t>
            </a:r>
            <a:r>
              <a:rPr lang="en-US" dirty="0">
                <a:solidFill>
                  <a:srgbClr val="C00000"/>
                </a:solidFill>
              </a:rPr>
              <a:t>exhorting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one another</a:t>
            </a:r>
            <a:r>
              <a:rPr lang="en-US" dirty="0"/>
              <a:t>, and so much the more</a:t>
            </a:r>
            <a:br>
              <a:rPr lang="en-US" dirty="0"/>
            </a:br>
            <a:r>
              <a:rPr lang="en-US" dirty="0"/>
              <a:t>as you see the Day approaching.”</a:t>
            </a:r>
            <a:br>
              <a:rPr lang="en-US" dirty="0"/>
            </a:br>
            <a:r>
              <a:rPr lang="en-US" b="1" dirty="0"/>
              <a:t>Hebrews 10:25</a:t>
            </a:r>
          </a:p>
          <a:p>
            <a:endParaRPr lang="en-US" dirty="0"/>
          </a:p>
        </p:txBody>
      </p:sp>
      <p:pic>
        <p:nvPicPr>
          <p:cNvPr id="1026" name="Picture 2" descr="http://cdn.darkmoon.me/uploads/people-in-pews_feature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668" y="1804725"/>
            <a:ext cx="3180665" cy="169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7204" y="3527162"/>
            <a:ext cx="8712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1 Corinthians 11:17-18, 20, 33-34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90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Have you been </a:t>
            </a:r>
            <a:r>
              <a:rPr lang="en-US" sz="4400" b="1" dirty="0">
                <a:solidFill>
                  <a:srgbClr val="C00000"/>
                </a:solidFill>
              </a:rPr>
              <a:t>faithful</a:t>
            </a:r>
            <a:br>
              <a:rPr lang="en-US" sz="4400" dirty="0"/>
            </a:br>
            <a:r>
              <a:rPr lang="en-US" sz="4400" dirty="0"/>
              <a:t>in </a:t>
            </a:r>
            <a:r>
              <a:rPr lang="en-US" sz="4400" u="sng" dirty="0">
                <a:cs typeface="Segoe UI Semibold" panose="020B0702040204020203" pitchFamily="34" charset="0"/>
              </a:rPr>
              <a:t>all</a:t>
            </a:r>
            <a:r>
              <a:rPr lang="en-US" sz="4400" dirty="0"/>
              <a:t> aspects of your life?</a:t>
            </a:r>
            <a:endParaRPr lang="en-US" sz="4400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589906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8367" y="1812324"/>
            <a:ext cx="82872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“And you shall love the Lord your God with </a:t>
            </a:r>
            <a:r>
              <a:rPr lang="en-US" sz="4000" u="sng" dirty="0">
                <a:latin typeface="Calibri" panose="020F0502020204030204" pitchFamily="34" charset="0"/>
                <a:cs typeface="Segoe UI Semibold" panose="020B0702040204020203" pitchFamily="34" charset="0"/>
              </a:rPr>
              <a:t>all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 your </a:t>
            </a: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heart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, with</a:t>
            </a:r>
            <a:b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4000" u="sng" dirty="0">
                <a:latin typeface="Calibri" panose="020F0502020204030204" pitchFamily="34" charset="0"/>
                <a:cs typeface="Segoe UI Semibold" panose="020B0702040204020203" pitchFamily="34" charset="0"/>
              </a:rPr>
              <a:t>all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 your </a:t>
            </a: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soul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, with </a:t>
            </a:r>
            <a:r>
              <a:rPr lang="en-US" sz="4000" u="sng" dirty="0">
                <a:latin typeface="Calibri" panose="020F0502020204030204" pitchFamily="34" charset="0"/>
                <a:cs typeface="Segoe UI Semibold" panose="020B0702040204020203" pitchFamily="34" charset="0"/>
              </a:rPr>
              <a:t>all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 your </a:t>
            </a: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mind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,</a:t>
            </a:r>
            <a:b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and with </a:t>
            </a:r>
            <a:r>
              <a:rPr lang="en-US" sz="4000" u="sng" dirty="0">
                <a:latin typeface="Calibri" panose="020F0502020204030204" pitchFamily="34" charset="0"/>
                <a:cs typeface="Segoe UI Semibold" panose="020B0702040204020203" pitchFamily="34" charset="0"/>
              </a:rPr>
              <a:t>all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 your </a:t>
            </a:r>
            <a:r>
              <a:rPr lang="en-US" sz="4000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strength</a:t>
            </a:r>
            <a:r>
              <a:rPr lang="en-US" sz="4000" dirty="0">
                <a:latin typeface="Calibri" panose="020F0502020204030204" pitchFamily="34" charset="0"/>
                <a:cs typeface="Segoe UI" panose="020B0502040204020203" pitchFamily="34" charset="0"/>
              </a:rPr>
              <a:t>”</a:t>
            </a:r>
          </a:p>
          <a:p>
            <a:pPr algn="ctr"/>
            <a:r>
              <a:rPr lang="en-US" sz="4000" b="1" dirty="0">
                <a:latin typeface="Calibri" panose="020F0502020204030204" pitchFamily="34" charset="0"/>
                <a:cs typeface="Segoe UI" panose="020B0502040204020203" pitchFamily="34" charset="0"/>
              </a:rPr>
              <a:t>Mark 12:30</a:t>
            </a:r>
          </a:p>
        </p:txBody>
      </p:sp>
      <p:pic>
        <p:nvPicPr>
          <p:cNvPr id="10242" name="Picture 2" descr="http://tse4.mm.bing.net/th?id=JN.OR5hpb6IgLwIAUW%2fpwzXrA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462" y="4407243"/>
            <a:ext cx="2857500" cy="18374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se4.mm.bing.net/th?id=JN.OR5hpb6IgLwIAUW%2fpwzXrA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61" y="4415480"/>
            <a:ext cx="2857500" cy="18374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842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The church is to come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On the first day of the week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Acts 20:7</a:t>
            </a:r>
          </a:p>
          <a:p>
            <a:pPr>
              <a:lnSpc>
                <a:spcPct val="100000"/>
              </a:lnSpc>
            </a:pPr>
            <a:r>
              <a:rPr lang="en-US" dirty="0"/>
              <a:t>EVERY first day of the week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Exodus 20:8-11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images.rapgenius.com/2eb4d9625ddc5e5c5fc98a717112e3c3.832x547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379" y="3505844"/>
            <a:ext cx="4192114" cy="2756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737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latin typeface="Calibri" panose="020F0502020204030204" pitchFamily="34" charset="0"/>
              </a:rPr>
              <a:t>Reasons to come </a:t>
            </a: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7886700" cy="435133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Roboto" panose="02000000000000000000" pitchFamily="2" charset="0"/>
              </a:rPr>
              <a:t>To break bread – Lord’s Supper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Acts 20:7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1 Corinthians 11:17-34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Roboto" panose="02000000000000000000" pitchFamily="2" charset="0"/>
              </a:rPr>
              <a:t>Other reasons:</a:t>
            </a:r>
          </a:p>
          <a:p>
            <a:pPr lvl="2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Matthew 28:20</a:t>
            </a:r>
          </a:p>
          <a:p>
            <a:pPr lvl="2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1 John 5:3</a:t>
            </a:r>
          </a:p>
          <a:p>
            <a:pPr lvl="2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Roboto" panose="02000000000000000000" pitchFamily="2" charset="0"/>
              </a:rPr>
              <a:t>John 14:23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s://raykliu.files.wordpress.com/2013/06/communio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305" y="3336324"/>
            <a:ext cx="4469739" cy="29261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01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Reasons to come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To lay by in store -- giving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16:1-2</a:t>
            </a:r>
          </a:p>
          <a:p>
            <a:pPr>
              <a:lnSpc>
                <a:spcPct val="100000"/>
              </a:lnSpc>
            </a:pPr>
            <a:r>
              <a:rPr lang="en-US" dirty="0"/>
              <a:t>To sing praises to God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Colossians 3:16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Hebrews 2:12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3.bp.blogspot.com/_W8k_-zfUyVg/TU9aRf9cRMI/AAAAAAAACyY/lUbTOn-llFY/s1600/church-collection-pl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249" y="2380735"/>
            <a:ext cx="3067650" cy="38822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MinutemenNews.com/wp-content/uploads/2013/08/church_congregation_singing_hymns_in_church-516x2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108" y="4630592"/>
            <a:ext cx="3657600" cy="16323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516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Reasons to come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To follow the example of Acts 2:42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Leviticus 23:15-16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Continued in the</a:t>
            </a:r>
            <a:br>
              <a:rPr lang="en-US" dirty="0"/>
            </a:br>
            <a:r>
              <a:rPr lang="en-US" dirty="0"/>
              <a:t>Apostle’s Doctrine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Fellowship</a:t>
            </a:r>
            <a:br>
              <a:rPr lang="en-US" dirty="0"/>
            </a:br>
            <a:r>
              <a:rPr lang="en-US" dirty="0"/>
              <a:t>(singing, giving)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Breaking bread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Prayer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://biblepic.com/53/269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03" y="2363529"/>
            <a:ext cx="3896497" cy="38964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244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Why some fail to come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Possible fear of persecution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Hebrews 10:23-39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Acts 20:22-24</a:t>
            </a:r>
          </a:p>
          <a:p>
            <a:pPr>
              <a:lnSpc>
                <a:spcPct val="100000"/>
              </a:lnSpc>
            </a:pPr>
            <a:r>
              <a:rPr lang="en-US" dirty="0"/>
              <a:t>Unbelief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Hebrews 3:12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Hebrews 4:2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James 2:18</a:t>
            </a:r>
            <a:endParaRPr lang="en-US" dirty="0">
              <a:cs typeface="Segoe UI Semibold" panose="020B0702040204020203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http://mudpreacher.files.wordpress.com/2012/12/faith_vs_unbelief-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462" y="3369276"/>
            <a:ext cx="4785115" cy="28870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610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Why some fail to come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9"/>
            <a:ext cx="800460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No time or many worldly interests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Luke 14:16-20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2 Timothy 4:10</a:t>
            </a:r>
          </a:p>
          <a:p>
            <a:pPr>
              <a:lnSpc>
                <a:spcPct val="100000"/>
              </a:lnSpc>
            </a:pPr>
            <a:r>
              <a:rPr lang="en-US" dirty="0"/>
              <a:t>Feeling mistreated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18:15-17</a:t>
            </a:r>
          </a:p>
          <a:p>
            <a:pPr>
              <a:lnSpc>
                <a:spcPct val="100000"/>
              </a:lnSpc>
            </a:pPr>
            <a:r>
              <a:rPr lang="en-US" dirty="0"/>
              <a:t>Services are dull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John 4:24; Luke 14:24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http://www.atacrossroads.net/wp-content/uploads/2013/12/dusty-bible-read-me-weekly-bible-reading-devotional-plan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97" y="2397211"/>
            <a:ext cx="3511079" cy="38499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0579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Must one attend </a:t>
            </a:r>
            <a:r>
              <a:rPr lang="en-US" sz="4400" b="1" dirty="0">
                <a:solidFill>
                  <a:srgbClr val="C00000"/>
                </a:solidFill>
                <a:cs typeface="Segoe UI Semibold" panose="020B0702040204020203" pitchFamily="34" charset="0"/>
              </a:rPr>
              <a:t>ALL</a:t>
            </a:r>
            <a:r>
              <a:rPr lang="en-US" sz="4400" dirty="0"/>
              <a:t> the services?</a:t>
            </a:r>
            <a:endParaRPr lang="en-US" sz="4400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8"/>
            <a:ext cx="8004604" cy="46246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The Bible’s answer: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Hebrews 10:25-26</a:t>
            </a:r>
          </a:p>
          <a:p>
            <a:pPr lvl="1">
              <a:lnSpc>
                <a:spcPct val="100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Titus 3:1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6:33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2 Peter 3:18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Psalms 122:1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362465" y="2825578"/>
            <a:ext cx="8427308" cy="126622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2465" y="2850288"/>
            <a:ext cx="8427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“Forsake”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1) To quit or leave entirely; to desert; to abandon; to depart from. 2) To abandon; to renounce; to reject.</a:t>
            </a:r>
            <a:b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3) To leave; to withdraw from; to fail</a:t>
            </a:r>
          </a:p>
        </p:txBody>
      </p:sp>
      <p:pic>
        <p:nvPicPr>
          <p:cNvPr id="8194" name="Picture 2" descr="http://lftl.s3.amazonaws.com/wp-content/uploads/2014/08/23490776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562" y="4171307"/>
            <a:ext cx="3978877" cy="20859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152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216845"/>
            <a:ext cx="8287265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Conclusion</a:t>
            </a:r>
            <a:endParaRPr lang="en-US" sz="4400" dirty="0">
              <a:solidFill>
                <a:srgbClr val="C00000"/>
              </a:solidFill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5578"/>
            <a:ext cx="8004604" cy="46246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are </a:t>
            </a:r>
            <a:r>
              <a:rPr lang="en-US" dirty="0">
                <a:solidFill>
                  <a:srgbClr val="C00000"/>
                </a:solidFill>
              </a:rPr>
              <a:t>obligated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Segoe UI Semibold" panose="020B0702040204020203" pitchFamily="34" charset="0"/>
              </a:rPr>
              <a:t>To be where God wants us to be</a:t>
            </a:r>
          </a:p>
          <a:p>
            <a:pPr>
              <a:lnSpc>
                <a:spcPct val="100000"/>
              </a:lnSpc>
            </a:pPr>
            <a:r>
              <a:rPr lang="en-US" dirty="0"/>
              <a:t>Given mandatory appointments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Segoe UI Semibold" panose="020B0702040204020203" pitchFamily="34" charset="0"/>
              </a:rPr>
              <a:t>Lord’s Day </a:t>
            </a:r>
            <a:r>
              <a:rPr lang="en-US" dirty="0">
                <a:solidFill>
                  <a:srgbClr val="C00000"/>
                </a:solidFill>
              </a:rPr>
              <a:t>(Acts 20:7; 1 Cor. 16:1-2)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Segoe UI Semibold" panose="020B0702040204020203" pitchFamily="34" charset="0"/>
              </a:rPr>
              <a:t>Death</a:t>
            </a:r>
            <a:r>
              <a:rPr lang="en-US" dirty="0">
                <a:solidFill>
                  <a:srgbClr val="C00000"/>
                </a:solidFill>
                <a:cs typeface="Segoe UI Semibold" panose="020B0702040204020203" pitchFamily="34" charset="0"/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(Hebrews 9:27)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Segoe UI Semibold" panose="020B0702040204020203" pitchFamily="34" charset="0"/>
              </a:rPr>
              <a:t>Judgment</a:t>
            </a:r>
            <a:r>
              <a:rPr lang="en-US" dirty="0">
                <a:solidFill>
                  <a:srgbClr val="C00000"/>
                </a:solidFill>
              </a:rPr>
              <a:t> (Acts 17:31)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Segoe UI Semibold" panose="020B0702040204020203" pitchFamily="34" charset="0"/>
              </a:rPr>
              <a:t>Eternity</a:t>
            </a:r>
            <a:r>
              <a:rPr lang="en-US" dirty="0">
                <a:solidFill>
                  <a:srgbClr val="C00000"/>
                </a:solidFill>
              </a:rPr>
              <a:t> (Matthew 25:46)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8367" y="1367480"/>
            <a:ext cx="8287265" cy="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http://tse3.mm.bing.net/th?id=JN.DXSfPAzEC197diPv5HrH1w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530" y="4083023"/>
            <a:ext cx="2949231" cy="21681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074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ie Thetford - Segoe Nor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- Segoe Normal" id="{00AF4BD6-02ED-4D8E-AAAA-10F7CBE5BA0E}" vid="{056C7A24-400F-437E-B9C3-FAFA53EBF5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- Segoe Normal</Template>
  <TotalTime>209</TotalTime>
  <Words>285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</vt:lpstr>
      <vt:lpstr>Segoe UI</vt:lpstr>
      <vt:lpstr>Segoe UI Semibold</vt:lpstr>
      <vt:lpstr>Richie Thetford - Segoe Normal</vt:lpstr>
      <vt:lpstr>Attendance Faithful, Regular, Steadfast</vt:lpstr>
      <vt:lpstr>The church is to come TOGETHER</vt:lpstr>
      <vt:lpstr>Reasons to come TOGETHER</vt:lpstr>
      <vt:lpstr>Reasons to come TOGETHER</vt:lpstr>
      <vt:lpstr>Reasons to come TOGETHER</vt:lpstr>
      <vt:lpstr>Why some fail to come TOGETHER</vt:lpstr>
      <vt:lpstr>Why some fail to come TOGETHER</vt:lpstr>
      <vt:lpstr>Must one attend ALL the services?</vt:lpstr>
      <vt:lpstr>Conclusion</vt:lpstr>
      <vt:lpstr>Have you been faithful in all aspects of your life?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Richie Thetford</dc:creator>
  <cp:lastModifiedBy>Richard Thetford</cp:lastModifiedBy>
  <cp:revision>23</cp:revision>
  <dcterms:created xsi:type="dcterms:W3CDTF">2015-08-17T22:09:00Z</dcterms:created>
  <dcterms:modified xsi:type="dcterms:W3CDTF">2017-01-15T23:05:08Z</dcterms:modified>
</cp:coreProperties>
</file>