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2826"/>
    <a:srgbClr val="ECCBCA"/>
    <a:srgbClr val="632523"/>
    <a:srgbClr val="AA3F3C"/>
    <a:srgbClr val="973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3B263-3B09-4BC1-83EF-BCE594753337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CA40B-4CBC-4FC0-8CE7-E6DDDA348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715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2CA40B-4CBC-4FC0-8CE7-E6DDDA348A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28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0FBA-40DF-40EF-B60E-B05FA64D454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F2A2-73DE-490E-A033-3D4FCDDA8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0FBA-40DF-40EF-B60E-B05FA64D454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F2A2-73DE-490E-A033-3D4FCDDA8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0FBA-40DF-40EF-B60E-B05FA64D454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F2A2-73DE-490E-A033-3D4FCDDA8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0FBA-40DF-40EF-B60E-B05FA64D454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F2A2-73DE-490E-A033-3D4FCDDA8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0FBA-40DF-40EF-B60E-B05FA64D454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F2A2-73DE-490E-A033-3D4FCDDA8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0FBA-40DF-40EF-B60E-B05FA64D454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F2A2-73DE-490E-A033-3D4FCDDA8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0FBA-40DF-40EF-B60E-B05FA64D454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F2A2-73DE-490E-A033-3D4FCDDA8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0FBA-40DF-40EF-B60E-B05FA64D454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F2A2-73DE-490E-A033-3D4FCDDA8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0FBA-40DF-40EF-B60E-B05FA64D454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F2A2-73DE-490E-A033-3D4FCDDA8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0FBA-40DF-40EF-B60E-B05FA64D454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F2A2-73DE-490E-A033-3D4FCDDA8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0FBA-40DF-40EF-B60E-B05FA64D454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F2A2-73DE-490E-A033-3D4FCDDA8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CB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C0FBA-40DF-40EF-B60E-B05FA64D454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4F2A2-73DE-490E-A033-3D4FCDDA8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0"/>
            <a:ext cx="7772400" cy="14700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>
                <a:ln w="11430"/>
                <a:solidFill>
                  <a:srgbClr val="97373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Are You a “Good” Person?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5715000"/>
            <a:ext cx="6400800" cy="533399"/>
          </a:xfrm>
        </p:spPr>
        <p:txBody>
          <a:bodyPr>
            <a:normAutofit lnSpcReduction="10000"/>
          </a:bodyPr>
          <a:lstStyle/>
          <a:p>
            <a:r>
              <a:rPr lang="en-US" sz="3000" b="1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Matthew 19:16-21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0"/>
            <a:ext cx="1188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0" y="6248400"/>
            <a:ext cx="1188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pleBibleStud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3814" y="1264358"/>
            <a:ext cx="6564373" cy="43569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8FC14F0-CDD8-49ED-B099-0C7DF514124F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cs typeface="Segoe UI" panose="020B0502040204020203" pitchFamily="34" charset="0"/>
              </a:rPr>
              <a:t>Richie Thetford								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>
                <a:ln w="11430"/>
                <a:solidFill>
                  <a:srgbClr val="97373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Having Faith in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11277600" cy="4525963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973735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Faith in God is the starting point</a:t>
            </a:r>
          </a:p>
          <a:p>
            <a:pPr lvl="1"/>
            <a:r>
              <a:rPr lang="en-US" sz="3000" dirty="0">
                <a:latin typeface="Inter Medium" panose="020B0602030000000004" pitchFamily="34" charset="0"/>
                <a:ea typeface="Inter Medium" panose="020B0602030000000004" pitchFamily="34" charset="0"/>
                <a:cs typeface="Segoe UI Semibold" panose="020B0702040204020203" pitchFamily="34" charset="0"/>
              </a:rPr>
              <a:t>Hebrews 11:6</a:t>
            </a:r>
          </a:p>
          <a:p>
            <a:pPr lvl="1"/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Faith in God results in </a:t>
            </a:r>
            <a:r>
              <a:rPr lang="en-US" sz="3000" u="sng" dirty="0">
                <a:latin typeface="Inter" panose="020B0502030000000004" pitchFamily="34" charset="0"/>
                <a:ea typeface="Inter" panose="020B0502030000000004" pitchFamily="34" charset="0"/>
              </a:rPr>
              <a:t>DOING</a:t>
            </a:r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 the will of God</a:t>
            </a:r>
          </a:p>
          <a:p>
            <a:r>
              <a:rPr lang="en-US" sz="3400" b="1" dirty="0">
                <a:solidFill>
                  <a:srgbClr val="973735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Consequences of the view held by the young man</a:t>
            </a:r>
          </a:p>
          <a:p>
            <a:pPr lvl="1"/>
            <a:r>
              <a:rPr lang="en-US" sz="3000" dirty="0">
                <a:latin typeface="Inter Medium" panose="020B0602030000000004" pitchFamily="34" charset="0"/>
                <a:ea typeface="Inter Medium" panose="020B0602030000000004" pitchFamily="34" charset="0"/>
                <a:cs typeface="Segoe UI Semibold" panose="020B0702040204020203" pitchFamily="34" charset="0"/>
              </a:rPr>
              <a:t>Luke 18:11-13</a:t>
            </a:r>
          </a:p>
          <a:p>
            <a:pPr lvl="1"/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The one who trusts in God is aware</a:t>
            </a:r>
            <a:b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3000" dirty="0">
                <a:latin typeface="Inter" panose="020B0502030000000004" pitchFamily="34" charset="0"/>
                <a:ea typeface="Inter" panose="020B0502030000000004" pitchFamily="34" charset="0"/>
              </a:rPr>
              <a:t>of his own sin and seeks forgiveness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219200"/>
            <a:ext cx="82296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001000" y="4343400"/>
            <a:ext cx="3733800" cy="10126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001000" y="4535269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FORGIVENESS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B648F88-8707-42BB-A253-EEBFAC37EEB0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70B8138-D5FA-49F5-BD1D-5F4330E3E66F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E562D0-C743-461E-B4A9-67BA34F64F13}"/>
              </a:ext>
            </a:extLst>
          </p:cNvPr>
          <p:cNvSpPr/>
          <p:nvPr/>
        </p:nvSpPr>
        <p:spPr>
          <a:xfrm>
            <a:off x="152400" y="0"/>
            <a:ext cx="1188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72064A-3546-4FBC-9F16-2EF33934B993}"/>
              </a:ext>
            </a:extLst>
          </p:cNvPr>
          <p:cNvSpPr/>
          <p:nvPr/>
        </p:nvSpPr>
        <p:spPr>
          <a:xfrm>
            <a:off x="152400" y="6248400"/>
            <a:ext cx="1188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72B6B2-9145-4BD7-9FE7-540455D63022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cs typeface="Segoe UI" panose="020B0502040204020203" pitchFamily="34" charset="0"/>
              </a:rPr>
              <a:t>Richie Thetford								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>
                <a:ln w="11430"/>
                <a:solidFill>
                  <a:srgbClr val="97373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nter" panose="020B0502030000000004" pitchFamily="34" charset="0"/>
              </a:rPr>
              <a:t>Good?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6248400" cy="3763963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973735"/>
                </a:solidFill>
                <a:latin typeface="Inter" panose="020B0502030000000004" pitchFamily="34" charset="0"/>
              </a:rPr>
              <a:t>Christians realize:</a:t>
            </a:r>
          </a:p>
          <a:p>
            <a:pPr lvl="1"/>
            <a:r>
              <a:rPr lang="en-US" sz="3000" dirty="0">
                <a:latin typeface="Inter" panose="020B0502030000000004" pitchFamily="34" charset="0"/>
              </a:rPr>
              <a:t>They are not good in the</a:t>
            </a:r>
            <a:br>
              <a:rPr lang="en-US" sz="3000" dirty="0">
                <a:latin typeface="Inter" panose="020B0502030000000004" pitchFamily="34" charset="0"/>
              </a:rPr>
            </a:br>
            <a:r>
              <a:rPr lang="en-US" sz="3000" dirty="0">
                <a:latin typeface="Inter" panose="020B0502030000000004" pitchFamily="34" charset="0"/>
              </a:rPr>
              <a:t>absolute sense</a:t>
            </a:r>
          </a:p>
          <a:p>
            <a:pPr lvl="2"/>
            <a:r>
              <a:rPr lang="en-US" sz="2800" dirty="0">
                <a:solidFill>
                  <a:srgbClr val="632523"/>
                </a:solidFill>
                <a:latin typeface="Inter" panose="020B0502030000000004" pitchFamily="34" charset="0"/>
              </a:rPr>
              <a:t>Absolute goodness is</a:t>
            </a:r>
            <a:br>
              <a:rPr lang="en-US" sz="2800" dirty="0">
                <a:solidFill>
                  <a:srgbClr val="632523"/>
                </a:solidFill>
                <a:latin typeface="Inter" panose="020B0502030000000004" pitchFamily="34" charset="0"/>
              </a:rPr>
            </a:br>
            <a:r>
              <a:rPr lang="en-US" sz="2800" dirty="0">
                <a:solidFill>
                  <a:srgbClr val="632523"/>
                </a:solidFill>
                <a:latin typeface="Inter" panose="020B0502030000000004" pitchFamily="34" charset="0"/>
              </a:rPr>
              <a:t>an attribute of Deity</a:t>
            </a:r>
          </a:p>
          <a:p>
            <a:pPr lvl="1"/>
            <a:r>
              <a:rPr lang="en-US" sz="3000" dirty="0">
                <a:latin typeface="Inter" panose="020B0502030000000004" pitchFamily="34" charset="0"/>
              </a:rPr>
              <a:t>Followers of Christ</a:t>
            </a:r>
            <a:br>
              <a:rPr lang="en-US" sz="3000" dirty="0">
                <a:latin typeface="Inter" panose="020B0502030000000004" pitchFamily="34" charset="0"/>
              </a:rPr>
            </a:br>
            <a:r>
              <a:rPr lang="en-US" sz="3000" dirty="0">
                <a:latin typeface="Inter" panose="020B0502030000000004" pitchFamily="34" charset="0"/>
              </a:rPr>
              <a:t>will try to be good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143000"/>
            <a:ext cx="82296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981200" y="1371600"/>
            <a:ext cx="8229600" cy="990600"/>
          </a:xfrm>
          <a:prstGeom prst="rect">
            <a:avLst/>
          </a:prstGeom>
          <a:solidFill>
            <a:srgbClr val="AA3F3C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057400" y="1455004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Inter" panose="020B0502030000000004" pitchFamily="34" charset="0"/>
              </a:rPr>
              <a:t>“So He said to him,  "Why do you call Me good? No one is good but One, that is, God….” </a:t>
            </a:r>
            <a:r>
              <a:rPr lang="en-US" sz="2400" b="1" dirty="0">
                <a:solidFill>
                  <a:srgbClr val="ECCBCA"/>
                </a:solidFill>
                <a:latin typeface="Inter" panose="020B0502030000000004" pitchFamily="34" charset="0"/>
              </a:rPr>
              <a:t>(Matthew 19:17)</a:t>
            </a:r>
          </a:p>
        </p:txBody>
      </p:sp>
      <p:pic>
        <p:nvPicPr>
          <p:cNvPr id="12" name="Picture 11" descr="SuperStock_1555R-3046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2595807"/>
            <a:ext cx="5257800" cy="35001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E21C21A-1DB5-43D6-BB4B-5A74268359FF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7CB6C39-575B-47CF-8D02-36D89E40FA09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5D7F23A-F85F-49ED-9082-50247BA60921}"/>
              </a:ext>
            </a:extLst>
          </p:cNvPr>
          <p:cNvSpPr/>
          <p:nvPr/>
        </p:nvSpPr>
        <p:spPr>
          <a:xfrm>
            <a:off x="152400" y="0"/>
            <a:ext cx="1188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EAE275-0A25-4E8F-8854-1B9F0DFD9736}"/>
              </a:ext>
            </a:extLst>
          </p:cNvPr>
          <p:cNvSpPr/>
          <p:nvPr/>
        </p:nvSpPr>
        <p:spPr>
          <a:xfrm>
            <a:off x="152400" y="6248400"/>
            <a:ext cx="1188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F70D21-7498-4D7C-82F8-EF0937F9FA74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cs typeface="Segoe UI" panose="020B0502040204020203" pitchFamily="34" charset="0"/>
              </a:rPr>
              <a:t>Richie Thetford								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>
                <a:ln w="11430"/>
                <a:solidFill>
                  <a:srgbClr val="97373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nter" panose="020B0502030000000004" pitchFamily="34" charset="0"/>
              </a:rPr>
              <a:t>The Dilemma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200400"/>
            <a:ext cx="11125200" cy="28956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973735"/>
                </a:solidFill>
                <a:latin typeface="Inter" panose="020B0502030000000004" pitchFamily="34" charset="0"/>
              </a:rPr>
              <a:t>Our actions do not always measure up to what we have decided to do</a:t>
            </a:r>
            <a:endParaRPr lang="en-US" dirty="0">
              <a:solidFill>
                <a:srgbClr val="973735"/>
              </a:solidFill>
              <a:latin typeface="Inter" panose="020B0502030000000004" pitchFamily="34" charset="0"/>
            </a:endParaRPr>
          </a:p>
          <a:p>
            <a:pPr lvl="1"/>
            <a:r>
              <a:rPr lang="en-US" dirty="0">
                <a:latin typeface="Inter" panose="020B0502030000000004" pitchFamily="34" charset="0"/>
              </a:rPr>
              <a:t>Not good enough to deal with sin through our own good deeds</a:t>
            </a:r>
          </a:p>
          <a:p>
            <a:pPr lvl="1"/>
            <a:r>
              <a:rPr lang="en-US" dirty="0">
                <a:latin typeface="Inter" panose="020B0502030000000004" pitchFamily="34" charset="0"/>
              </a:rPr>
              <a:t>Must realize that each wrong deed separates us from God</a:t>
            </a:r>
            <a:endParaRPr lang="en-US" sz="2600" dirty="0">
              <a:latin typeface="Inter" panose="020B0502030000000004" pitchFamily="34" charset="0"/>
            </a:endParaRPr>
          </a:p>
          <a:p>
            <a:pPr lvl="2"/>
            <a:r>
              <a:rPr lang="en-US" sz="2600" b="1" dirty="0">
                <a:latin typeface="Inter" panose="020B0502030000000004" pitchFamily="34" charset="0"/>
              </a:rPr>
              <a:t>Romans 3:23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219200"/>
            <a:ext cx="82296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33400" y="1447800"/>
            <a:ext cx="11125200" cy="1600200"/>
          </a:xfrm>
          <a:prstGeom prst="rect">
            <a:avLst/>
          </a:prstGeom>
          <a:solidFill>
            <a:srgbClr val="AA3F3C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3399" y="1478340"/>
            <a:ext cx="111251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Inter" panose="020B0502030000000004" pitchFamily="34" charset="0"/>
              </a:rPr>
              <a:t>“For I know that in me (that is, in my flesh) nothing good dwells; for to will is present with me, but how to perform what is good I do not find. For the good that I will to do, I do not do; but the evil I will not to do, that I practice.</a:t>
            </a:r>
          </a:p>
          <a:p>
            <a:pPr algn="ctr"/>
            <a:r>
              <a:rPr lang="en-US" sz="2400" b="1" dirty="0">
                <a:solidFill>
                  <a:srgbClr val="ECCBCA"/>
                </a:solidFill>
                <a:latin typeface="Inter" panose="020B0502030000000004" pitchFamily="34" charset="0"/>
              </a:rPr>
              <a:t>Romans 7:18-19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B7AC8B-A479-4428-8728-EB865A1916B8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3FE1FE-85FE-4ECF-AAD1-34330FE9818A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B219B5-E789-4881-A700-1D7CAE5C91C6}"/>
              </a:ext>
            </a:extLst>
          </p:cNvPr>
          <p:cNvSpPr/>
          <p:nvPr/>
        </p:nvSpPr>
        <p:spPr>
          <a:xfrm>
            <a:off x="152400" y="0"/>
            <a:ext cx="1188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AE2090-673B-4F8B-922C-51FE63C37F4B}"/>
              </a:ext>
            </a:extLst>
          </p:cNvPr>
          <p:cNvSpPr/>
          <p:nvPr/>
        </p:nvSpPr>
        <p:spPr>
          <a:xfrm>
            <a:off x="152400" y="6248400"/>
            <a:ext cx="1188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126982D-312D-4E44-87B2-FF181CFF919D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cs typeface="Segoe UI" panose="020B0502040204020203" pitchFamily="34" charset="0"/>
              </a:rPr>
              <a:t>Richie Thetford								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>
                <a:ln w="11430"/>
                <a:solidFill>
                  <a:srgbClr val="97373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nter" panose="020B0502030000000004" pitchFamily="34" charset="0"/>
              </a:rPr>
              <a:t>The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11277600" cy="4876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973735"/>
                </a:solidFill>
                <a:latin typeface="Inter" panose="020B0502030000000004" pitchFamily="34" charset="0"/>
              </a:rPr>
              <a:t>Christ came to earth to</a:t>
            </a:r>
            <a:br>
              <a:rPr lang="en-US" b="1" dirty="0">
                <a:solidFill>
                  <a:srgbClr val="973735"/>
                </a:solidFill>
                <a:latin typeface="Inter" panose="020B0502030000000004" pitchFamily="34" charset="0"/>
              </a:rPr>
            </a:br>
            <a:r>
              <a:rPr lang="en-US" b="1" dirty="0">
                <a:solidFill>
                  <a:srgbClr val="973735"/>
                </a:solidFill>
                <a:latin typeface="Inter" panose="020B0502030000000004" pitchFamily="34" charset="0"/>
              </a:rPr>
              <a:t>make atonement for our sins</a:t>
            </a:r>
          </a:p>
          <a:p>
            <a:pPr lvl="1"/>
            <a:r>
              <a:rPr lang="en-US" dirty="0">
                <a:latin typeface="Inter" panose="020B0502030000000004" pitchFamily="34" charset="0"/>
              </a:rPr>
              <a:t>Gave Himself as a sacrifice for sin</a:t>
            </a:r>
          </a:p>
          <a:p>
            <a:r>
              <a:rPr lang="en-US" b="1" dirty="0">
                <a:solidFill>
                  <a:srgbClr val="973735"/>
                </a:solidFill>
                <a:latin typeface="Inter" panose="020B0502030000000004" pitchFamily="34" charset="0"/>
              </a:rPr>
              <a:t>Christians have acknowledged</a:t>
            </a:r>
            <a:br>
              <a:rPr lang="en-US" b="1" dirty="0">
                <a:solidFill>
                  <a:srgbClr val="973735"/>
                </a:solidFill>
                <a:latin typeface="Inter" panose="020B0502030000000004" pitchFamily="34" charset="0"/>
              </a:rPr>
            </a:br>
            <a:r>
              <a:rPr lang="en-US" b="1" dirty="0">
                <a:solidFill>
                  <a:srgbClr val="973735"/>
                </a:solidFill>
                <a:latin typeface="Inter" panose="020B0502030000000004" pitchFamily="34" charset="0"/>
              </a:rPr>
              <a:t>their own sinfulness</a:t>
            </a:r>
          </a:p>
          <a:p>
            <a:r>
              <a:rPr lang="en-US" b="1" dirty="0">
                <a:solidFill>
                  <a:srgbClr val="973735"/>
                </a:solidFill>
                <a:latin typeface="Inter" panose="020B0502030000000004" pitchFamily="34" charset="0"/>
              </a:rPr>
              <a:t>With obedient faith –</a:t>
            </a:r>
            <a:br>
              <a:rPr lang="en-US" b="1" dirty="0">
                <a:solidFill>
                  <a:srgbClr val="973735"/>
                </a:solidFill>
                <a:latin typeface="Inter" panose="020B0502030000000004" pitchFamily="34" charset="0"/>
              </a:rPr>
            </a:br>
            <a:r>
              <a:rPr lang="en-US" b="1" dirty="0">
                <a:solidFill>
                  <a:srgbClr val="973735"/>
                </a:solidFill>
                <a:latin typeface="Inter" panose="020B0502030000000004" pitchFamily="34" charset="0"/>
              </a:rPr>
              <a:t>the Christian tries to do the will of God</a:t>
            </a:r>
          </a:p>
          <a:p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" panose="020B05020300000000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219200"/>
            <a:ext cx="82296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57200" y="5105400"/>
            <a:ext cx="11277600" cy="990600"/>
          </a:xfrm>
          <a:prstGeom prst="rect">
            <a:avLst/>
          </a:prstGeom>
          <a:solidFill>
            <a:srgbClr val="AA3F3C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57200" y="5141893"/>
            <a:ext cx="1120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Inter" panose="020B0502030000000004" pitchFamily="34" charset="0"/>
              </a:rPr>
              <a:t>“If we confess our sins, He is faithful and just to forgive us our sins and to cleanse us from all unrighteousness.” </a:t>
            </a:r>
            <a:r>
              <a:rPr lang="en-US" sz="2800" b="1" dirty="0">
                <a:solidFill>
                  <a:srgbClr val="ECCBCA"/>
                </a:solidFill>
                <a:latin typeface="Inter" panose="020B0502030000000004" pitchFamily="34" charset="0"/>
              </a:rPr>
              <a:t>(1 John 1:9)</a:t>
            </a:r>
          </a:p>
        </p:txBody>
      </p:sp>
      <p:pic>
        <p:nvPicPr>
          <p:cNvPr id="15" name="Picture 14" descr="Cro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86799" y="1446312"/>
            <a:ext cx="3048001" cy="35602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35AB78C-475D-4C49-B7A1-D2806ADC9223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36D9C3-B7A0-49FB-B73F-305712A5C3E9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E2487D0-2CCA-482B-AA2A-817F748D17FF}"/>
              </a:ext>
            </a:extLst>
          </p:cNvPr>
          <p:cNvSpPr/>
          <p:nvPr/>
        </p:nvSpPr>
        <p:spPr>
          <a:xfrm>
            <a:off x="152400" y="0"/>
            <a:ext cx="1188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13EDF62-E9EA-4252-AC99-2F95766FD67D}"/>
              </a:ext>
            </a:extLst>
          </p:cNvPr>
          <p:cNvSpPr/>
          <p:nvPr/>
        </p:nvSpPr>
        <p:spPr>
          <a:xfrm>
            <a:off x="152400" y="6248400"/>
            <a:ext cx="1188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B5FFDB9-3959-4C26-B420-1EC7F5F08E4B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cs typeface="Segoe UI" panose="020B0502040204020203" pitchFamily="34" charset="0"/>
              </a:rPr>
              <a:t>Richie Thetford								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>
                <a:ln w="11430"/>
                <a:solidFill>
                  <a:srgbClr val="97373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nter" panose="020B0502030000000004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11277600" cy="407806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973735"/>
                </a:solidFill>
                <a:latin typeface="Inter" panose="020B0502030000000004" pitchFamily="34" charset="0"/>
              </a:rPr>
              <a:t>In order to be “good” in the sight</a:t>
            </a:r>
            <a:br>
              <a:rPr lang="en-US" b="1" dirty="0">
                <a:solidFill>
                  <a:srgbClr val="973735"/>
                </a:solidFill>
                <a:latin typeface="Inter" panose="020B0502030000000004" pitchFamily="34" charset="0"/>
              </a:rPr>
            </a:br>
            <a:r>
              <a:rPr lang="en-US" b="1" dirty="0">
                <a:solidFill>
                  <a:srgbClr val="973735"/>
                </a:solidFill>
                <a:latin typeface="Inter" panose="020B0502030000000004" pitchFamily="34" charset="0"/>
              </a:rPr>
              <a:t>of God, Christ must be trusted</a:t>
            </a:r>
          </a:p>
          <a:p>
            <a:pPr lvl="1"/>
            <a:r>
              <a:rPr lang="en-US" dirty="0">
                <a:latin typeface="Inter" panose="020B0502030000000004" pitchFamily="34" charset="0"/>
              </a:rPr>
              <a:t>Confess Christ</a:t>
            </a:r>
          </a:p>
          <a:p>
            <a:pPr lvl="2"/>
            <a:r>
              <a:rPr lang="en-US" sz="2600" dirty="0">
                <a:latin typeface="Inter Medium" panose="020B0602030000000004" pitchFamily="34" charset="0"/>
                <a:cs typeface="Segoe UI Semibold" panose="020B0702040204020203" pitchFamily="34" charset="0"/>
              </a:rPr>
              <a:t>Matthew 10:32</a:t>
            </a:r>
          </a:p>
          <a:p>
            <a:pPr lvl="1"/>
            <a:r>
              <a:rPr lang="en-US" dirty="0">
                <a:latin typeface="Inter" panose="020B0502030000000004" pitchFamily="34" charset="0"/>
              </a:rPr>
              <a:t>Be baptized for forgiveness of sins</a:t>
            </a:r>
          </a:p>
          <a:p>
            <a:pPr lvl="2"/>
            <a:r>
              <a:rPr lang="en-US" sz="2600" dirty="0">
                <a:latin typeface="Inter Medium" panose="020B0602030000000004" pitchFamily="34" charset="0"/>
                <a:cs typeface="Segoe UI Semibold" panose="020B0702040204020203" pitchFamily="34" charset="0"/>
              </a:rPr>
              <a:t>Acts 2:38</a:t>
            </a:r>
          </a:p>
          <a:p>
            <a:pPr lvl="1"/>
            <a:r>
              <a:rPr lang="en-US" dirty="0">
                <a:latin typeface="Inter" panose="020B0502030000000004" pitchFamily="34" charset="0"/>
              </a:rPr>
              <a:t>Live faithfully the rest of your life</a:t>
            </a:r>
          </a:p>
          <a:p>
            <a:pPr lvl="2"/>
            <a:r>
              <a:rPr lang="en-US" sz="2600" dirty="0">
                <a:latin typeface="Inter Medium" panose="020B0602030000000004" pitchFamily="34" charset="0"/>
                <a:cs typeface="Segoe UI Semibold" panose="020B0702040204020203" pitchFamily="34" charset="0"/>
              </a:rPr>
              <a:t>Luke 9:23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219200"/>
            <a:ext cx="82296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57200" y="5486400"/>
            <a:ext cx="7467600" cy="609600"/>
          </a:xfrm>
          <a:prstGeom prst="rect">
            <a:avLst/>
          </a:prstGeom>
          <a:solidFill>
            <a:srgbClr val="6C282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5511225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Are You Really A “GOOD” Person?</a:t>
            </a:r>
          </a:p>
        </p:txBody>
      </p:sp>
      <p:pic>
        <p:nvPicPr>
          <p:cNvPr id="16" name="Picture 15" descr="bible_rea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3400" y="1406769"/>
            <a:ext cx="3581400" cy="46892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6F6A912-BAB4-45C8-AA24-73F5C11F010D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E831E13-788F-409A-85D5-3B44447CCA53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A93CF31-CC3D-42FC-AAD9-D96F4C8E798C}"/>
              </a:ext>
            </a:extLst>
          </p:cNvPr>
          <p:cNvSpPr/>
          <p:nvPr/>
        </p:nvSpPr>
        <p:spPr>
          <a:xfrm>
            <a:off x="152400" y="0"/>
            <a:ext cx="1188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8CB3ABD-93B9-4FAF-B9CB-D23DC8B9B95E}"/>
              </a:ext>
            </a:extLst>
          </p:cNvPr>
          <p:cNvSpPr/>
          <p:nvPr/>
        </p:nvSpPr>
        <p:spPr>
          <a:xfrm>
            <a:off x="152400" y="6248400"/>
            <a:ext cx="1188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72BE8B-A9B1-4D53-BD75-7D2A09B85ADC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cs typeface="Segoe UI" panose="020B0502040204020203" pitchFamily="34" charset="0"/>
              </a:rPr>
              <a:t>Richie Thetford								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273</Words>
  <Application>Microsoft Office PowerPoint</Application>
  <PresentationFormat>Widescreen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Inter</vt:lpstr>
      <vt:lpstr>Inter Medium</vt:lpstr>
      <vt:lpstr>Office Theme</vt:lpstr>
      <vt:lpstr>Are You a “Good” Person?</vt:lpstr>
      <vt:lpstr>Having Faith in God</vt:lpstr>
      <vt:lpstr>Good?</vt:lpstr>
      <vt:lpstr>The Dilemma</vt:lpstr>
      <vt:lpstr>The Answer</vt:lpstr>
      <vt:lpstr>Conclusion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You A “Good” Person?</dc:title>
  <dc:creator>Richard Thetford</dc:creator>
  <cp:lastModifiedBy>Richard Thetford</cp:lastModifiedBy>
  <cp:revision>27</cp:revision>
  <dcterms:created xsi:type="dcterms:W3CDTF">2009-11-09T16:34:15Z</dcterms:created>
  <dcterms:modified xsi:type="dcterms:W3CDTF">2019-03-24T18:27:21Z</dcterms:modified>
</cp:coreProperties>
</file>