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0050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BCC8-0458-45C0-BA94-1A5A389FDE71}" type="datetimeFigureOut">
              <a:rPr lang="en-US" smtClean="0"/>
              <a:pPr/>
              <a:t>10/27/2012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6DFF-20C2-4429-A8DB-5211C2DE8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BCC8-0458-45C0-BA94-1A5A389FDE71}" type="datetimeFigureOut">
              <a:rPr lang="en-US" smtClean="0"/>
              <a:pPr/>
              <a:t>10/27/2012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6DFF-20C2-4429-A8DB-5211C2DE8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BCC8-0458-45C0-BA94-1A5A389FDE71}" type="datetimeFigureOut">
              <a:rPr lang="en-US" smtClean="0"/>
              <a:pPr/>
              <a:t>10/27/2012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6DFF-20C2-4429-A8DB-5211C2DE8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BCC8-0458-45C0-BA94-1A5A389FDE71}" type="datetimeFigureOut">
              <a:rPr lang="en-US" smtClean="0"/>
              <a:pPr/>
              <a:t>10/27/2012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6DFF-20C2-4429-A8DB-5211C2DE8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BCC8-0458-45C0-BA94-1A5A389FDE71}" type="datetimeFigureOut">
              <a:rPr lang="en-US" smtClean="0"/>
              <a:pPr/>
              <a:t>10/27/2012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6DFF-20C2-4429-A8DB-5211C2DE8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BCC8-0458-45C0-BA94-1A5A389FDE71}" type="datetimeFigureOut">
              <a:rPr lang="en-US" smtClean="0"/>
              <a:pPr/>
              <a:t>10/27/2012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6DFF-20C2-4429-A8DB-5211C2DE8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BCC8-0458-45C0-BA94-1A5A389FDE71}" type="datetimeFigureOut">
              <a:rPr lang="en-US" smtClean="0"/>
              <a:pPr/>
              <a:t>10/27/2012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6DFF-20C2-4429-A8DB-5211C2DE8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BCC8-0458-45C0-BA94-1A5A389FDE71}" type="datetimeFigureOut">
              <a:rPr lang="en-US" smtClean="0"/>
              <a:pPr/>
              <a:t>10/27/2012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6DFF-20C2-4429-A8DB-5211C2DE8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BCC8-0458-45C0-BA94-1A5A389FDE71}" type="datetimeFigureOut">
              <a:rPr lang="en-US" smtClean="0"/>
              <a:pPr/>
              <a:t>10/27/2012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6DFF-20C2-4429-A8DB-5211C2DE8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BCC8-0458-45C0-BA94-1A5A389FDE71}" type="datetimeFigureOut">
              <a:rPr lang="en-US" smtClean="0"/>
              <a:pPr/>
              <a:t>10/27/2012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6DFF-20C2-4429-A8DB-5211C2DE8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EBCC8-0458-45C0-BA94-1A5A389FDE71}" type="datetimeFigureOut">
              <a:rPr lang="en-US" smtClean="0"/>
              <a:pPr/>
              <a:t>10/27/2012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6DFF-20C2-4429-A8DB-5211C2DE8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EBCC8-0458-45C0-BA94-1A5A389FDE71}" type="datetimeFigureOut">
              <a:rPr lang="en-US" smtClean="0"/>
              <a:pPr/>
              <a:t>10/27/2012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86DFF-20C2-4429-A8DB-5211C2DE8A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  <a:solidFill>
            <a:srgbClr val="660066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We An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“Imitation”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“Genuine”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Believer?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1143000"/>
          </a:xfrm>
          <a:solidFill>
            <a:srgbClr val="660066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</p:spPr>
        <p:txBody>
          <a:bodyPr/>
          <a:lstStyle/>
          <a:p>
            <a:r>
              <a:rPr lang="en-US" b="1" dirty="0" smtClean="0"/>
              <a:t>Imitation: </a:t>
            </a:r>
            <a:r>
              <a:rPr lang="en-US" dirty="0" smtClean="0"/>
              <a:t>“to be like in appearance; made to resemble something else, usually something superior or genuine”</a:t>
            </a:r>
          </a:p>
          <a:p>
            <a:r>
              <a:rPr lang="en-US" b="1" dirty="0" smtClean="0"/>
              <a:t>Genuine: </a:t>
            </a:r>
            <a:r>
              <a:rPr lang="en-US" dirty="0" smtClean="0"/>
              <a:t>“really being what it is said to be; true; authentic; sincere; without hypocrisy”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7200" y="4343400"/>
            <a:ext cx="8229600" cy="1752600"/>
          </a:xfrm>
          <a:prstGeom prst="roundRect">
            <a:avLst/>
          </a:prstGeom>
          <a:solidFill>
            <a:srgbClr val="500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85800" y="44196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Self-examination is critical for the faithful child of God. Continual </a:t>
            </a:r>
            <a:r>
              <a:rPr lang="en-US" sz="3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scrutinization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must take place to avoid having a counterfeit faith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1143000"/>
          </a:xfrm>
          <a:solidFill>
            <a:srgbClr val="660066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“Genuine” Believer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400" b="1" dirty="0" smtClean="0"/>
              <a:t>Is sanctified by the Spirit of God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1 Peter 1:2</a:t>
            </a:r>
          </a:p>
          <a:p>
            <a:pPr lvl="1"/>
            <a:r>
              <a:rPr lang="en-US" sz="3200" dirty="0" smtClean="0"/>
              <a:t>Apostles preached repentance and forgiveness</a:t>
            </a:r>
          </a:p>
          <a:p>
            <a:pPr lvl="2"/>
            <a:r>
              <a:rPr lang="en-US" sz="3000" dirty="0" smtClean="0">
                <a:solidFill>
                  <a:srgbClr val="C00000"/>
                </a:solidFill>
              </a:rPr>
              <a:t>Luke 24:46-49</a:t>
            </a:r>
          </a:p>
          <a:p>
            <a:pPr lvl="1"/>
            <a:r>
              <a:rPr lang="en-US" sz="3200" dirty="0" smtClean="0"/>
              <a:t>Baptized for remission of sins</a:t>
            </a:r>
          </a:p>
          <a:p>
            <a:pPr lvl="2"/>
            <a:r>
              <a:rPr lang="en-US" sz="3000" dirty="0" smtClean="0">
                <a:solidFill>
                  <a:srgbClr val="C00000"/>
                </a:solidFill>
              </a:rPr>
              <a:t>Acts 2:38</a:t>
            </a:r>
          </a:p>
          <a:p>
            <a:pPr lvl="2"/>
            <a:r>
              <a:rPr lang="en-US" sz="3000" dirty="0" smtClean="0">
                <a:solidFill>
                  <a:srgbClr val="C00000"/>
                </a:solidFill>
              </a:rPr>
              <a:t>Acts 2:47</a:t>
            </a:r>
            <a:endParaRPr lang="en-US" sz="3000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1143000"/>
          </a:xfrm>
          <a:solidFill>
            <a:srgbClr val="660066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“Genuine” Believer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3400" b="1" dirty="0" smtClean="0"/>
              <a:t>Is a redeemed person through the sprinkling of the blood of Christ</a:t>
            </a:r>
            <a:endParaRPr lang="en-US" dirty="0" smtClean="0"/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1 Peter 1:18-19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Romans 6:16-18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John 8:32</a:t>
            </a:r>
          </a:p>
          <a:p>
            <a:r>
              <a:rPr lang="en-US" sz="3400" b="1" dirty="0" smtClean="0"/>
              <a:t>Calls upon God with the knowledge that His Father will judge him in the last day</a:t>
            </a:r>
            <a:endParaRPr lang="en-US" sz="3400" dirty="0" smtClean="0">
              <a:solidFill>
                <a:srgbClr val="C00000"/>
              </a:solidFill>
            </a:endParaRPr>
          </a:p>
          <a:p>
            <a:pPr lvl="1"/>
            <a:r>
              <a:rPr lang="en-US" sz="3000" dirty="0" smtClean="0">
                <a:solidFill>
                  <a:srgbClr val="C00000"/>
                </a:solidFill>
              </a:rPr>
              <a:t>1 Peter 1:17; Hebrews 4:13</a:t>
            </a:r>
            <a:r>
              <a:rPr lang="en-US" sz="3000" b="1" dirty="0" smtClean="0"/>
              <a:t> </a:t>
            </a:r>
            <a:endParaRPr lang="en-US" sz="3000" b="1" dirty="0"/>
          </a:p>
        </p:txBody>
      </p:sp>
      <p:sp>
        <p:nvSpPr>
          <p:cNvPr id="4" name="Rectangle 3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1143000"/>
          </a:xfrm>
          <a:solidFill>
            <a:srgbClr val="660066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“Genuine” Believer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3400" b="1" dirty="0" smtClean="0"/>
              <a:t>Is a child of obedience</a:t>
            </a:r>
            <a:endParaRPr lang="en-US" dirty="0" smtClean="0"/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1 Peter 1:14</a:t>
            </a:r>
          </a:p>
          <a:p>
            <a:r>
              <a:rPr lang="en-US" sz="3400" b="1" dirty="0" smtClean="0"/>
              <a:t>Is one who endeavors to be</a:t>
            </a:r>
            <a:br>
              <a:rPr lang="en-US" sz="3400" b="1" dirty="0" smtClean="0"/>
            </a:br>
            <a:r>
              <a:rPr lang="en-US" sz="3400" b="1" dirty="0" smtClean="0"/>
              <a:t>holy as God is holy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1 Peter 1:15-16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Galatians 2:20</a:t>
            </a:r>
          </a:p>
        </p:txBody>
      </p:sp>
      <p:sp>
        <p:nvSpPr>
          <p:cNvPr id="4" name="Rectangle 3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1143000"/>
          </a:xfrm>
          <a:solidFill>
            <a:srgbClr val="660066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“Genuine” Believer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3400" b="1" dirty="0" smtClean="0"/>
              <a:t>Possesses a living hope</a:t>
            </a:r>
            <a:br>
              <a:rPr lang="en-US" sz="3400" b="1" dirty="0" smtClean="0"/>
            </a:br>
            <a:r>
              <a:rPr lang="en-US" sz="3400" b="1" dirty="0" smtClean="0"/>
              <a:t>which anchors his life</a:t>
            </a:r>
            <a:endParaRPr lang="en-US" dirty="0" smtClean="0"/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1 Peter 1:3</a:t>
            </a:r>
          </a:p>
          <a:p>
            <a:r>
              <a:rPr lang="en-US" sz="3400" b="1" dirty="0" smtClean="0"/>
              <a:t>Does not fashion his life through</a:t>
            </a:r>
            <a:br>
              <a:rPr lang="en-US" sz="3400" b="1" dirty="0" smtClean="0"/>
            </a:br>
            <a:r>
              <a:rPr lang="en-US" sz="3400" b="1" dirty="0" smtClean="0"/>
              <a:t>the lusts of this world in ignorance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1 Peter 1:14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Romans 12:1-2</a:t>
            </a:r>
          </a:p>
        </p:txBody>
      </p:sp>
      <p:sp>
        <p:nvSpPr>
          <p:cNvPr id="4" name="Rectangle 3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1143000"/>
          </a:xfrm>
          <a:solidFill>
            <a:srgbClr val="660066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“Genuine” Believer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3400" b="1" dirty="0" smtClean="0"/>
              <a:t>Purifies his soul</a:t>
            </a:r>
            <a:endParaRPr lang="en-US" dirty="0" smtClean="0"/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1 Peter 1:22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1 John 8-9</a:t>
            </a:r>
          </a:p>
          <a:p>
            <a:r>
              <a:rPr lang="en-US" sz="3400" b="1" dirty="0" smtClean="0"/>
              <a:t>Loves his brethren with</a:t>
            </a:r>
            <a:br>
              <a:rPr lang="en-US" sz="3400" b="1" dirty="0" smtClean="0"/>
            </a:br>
            <a:r>
              <a:rPr lang="en-US" sz="3400" b="1" dirty="0" smtClean="0"/>
              <a:t>a love that is unfeigned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1 Peter 1:22</a:t>
            </a:r>
          </a:p>
        </p:txBody>
      </p:sp>
      <p:sp>
        <p:nvSpPr>
          <p:cNvPr id="4" name="Rectangle 3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1143000"/>
          </a:xfrm>
          <a:solidFill>
            <a:srgbClr val="660066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3400" b="1" dirty="0" smtClean="0"/>
              <a:t>A real believer fears God</a:t>
            </a:r>
            <a:endParaRPr lang="en-US" dirty="0" smtClean="0"/>
          </a:p>
          <a:p>
            <a:pPr lvl="1"/>
            <a:r>
              <a:rPr lang="en-US" sz="3200" b="1" dirty="0" smtClean="0">
                <a:solidFill>
                  <a:srgbClr val="C00000"/>
                </a:solidFill>
              </a:rPr>
              <a:t>1 Peter 1:17</a:t>
            </a:r>
          </a:p>
          <a:p>
            <a:pPr lvl="1"/>
            <a:r>
              <a:rPr lang="en-US" sz="3200" dirty="0" smtClean="0">
                <a:solidFill>
                  <a:srgbClr val="500050"/>
                </a:solidFill>
              </a:rPr>
              <a:t>Recognizes that God is the judge</a:t>
            </a:r>
          </a:p>
          <a:p>
            <a:pPr lvl="1"/>
            <a:r>
              <a:rPr lang="en-US" sz="3200" dirty="0" smtClean="0">
                <a:solidFill>
                  <a:srgbClr val="500050"/>
                </a:solidFill>
              </a:rPr>
              <a:t>Reverences and respects God’s Word</a:t>
            </a:r>
          </a:p>
          <a:p>
            <a:pPr lvl="1"/>
            <a:r>
              <a:rPr lang="en-US" sz="3200" dirty="0" smtClean="0">
                <a:solidFill>
                  <a:srgbClr val="500050"/>
                </a:solidFill>
              </a:rPr>
              <a:t>Understands that God is a consuming fire</a:t>
            </a:r>
          </a:p>
          <a:p>
            <a:pPr lvl="1"/>
            <a:r>
              <a:rPr lang="en-US" sz="3200" dirty="0" smtClean="0">
                <a:solidFill>
                  <a:srgbClr val="500050"/>
                </a:solidFill>
              </a:rPr>
              <a:t>Understands that it is a fearful thing to fall into the hands of the living God</a:t>
            </a:r>
          </a:p>
        </p:txBody>
      </p:sp>
      <p:sp>
        <p:nvSpPr>
          <p:cNvPr id="4" name="Rectangle 3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1143000"/>
          </a:xfrm>
          <a:solidFill>
            <a:srgbClr val="660066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81000" y="1524000"/>
            <a:ext cx="838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God knows if you are </a:t>
            </a:r>
            <a:r>
              <a:rPr lang="en-US" sz="4000" b="1" dirty="0" smtClean="0"/>
              <a:t>“genuine”</a:t>
            </a:r>
            <a:r>
              <a:rPr lang="en-US" sz="4000" dirty="0" smtClean="0"/>
              <a:t>, the real thing, or just an “imitation” or a hypocrite. It would be good that we also know which one we are. If we are “imitation”, then we need to be transformed into the </a:t>
            </a:r>
            <a:r>
              <a:rPr lang="en-US" sz="4000" b="1" dirty="0" smtClean="0"/>
              <a:t>“real thing”</a:t>
            </a:r>
            <a:endParaRPr lang="en-US" sz="4000" b="1" dirty="0"/>
          </a:p>
        </p:txBody>
      </p:sp>
      <p:sp>
        <p:nvSpPr>
          <p:cNvPr id="11" name="Rectangle 10"/>
          <p:cNvSpPr/>
          <p:nvPr/>
        </p:nvSpPr>
        <p:spPr>
          <a:xfrm>
            <a:off x="381000" y="5334000"/>
            <a:ext cx="8305800" cy="838200"/>
          </a:xfrm>
          <a:prstGeom prst="rect">
            <a:avLst/>
          </a:prstGeom>
          <a:solidFill>
            <a:srgbClr val="500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57200" y="53340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Judgment is “genuine”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313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Are We An “Imitation” or “Genuine” Believer?</vt:lpstr>
      <vt:lpstr>Introduction</vt:lpstr>
      <vt:lpstr>The “Genuine” Believer</vt:lpstr>
      <vt:lpstr>The “Genuine” Believer</vt:lpstr>
      <vt:lpstr>The “Genuine” Believer</vt:lpstr>
      <vt:lpstr>The “Genuine” Believer</vt:lpstr>
      <vt:lpstr>The “Genuine” Believer</vt:lpstr>
      <vt:lpstr>Conclusion</vt:lpstr>
      <vt:lpstr>Conclusion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16</cp:revision>
  <dcterms:created xsi:type="dcterms:W3CDTF">2012-08-20T22:02:46Z</dcterms:created>
  <dcterms:modified xsi:type="dcterms:W3CDTF">2012-10-27T17:12:21Z</dcterms:modified>
</cp:coreProperties>
</file>