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58" r:id="rId4"/>
    <p:sldId id="259" r:id="rId5"/>
    <p:sldId id="267" r:id="rId6"/>
    <p:sldId id="268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000000"/>
    <a:srgbClr val="FF0000"/>
    <a:srgbClr val="CC0066"/>
    <a:srgbClr val="FFC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8A804-4EFD-41A7-9383-1FFA37628D00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23096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6F564-F223-49D8-B7DD-27CA025CB11A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497771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1E0A0-B720-4AFA-AEC6-67C6F14C3C6C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121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6D949B4-4BCC-4181-B444-B9531718BAA5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725284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657C37-408A-4861-929F-FBAA442F891C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719013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0C434-0C68-43FE-8C48-042573E9F1FD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279460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6D142E-BBF6-474C-B9C4-7EAE312FAB0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41157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264D7-F176-4837-B718-F998744C6980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44058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6CBD3A-026A-4474-B210-4BE03FC01A2A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031915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B097BB-F84A-4FA9-BC81-B2855698A0EB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604528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1CAF3B-A325-453A-8EF0-ACBFE563D976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707204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23FF89-0318-4AF8-8861-80608C2FAB6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51151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Liberation Sans" panose="020B0604020202020204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Liberation Sans" panose="020B0604020202020204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Liberation Sans" panose="020B0604020202020204" pitchFamily="34" charset="0"/>
              </a:defRPr>
            </a:lvl1pPr>
          </a:lstStyle>
          <a:p>
            <a:fld id="{4A208411-8355-47B1-AFA3-B860D826F80B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2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Liberation Sans" panose="020B060402020202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Liberation Sans" panose="020B060402020202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Liberation Sans" panose="020B0604020202020204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Liberation Sans" panose="020B0604020202020204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Liberation Sans" panose="020B060402020202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Liberation Sans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1"/>
            <a:ext cx="2058988" cy="31686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763" y="228599"/>
            <a:ext cx="2051049" cy="31686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33400"/>
            <a:ext cx="44196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2438400" y="1219200"/>
            <a:ext cx="42672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 b="1" dirty="0">
                <a:latin typeface="Liberation Sans" panose="020B0604020202020204" pitchFamily="34" charset="0"/>
              </a:rPr>
              <a:t>The Alien Sinner</a:t>
            </a:r>
          </a:p>
          <a:p>
            <a:pPr algn="ctr"/>
            <a:r>
              <a:rPr lang="en-US" altLang="en-US" sz="2800" b="1" dirty="0">
                <a:latin typeface="Liberation Sans" panose="020B0604020202020204" pitchFamily="34" charset="0"/>
              </a:rPr>
              <a:t>And</a:t>
            </a:r>
          </a:p>
          <a:p>
            <a:pPr algn="ctr"/>
            <a:r>
              <a:rPr lang="en-US" altLang="en-US" sz="4400" b="1" dirty="0">
                <a:solidFill>
                  <a:srgbClr val="CC0066"/>
                </a:solidFill>
                <a:latin typeface="Liberation Sans" panose="020B0604020202020204" pitchFamily="34" charset="0"/>
              </a:rPr>
              <a:t>Marriage</a:t>
            </a:r>
            <a:endParaRPr lang="en-US" altLang="en-US" sz="2800" i="1" dirty="0">
              <a:latin typeface="Liberation Sans" panose="020B0604020202020204" pitchFamily="34" charset="0"/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0" y="4343400"/>
            <a:ext cx="9144000" cy="1200329"/>
          </a:xfrm>
          <a:prstGeom prst="rect">
            <a:avLst/>
          </a:prstGeom>
          <a:solidFill>
            <a:srgbClr val="CC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b="1" dirty="0">
                <a:solidFill>
                  <a:schemeClr val="bg1"/>
                </a:solidFill>
                <a:latin typeface="Liberation Sans" panose="020B0604020202020204" pitchFamily="34" charset="0"/>
              </a:rPr>
              <a:t>Is the alien sinner accountable to</a:t>
            </a:r>
            <a:br>
              <a:rPr lang="en-US" altLang="en-US" sz="3600" b="1" dirty="0">
                <a:solidFill>
                  <a:schemeClr val="bg1"/>
                </a:solidFill>
                <a:latin typeface="Liberation Sans" panose="020B060402020202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Liberation Sans" panose="020B0604020202020204" pitchFamily="34" charset="0"/>
              </a:rPr>
              <a:t>God’s law on marriage?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FF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8990012" y="771"/>
            <a:ext cx="152400" cy="68580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2412" cy="1524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Liberation Sans" panose="020B0604020202020204" pitchFamily="34" charset="0"/>
                <a:ea typeface="Roboto" pitchFamily="2" charset="0"/>
              </a:rPr>
              <a:t>Richard Thetford						           www.thetfordcountry.com</a:t>
            </a:r>
          </a:p>
        </p:txBody>
      </p:sp>
      <p:sp>
        <p:nvSpPr>
          <p:cNvPr id="16" name="Rectangle 15"/>
          <p:cNvSpPr/>
          <p:nvPr/>
        </p:nvSpPr>
        <p:spPr>
          <a:xfrm>
            <a:off x="0" y="6400800"/>
            <a:ext cx="9142412" cy="1524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6386" y="2133600"/>
            <a:ext cx="8529637" cy="3505200"/>
          </a:xfrm>
        </p:spPr>
        <p:txBody>
          <a:bodyPr/>
          <a:lstStyle/>
          <a:p>
            <a:pPr marL="609600" indent="-609600"/>
            <a:r>
              <a:rPr lang="en-US" altLang="en-US" b="1" dirty="0">
                <a:latin typeface="Liberation Sans" panose="020B0604020202020204" pitchFamily="34" charset="0"/>
              </a:rPr>
              <a:t>God created us</a:t>
            </a:r>
          </a:p>
          <a:p>
            <a:pPr marL="1009650" lvl="1" indent="-609600"/>
            <a:r>
              <a:rPr lang="en-US" altLang="en-US" sz="3000" dirty="0">
                <a:solidFill>
                  <a:srgbClr val="C00000"/>
                </a:solidFill>
                <a:latin typeface="Liberation Sans" panose="020B0604020202020204" pitchFamily="34" charset="0"/>
              </a:rPr>
              <a:t>Isaiah 64:8</a:t>
            </a:r>
            <a:endParaRPr lang="en-US" altLang="en-US" sz="3000" i="1" dirty="0">
              <a:solidFill>
                <a:srgbClr val="C00000"/>
              </a:solidFill>
              <a:latin typeface="Liberation Sans" panose="020B0604020202020204" pitchFamily="34" charset="0"/>
            </a:endParaRPr>
          </a:p>
          <a:p>
            <a:pPr marL="609600" indent="-609600"/>
            <a:r>
              <a:rPr lang="en-US" altLang="en-US" b="1" dirty="0">
                <a:latin typeface="Liberation Sans" panose="020B0604020202020204" pitchFamily="34" charset="0"/>
              </a:rPr>
              <a:t>We belong to God</a:t>
            </a:r>
          </a:p>
          <a:p>
            <a:pPr marL="1009650" lvl="1" indent="-609600"/>
            <a:r>
              <a:rPr lang="en-US" altLang="en-US" sz="3000" dirty="0">
                <a:solidFill>
                  <a:srgbClr val="C00000"/>
                </a:solidFill>
                <a:latin typeface="Liberation Sans" panose="020B0604020202020204" pitchFamily="34" charset="0"/>
              </a:rPr>
              <a:t>Psalms 24:1; 2 Corinthians 5:10</a:t>
            </a:r>
            <a:endParaRPr lang="en-US" altLang="en-US" sz="3000" i="1" dirty="0">
              <a:solidFill>
                <a:srgbClr val="C00000"/>
              </a:solidFill>
              <a:latin typeface="Liberation Sans" panose="020B0604020202020204" pitchFamily="34" charset="0"/>
            </a:endParaRPr>
          </a:p>
          <a:p>
            <a:pPr marL="609600" indent="-609600"/>
            <a:r>
              <a:rPr lang="en-US" altLang="en-US" b="1" dirty="0">
                <a:latin typeface="Liberation Sans" panose="020B0604020202020204" pitchFamily="34" charset="0"/>
              </a:rPr>
              <a:t>Only a fool says</a:t>
            </a:r>
            <a:r>
              <a:rPr lang="en-US" altLang="en-US" dirty="0">
                <a:latin typeface="Liberation Sans" panose="020B0604020202020204" pitchFamily="34" charset="0"/>
              </a:rPr>
              <a:t> “There is no God.”</a:t>
            </a:r>
          </a:p>
          <a:p>
            <a:pPr marL="1009650" lvl="1" indent="-609600"/>
            <a:r>
              <a:rPr lang="en-US" altLang="en-US" sz="3000" dirty="0">
                <a:solidFill>
                  <a:srgbClr val="C00000"/>
                </a:solidFill>
                <a:latin typeface="Liberation Sans" panose="020B0604020202020204" pitchFamily="34" charset="0"/>
              </a:rPr>
              <a:t>Psalms 14:1-2; Romans 1:18-21</a:t>
            </a:r>
            <a:endParaRPr lang="en-US" altLang="en-US" sz="3000" i="1" dirty="0">
              <a:solidFill>
                <a:srgbClr val="C00000"/>
              </a:solidFill>
              <a:latin typeface="Liberation Sans" panose="020B0604020202020204" pitchFamily="34" charset="0"/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599"/>
            <a:ext cx="1253955" cy="193722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558755" y="762000"/>
            <a:ext cx="7277270" cy="600164"/>
          </a:xfrm>
          <a:prstGeom prst="rect">
            <a:avLst/>
          </a:prstGeom>
          <a:solidFill>
            <a:srgbClr val="CC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300" b="1" dirty="0">
                <a:solidFill>
                  <a:schemeClr val="bg1"/>
                </a:solidFill>
                <a:latin typeface="Liberation Sans" panose="020B0604020202020204" pitchFamily="34" charset="0"/>
              </a:rPr>
              <a:t>All Mankind is Accountable to God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76200" y="5715000"/>
            <a:ext cx="8991600" cy="457200"/>
          </a:xfrm>
          <a:prstGeom prst="rect">
            <a:avLst/>
          </a:prstGeom>
          <a:solidFill>
            <a:srgbClr val="FF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</a:endParaRP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152400" y="5710535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400" b="1" dirty="0">
                <a:latin typeface="Liberation Sans" panose="020B0604020202020204" pitchFamily="34" charset="0"/>
              </a:rPr>
              <a:t> </a:t>
            </a:r>
            <a:r>
              <a:rPr lang="en-US" altLang="en-US" sz="2600" b="1" dirty="0">
                <a:latin typeface="Liberation Sans" panose="020B0604020202020204" pitchFamily="34" charset="0"/>
              </a:rPr>
              <a:t>If we deny Him, He’ll deny us </a:t>
            </a:r>
            <a:r>
              <a:rPr lang="en-US" altLang="en-US" sz="2600" dirty="0">
                <a:latin typeface="Liberation Sans" panose="020B0604020202020204" pitchFamily="34" charset="0"/>
              </a:rPr>
              <a:t>(Matthew 10:33)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8990012" y="771"/>
            <a:ext cx="152400" cy="68580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2412" cy="1524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Liberation Sans" panose="020B0604020202020204" pitchFamily="34" charset="0"/>
                <a:ea typeface="Roboto" pitchFamily="2" charset="0"/>
              </a:rPr>
              <a:t>Richard Thetford						           www.thetfordcountry.com</a:t>
            </a:r>
          </a:p>
        </p:txBody>
      </p:sp>
      <p:sp>
        <p:nvSpPr>
          <p:cNvPr id="16" name="Rectangle 15"/>
          <p:cNvSpPr/>
          <p:nvPr/>
        </p:nvSpPr>
        <p:spPr>
          <a:xfrm>
            <a:off x="0" y="6400800"/>
            <a:ext cx="9142412" cy="1524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5781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7" y="349816"/>
            <a:ext cx="1364862" cy="2088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2666999"/>
            <a:ext cx="8839200" cy="3733029"/>
          </a:xfrm>
        </p:spPr>
        <p:txBody>
          <a:bodyPr/>
          <a:lstStyle/>
          <a:p>
            <a:pPr marL="609600" indent="-609600"/>
            <a:r>
              <a:rPr lang="en-US" altLang="en-US" b="1" dirty="0"/>
              <a:t>Before the Flood – all subject</a:t>
            </a:r>
          </a:p>
          <a:p>
            <a:pPr marL="609600" indent="-609600"/>
            <a:r>
              <a:rPr lang="en-US" altLang="en-US" b="1" dirty="0"/>
              <a:t>Law of Moses – all subject</a:t>
            </a:r>
          </a:p>
          <a:p>
            <a:pPr marL="1009650" lvl="1" indent="-609600"/>
            <a:r>
              <a:rPr lang="en-US" altLang="en-US" sz="3000" dirty="0">
                <a:solidFill>
                  <a:srgbClr val="C00000"/>
                </a:solidFill>
              </a:rPr>
              <a:t>Galatians 3:10;</a:t>
            </a:r>
            <a:br>
              <a:rPr lang="en-US" altLang="en-US" sz="3000" dirty="0">
                <a:solidFill>
                  <a:srgbClr val="C00000"/>
                </a:solidFill>
              </a:rPr>
            </a:br>
            <a:r>
              <a:rPr lang="en-US" altLang="en-US" sz="3000" dirty="0">
                <a:solidFill>
                  <a:srgbClr val="C00000"/>
                </a:solidFill>
              </a:rPr>
              <a:t>Romans 1:28-32; 2:12-</a:t>
            </a:r>
            <a:r>
              <a:rPr lang="en-US" altLang="en-US" dirty="0">
                <a:solidFill>
                  <a:srgbClr val="C00000"/>
                </a:solidFill>
              </a:rPr>
              <a:t>16</a:t>
            </a:r>
          </a:p>
          <a:p>
            <a:pPr marL="590550" indent="-533400"/>
            <a:r>
              <a:rPr lang="en-US" altLang="en-US" b="1" dirty="0"/>
              <a:t>Law of Christ – all subject</a:t>
            </a:r>
          </a:p>
          <a:p>
            <a:pPr marL="990600" lvl="1" indent="-533400"/>
            <a:r>
              <a:rPr lang="en-US" altLang="en-US" sz="3000" dirty="0">
                <a:solidFill>
                  <a:srgbClr val="C00000"/>
                </a:solidFill>
              </a:rPr>
              <a:t>Daniel 7:13-14; John 12:48;</a:t>
            </a:r>
            <a:br>
              <a:rPr lang="en-US" altLang="en-US" sz="3000" dirty="0">
                <a:solidFill>
                  <a:srgbClr val="C00000"/>
                </a:solidFill>
              </a:rPr>
            </a:br>
            <a:r>
              <a:rPr lang="en-US" altLang="en-US" sz="3000" dirty="0">
                <a:solidFill>
                  <a:srgbClr val="C00000"/>
                </a:solidFill>
              </a:rPr>
              <a:t>Acts 3:22-23; Matthew 28:18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968436" y="762000"/>
            <a:ext cx="6794564" cy="1323439"/>
          </a:xfrm>
          <a:prstGeom prst="rect">
            <a:avLst/>
          </a:prstGeom>
          <a:solidFill>
            <a:srgbClr val="CC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4000" b="1" dirty="0">
                <a:solidFill>
                  <a:schemeClr val="bg1"/>
                </a:solidFill>
                <a:latin typeface="Liberation Sans" panose="020B0604020202020204" pitchFamily="34" charset="0"/>
              </a:rPr>
              <a:t>All of Mankind Has Always Been Subject to God’s Law</a:t>
            </a:r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76200" y="2635816"/>
            <a:ext cx="8991600" cy="0"/>
          </a:xfrm>
          <a:prstGeom prst="line">
            <a:avLst/>
          </a:prstGeom>
          <a:noFill/>
          <a:ln w="76200">
            <a:solidFill>
              <a:srgbClr val="CC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Liberation Sans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990012" y="771"/>
            <a:ext cx="152400" cy="68580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2412" cy="1524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Liberation Sans" panose="020B0604020202020204" pitchFamily="34" charset="0"/>
                <a:ea typeface="Roboto" pitchFamily="2" charset="0"/>
              </a:rPr>
              <a:t>Richard Thetford						           www.thetfordcountry.com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6400800"/>
            <a:ext cx="9142412" cy="1524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57200"/>
            <a:ext cx="4648200" cy="5603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57650" y="1676400"/>
            <a:ext cx="4781550" cy="2895600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altLang="en-US" sz="2800" b="1" dirty="0"/>
              <a:t>Jesus teaches that</a:t>
            </a:r>
            <a:br>
              <a:rPr lang="en-US" altLang="en-US" sz="2800" b="1" dirty="0"/>
            </a:br>
            <a:r>
              <a:rPr lang="en-US" altLang="en-US" sz="2800" b="1" dirty="0"/>
              <a:t>marriage is to be</a:t>
            </a:r>
            <a:br>
              <a:rPr lang="en-US" altLang="en-US" sz="2800" b="1" dirty="0"/>
            </a:br>
            <a:r>
              <a:rPr lang="en-US" altLang="en-US" sz="2800" b="1" dirty="0"/>
              <a:t>regulated by God’s</a:t>
            </a:r>
            <a:br>
              <a:rPr lang="en-US" altLang="en-US" sz="2800" b="1" dirty="0"/>
            </a:br>
            <a:r>
              <a:rPr lang="en-US" altLang="en-US" sz="2800" b="1" dirty="0"/>
              <a:t>original plan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altLang="en-US" sz="2600" dirty="0">
                <a:solidFill>
                  <a:srgbClr val="C00000"/>
                </a:solidFill>
              </a:rPr>
              <a:t>Matthew 19:4-9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altLang="en-US" sz="2600" dirty="0">
                <a:solidFill>
                  <a:srgbClr val="C00000"/>
                </a:solidFill>
              </a:rPr>
              <a:t>Colossians 3:5-7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altLang="en-US" sz="2600" dirty="0">
                <a:solidFill>
                  <a:srgbClr val="C00000"/>
                </a:solidFill>
              </a:rPr>
              <a:t>1 Corinthians 6:9-11</a:t>
            </a:r>
            <a:endParaRPr lang="en-US" altLang="en-US" sz="2600" i="1" dirty="0">
              <a:solidFill>
                <a:srgbClr val="C00000"/>
              </a:solidFill>
            </a:endParaRPr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685799"/>
            <a:ext cx="3884612" cy="51910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52400" y="208002"/>
            <a:ext cx="44196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000" b="1" dirty="0">
                <a:latin typeface="Liberation Sans" panose="020B0604020202020204" pitchFamily="34" charset="0"/>
              </a:rPr>
              <a:t>Does the Lord’s Law of</a:t>
            </a:r>
          </a:p>
        </p:txBody>
      </p:sp>
      <p:sp>
        <p:nvSpPr>
          <p:cNvPr id="6153" name="WordArt 9"/>
          <p:cNvSpPr>
            <a:spLocks noChangeArrowheads="1" noChangeShapeType="1" noTextEdit="1"/>
          </p:cNvSpPr>
          <p:nvPr/>
        </p:nvSpPr>
        <p:spPr bwMode="auto">
          <a:xfrm>
            <a:off x="609600" y="3124200"/>
            <a:ext cx="35814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FF99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FF99FF"/>
                  </a:outerShdw>
                </a:effectLst>
                <a:latin typeface="Liberation Sans" panose="020B0604020202020204" pitchFamily="34" charset="0"/>
              </a:rPr>
              <a:t>Marriage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152400" y="5791200"/>
            <a:ext cx="44180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latin typeface="Liberation Sans" panose="020B0604020202020204" pitchFamily="34" charset="0"/>
              </a:rPr>
              <a:t>Apply to ALL Today?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990012" y="771"/>
            <a:ext cx="152400" cy="68580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2412" cy="1524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Liberation Sans" panose="020B0604020202020204" pitchFamily="34" charset="0"/>
                <a:ea typeface="Roboto" pitchFamily="2" charset="0"/>
              </a:rPr>
              <a:t>Richard Thetford						           www.thetfordcountry.com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6400800"/>
            <a:ext cx="9142412" cy="1524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57200"/>
            <a:ext cx="4648200" cy="5603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57650" y="1676400"/>
            <a:ext cx="4781550" cy="2895600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altLang="en-US" sz="2800" b="1" dirty="0"/>
              <a:t>As long as she is</a:t>
            </a:r>
            <a:br>
              <a:rPr lang="en-US" altLang="en-US" sz="2800" b="1" dirty="0"/>
            </a:br>
            <a:r>
              <a:rPr lang="en-US" altLang="en-US" sz="2800" b="1" dirty="0"/>
              <a:t>married to another man</a:t>
            </a:r>
            <a:br>
              <a:rPr lang="en-US" altLang="en-US" sz="2800" b="1" dirty="0"/>
            </a:br>
            <a:r>
              <a:rPr lang="en-US" altLang="en-US" sz="2800" dirty="0"/>
              <a:t>(whom she is not</a:t>
            </a:r>
            <a:br>
              <a:rPr lang="en-US" altLang="en-US" sz="2800" dirty="0"/>
            </a:br>
            <a:r>
              <a:rPr lang="en-US" altLang="en-US" sz="2800" dirty="0"/>
              <a:t>bound by God),</a:t>
            </a:r>
            <a:br>
              <a:rPr lang="en-US" altLang="en-US" sz="2800" b="1" dirty="0"/>
            </a:br>
            <a:r>
              <a:rPr lang="en-US" altLang="en-US" sz="2800" b="1" dirty="0"/>
              <a:t>she shall continue to be called an adulteress</a:t>
            </a:r>
            <a:endParaRPr lang="en-US" altLang="en-US" sz="2800" b="1" dirty="0">
              <a:solidFill>
                <a:srgbClr val="C00000"/>
              </a:solidFill>
            </a:endParaRPr>
          </a:p>
          <a:p>
            <a:pPr marL="457200" lvl="1" indent="0" algn="ctr">
              <a:lnSpc>
                <a:spcPct val="90000"/>
              </a:lnSpc>
              <a:buNone/>
            </a:pPr>
            <a:r>
              <a:rPr lang="en-US" altLang="en-US" sz="2600" dirty="0">
                <a:solidFill>
                  <a:srgbClr val="C00000"/>
                </a:solidFill>
              </a:rPr>
              <a:t>Romans 7:2-3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990012" y="771"/>
            <a:ext cx="152400" cy="68580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2412" cy="1524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Liberation Sans" panose="020B0604020202020204" pitchFamily="34" charset="0"/>
                <a:ea typeface="Roboto" pitchFamily="2" charset="0"/>
              </a:rPr>
              <a:t>Richard Thetford						           www.thetfordcountry.com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6400800"/>
            <a:ext cx="9142412" cy="1524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685799"/>
            <a:ext cx="3884612" cy="51910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152400" y="208002"/>
            <a:ext cx="44196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000" b="1" dirty="0">
                <a:latin typeface="Liberation Sans" panose="020B0604020202020204" pitchFamily="34" charset="0"/>
              </a:rPr>
              <a:t>Does the Lord’s Law of</a:t>
            </a:r>
          </a:p>
        </p:txBody>
      </p:sp>
      <p:sp>
        <p:nvSpPr>
          <p:cNvPr id="17" name="WordArt 9"/>
          <p:cNvSpPr>
            <a:spLocks noChangeArrowheads="1" noChangeShapeType="1" noTextEdit="1"/>
          </p:cNvSpPr>
          <p:nvPr/>
        </p:nvSpPr>
        <p:spPr bwMode="auto">
          <a:xfrm>
            <a:off x="609600" y="3124200"/>
            <a:ext cx="35814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FF99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FF99FF"/>
                  </a:outerShdw>
                </a:effectLst>
                <a:latin typeface="Liberation Sans" panose="020B0604020202020204" pitchFamily="34" charset="0"/>
              </a:rPr>
              <a:t>Marriage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152400" y="5791200"/>
            <a:ext cx="44180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latin typeface="Liberation Sans" panose="020B0604020202020204" pitchFamily="34" charset="0"/>
              </a:rPr>
              <a:t>Apply to ALL Today?</a:t>
            </a:r>
          </a:p>
        </p:txBody>
      </p:sp>
    </p:spTree>
    <p:extLst>
      <p:ext uri="{BB962C8B-B14F-4D97-AF65-F5344CB8AC3E}">
        <p14:creationId xmlns:p14="http://schemas.microsoft.com/office/powerpoint/2010/main" val="29620788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57200"/>
            <a:ext cx="4648200" cy="5603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57650" y="2171700"/>
            <a:ext cx="4781550" cy="2095500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altLang="en-US" sz="2800" b="1" dirty="0"/>
              <a:t>Repentance is</a:t>
            </a:r>
            <a:br>
              <a:rPr lang="en-US" altLang="en-US" sz="2800" b="1" dirty="0"/>
            </a:br>
            <a:r>
              <a:rPr lang="en-US" altLang="en-US" sz="2800" b="1" dirty="0"/>
              <a:t>“A change of mind</a:t>
            </a:r>
            <a:br>
              <a:rPr lang="en-US" altLang="en-US" sz="2800" b="1" dirty="0"/>
            </a:br>
            <a:r>
              <a:rPr lang="en-US" altLang="en-US" sz="2800" b="1" dirty="0"/>
              <a:t>coupled with a</a:t>
            </a:r>
            <a:br>
              <a:rPr lang="en-US" altLang="en-US" sz="2800" b="1" dirty="0"/>
            </a:br>
            <a:r>
              <a:rPr lang="en-US" altLang="en-US" sz="2800" b="1" dirty="0"/>
              <a:t>change of action.”</a:t>
            </a:r>
            <a:br>
              <a:rPr lang="en-US" altLang="en-US" sz="2800" b="1" dirty="0"/>
            </a:br>
            <a:r>
              <a:rPr lang="en-US" altLang="en-US" sz="2600" dirty="0">
                <a:solidFill>
                  <a:srgbClr val="C00000"/>
                </a:solidFill>
              </a:rPr>
              <a:t>Matthew 21:28-30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990012" y="771"/>
            <a:ext cx="152400" cy="68580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2412" cy="1524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Liberation Sans" panose="020B0604020202020204" pitchFamily="34" charset="0"/>
                <a:ea typeface="Roboto" pitchFamily="2" charset="0"/>
              </a:rPr>
              <a:t>Richard Thetford						           www.thetfordcountry.com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6400800"/>
            <a:ext cx="9142412" cy="1524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685799"/>
            <a:ext cx="3884612" cy="51910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152400" y="208002"/>
            <a:ext cx="44196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000" b="1" dirty="0">
                <a:latin typeface="Liberation Sans" panose="020B0604020202020204" pitchFamily="34" charset="0"/>
              </a:rPr>
              <a:t>Does the Lord’s Law of</a:t>
            </a:r>
          </a:p>
        </p:txBody>
      </p:sp>
      <p:sp>
        <p:nvSpPr>
          <p:cNvPr id="17" name="WordArt 9"/>
          <p:cNvSpPr>
            <a:spLocks noChangeArrowheads="1" noChangeShapeType="1" noTextEdit="1"/>
          </p:cNvSpPr>
          <p:nvPr/>
        </p:nvSpPr>
        <p:spPr bwMode="auto">
          <a:xfrm>
            <a:off x="609600" y="3124200"/>
            <a:ext cx="35814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FF99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FF99FF"/>
                  </a:outerShdw>
                </a:effectLst>
                <a:latin typeface="Liberation Sans" panose="020B0604020202020204" pitchFamily="34" charset="0"/>
              </a:rPr>
              <a:t>Marriage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152400" y="5791200"/>
            <a:ext cx="44180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latin typeface="Liberation Sans" panose="020B0604020202020204" pitchFamily="34" charset="0"/>
              </a:rPr>
              <a:t>Apply to ALL Today?</a:t>
            </a:r>
          </a:p>
        </p:txBody>
      </p:sp>
    </p:spTree>
    <p:extLst>
      <p:ext uri="{BB962C8B-B14F-4D97-AF65-F5344CB8AC3E}">
        <p14:creationId xmlns:p14="http://schemas.microsoft.com/office/powerpoint/2010/main" val="32102220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01" name="Group 13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737758166"/>
              </p:ext>
            </p:extLst>
          </p:nvPr>
        </p:nvGraphicFramePr>
        <p:xfrm>
          <a:off x="304800" y="274638"/>
          <a:ext cx="8534400" cy="6065520"/>
        </p:xfrm>
        <a:graphic>
          <a:graphicData uri="http://schemas.openxmlformats.org/drawingml/2006/table">
            <a:tbl>
              <a:tblPr/>
              <a:tblGrid>
                <a:gridCol w="2844800">
                  <a:extLst>
                    <a:ext uri="{9D8B030D-6E8A-4147-A177-3AD203B41FA5}">
                      <a16:colId xmlns:a16="http://schemas.microsoft.com/office/drawing/2014/main" val="2258916459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3763490627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3990661933"/>
                    </a:ext>
                  </a:extLst>
                </a:gridCol>
              </a:tblGrid>
              <a:tr h="868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Liberation Sans" panose="020B0604020202020204" pitchFamily="34" charset="0"/>
                          <a:cs typeface="Arial" panose="020B0604020202020204" pitchFamily="34" charset="0"/>
                        </a:rPr>
                        <a:t>Rule for all Mankind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ans" panose="020B0604020202020204" pitchFamily="34" charset="0"/>
                          <a:cs typeface="Arial" panose="020B0604020202020204" pitchFamily="34" charset="0"/>
                        </a:rPr>
                        <a:t>Present Condition</a:t>
                      </a: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iberation Sans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iberation Sans" panose="020B0604020202020204" pitchFamily="34" charset="0"/>
                          <a:cs typeface="Arial" panose="020B0604020202020204" pitchFamily="34" charset="0"/>
                        </a:rPr>
                        <a:t>Result after Baptized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809054"/>
                  </a:ext>
                </a:extLst>
              </a:tr>
              <a:tr h="722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  <a:cs typeface="Arial" panose="020B0604020202020204" pitchFamily="34" charset="0"/>
                        </a:rPr>
                        <a:t>One Man for</a:t>
                      </a:r>
                      <a:b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  <a:cs typeface="Arial" panose="020B0604020202020204" pitchFamily="34" charset="0"/>
                        </a:rPr>
                        <a:t>One Woman</a:t>
                      </a:r>
                      <a:b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ans" panose="020B0604020202020204" pitchFamily="34" charset="0"/>
                          <a:cs typeface="Arial" panose="020B0604020202020204" pitchFamily="34" charset="0"/>
                        </a:rPr>
                        <a:t>Matthew 19:5-6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iberation Sans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ans" panose="020B0604020202020204" pitchFamily="34" charset="0"/>
                          <a:cs typeface="Arial" panose="020B0604020202020204" pitchFamily="34" charset="0"/>
                        </a:rPr>
                        <a:t>Adultery = SIN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iberation Sans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ans" panose="020B0604020202020204" pitchFamily="34" charset="0"/>
                          <a:cs typeface="Arial" panose="020B0604020202020204" pitchFamily="34" charset="0"/>
                        </a:rPr>
                        <a:t>Quit Adultery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6759690"/>
                  </a:ext>
                </a:extLst>
              </a:tr>
              <a:tr h="722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  <a:cs typeface="Arial" panose="020B0604020202020204" pitchFamily="34" charset="0"/>
                        </a:rPr>
                        <a:t>Don’t Steal  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ans" panose="020B0604020202020204" pitchFamily="34" charset="0"/>
                          <a:cs typeface="Arial" panose="020B0604020202020204" pitchFamily="34" charset="0"/>
                        </a:rPr>
                        <a:t>Ephesians 4:28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iberation Sans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ans" panose="020B0604020202020204" pitchFamily="34" charset="0"/>
                          <a:cs typeface="Arial" panose="020B0604020202020204" pitchFamily="34" charset="0"/>
                        </a:rPr>
                        <a:t>Steals = SIN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iberation Sans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iberation Sans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ans" panose="020B0604020202020204" pitchFamily="34" charset="0"/>
                          <a:cs typeface="Arial" panose="020B0604020202020204" pitchFamily="34" charset="0"/>
                        </a:rPr>
                        <a:t>Quit Stealing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401823"/>
                  </a:ext>
                </a:extLst>
              </a:tr>
              <a:tr h="739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  <a:cs typeface="Arial" panose="020B0604020202020204" pitchFamily="34" charset="0"/>
                        </a:rPr>
                        <a:t>Don’t Lie  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ans" panose="020B0604020202020204" pitchFamily="34" charset="0"/>
                          <a:cs typeface="Arial" panose="020B0604020202020204" pitchFamily="34" charset="0"/>
                        </a:rPr>
                        <a:t>Colossians 3:9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iberation Sans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ans" panose="020B0604020202020204" pitchFamily="34" charset="0"/>
                          <a:cs typeface="Arial" panose="020B0604020202020204" pitchFamily="34" charset="0"/>
                        </a:rPr>
                        <a:t>Lies = SIN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iberation Sans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iberation Sans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ans" panose="020B0604020202020204" pitchFamily="34" charset="0"/>
                          <a:cs typeface="Arial" panose="020B0604020202020204" pitchFamily="34" charset="0"/>
                        </a:rPr>
                        <a:t>Quit Lying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9713307"/>
                  </a:ext>
                </a:extLst>
              </a:tr>
              <a:tr h="739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  <a:cs typeface="Arial" panose="020B0604020202020204" pitchFamily="34" charset="0"/>
                        </a:rPr>
                        <a:t>Be Baptized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ans" panose="020B0604020202020204" pitchFamily="34" charset="0"/>
                          <a:cs typeface="Arial" panose="020B0604020202020204" pitchFamily="34" charset="0"/>
                        </a:rPr>
                        <a:t>Acts 2:38;          Mark 16:16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ans" panose="020B0604020202020204" pitchFamily="34" charset="0"/>
                          <a:cs typeface="Arial" panose="020B0604020202020204" pitchFamily="34" charset="0"/>
                        </a:rPr>
                        <a:t>Not Baptized</a:t>
                      </a:r>
                      <a:b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ans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ans" panose="020B0604020202020204" pitchFamily="34" charset="0"/>
                          <a:cs typeface="Arial" panose="020B0604020202020204" pitchFamily="34" charset="0"/>
                        </a:rPr>
                        <a:t>= LOST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iberation Sans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iberation Sans" panose="020B0604020202020204" pitchFamily="34" charset="0"/>
                          <a:cs typeface="Arial" panose="020B0604020202020204" pitchFamily="34" charset="0"/>
                        </a:rPr>
                        <a:t>Saved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498987"/>
                  </a:ext>
                </a:extLst>
              </a:tr>
            </a:tbl>
          </a:graphicData>
        </a:graphic>
      </p:graphicFrame>
      <p:sp>
        <p:nvSpPr>
          <p:cNvPr id="34" name="Rectangle 3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8990012" y="771"/>
            <a:ext cx="152400" cy="68580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0" y="0"/>
            <a:ext cx="9142412" cy="1524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Liberation Sans" panose="020B0604020202020204" pitchFamily="34" charset="0"/>
                <a:ea typeface="Roboto" pitchFamily="2" charset="0"/>
              </a:rPr>
              <a:t>Richard Thetford						           www.thetfordcountry.com</a:t>
            </a:r>
          </a:p>
        </p:txBody>
      </p:sp>
      <p:sp>
        <p:nvSpPr>
          <p:cNvPr id="38" name="Rectangle 37"/>
          <p:cNvSpPr/>
          <p:nvPr/>
        </p:nvSpPr>
        <p:spPr>
          <a:xfrm>
            <a:off x="0" y="6400800"/>
            <a:ext cx="9142412" cy="1524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135"/>
          <p:cNvSpPr>
            <a:spLocks noChangeArrowheads="1"/>
          </p:cNvSpPr>
          <p:nvPr/>
        </p:nvSpPr>
        <p:spPr bwMode="auto">
          <a:xfrm>
            <a:off x="152400" y="2362200"/>
            <a:ext cx="8839200" cy="1295400"/>
          </a:xfrm>
          <a:prstGeom prst="rect">
            <a:avLst/>
          </a:prstGeom>
          <a:solidFill>
            <a:srgbClr val="FFC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</a:endParaRPr>
          </a:p>
        </p:txBody>
      </p:sp>
      <p:sp>
        <p:nvSpPr>
          <p:cNvPr id="41" name="Rectangle 135"/>
          <p:cNvSpPr>
            <a:spLocks noChangeArrowheads="1"/>
          </p:cNvSpPr>
          <p:nvPr/>
        </p:nvSpPr>
        <p:spPr bwMode="auto">
          <a:xfrm>
            <a:off x="152400" y="3657600"/>
            <a:ext cx="8839200" cy="1371600"/>
          </a:xfrm>
          <a:prstGeom prst="rect">
            <a:avLst/>
          </a:prstGeom>
          <a:solidFill>
            <a:srgbClr val="FFC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</a:endParaRPr>
          </a:p>
        </p:txBody>
      </p:sp>
      <p:sp>
        <p:nvSpPr>
          <p:cNvPr id="42" name="Rectangle 135"/>
          <p:cNvSpPr>
            <a:spLocks noChangeArrowheads="1"/>
          </p:cNvSpPr>
          <p:nvPr/>
        </p:nvSpPr>
        <p:spPr bwMode="auto">
          <a:xfrm>
            <a:off x="152400" y="5029200"/>
            <a:ext cx="8839200" cy="1371600"/>
          </a:xfrm>
          <a:prstGeom prst="rect">
            <a:avLst/>
          </a:prstGeom>
          <a:solidFill>
            <a:srgbClr val="FFC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</a:endParaRPr>
          </a:p>
        </p:txBody>
      </p:sp>
      <p:sp>
        <p:nvSpPr>
          <p:cNvPr id="43" name="Rectangle 135"/>
          <p:cNvSpPr>
            <a:spLocks noChangeArrowheads="1"/>
          </p:cNvSpPr>
          <p:nvPr/>
        </p:nvSpPr>
        <p:spPr bwMode="auto">
          <a:xfrm>
            <a:off x="152400" y="1219200"/>
            <a:ext cx="8839200" cy="1281344"/>
          </a:xfrm>
          <a:prstGeom prst="rect">
            <a:avLst/>
          </a:prstGeom>
          <a:solidFill>
            <a:srgbClr val="FFC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76200" y="273050"/>
            <a:ext cx="8991600" cy="641350"/>
          </a:xfrm>
          <a:prstGeom prst="rect">
            <a:avLst/>
          </a:prstGeom>
          <a:solidFill>
            <a:srgbClr val="CC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b="1" dirty="0">
                <a:solidFill>
                  <a:schemeClr val="bg1"/>
                </a:solidFill>
                <a:latin typeface="Liberation Sans" panose="020B0604020202020204" pitchFamily="34" charset="0"/>
              </a:rPr>
              <a:t>God’s Law is for ALL of Mankind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0" y="3657600"/>
            <a:ext cx="9144000" cy="1600200"/>
          </a:xfrm>
          <a:prstGeom prst="rect">
            <a:avLst/>
          </a:prstGeom>
          <a:solidFill>
            <a:srgbClr val="FF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Liberation Sans" panose="020B0604020202020204" pitchFamily="34" charset="0"/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152400" y="914400"/>
            <a:ext cx="8836024" cy="2708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400" dirty="0">
                <a:latin typeface="Liberation Sans" panose="020B0604020202020204" pitchFamily="34" charset="0"/>
              </a:rPr>
              <a:t>God has established the rules for us</a:t>
            </a:r>
            <a:br>
              <a:rPr lang="en-US" altLang="en-US" sz="3400" dirty="0">
                <a:latin typeface="Liberation Sans" panose="020B0604020202020204" pitchFamily="34" charset="0"/>
              </a:rPr>
            </a:br>
            <a:r>
              <a:rPr lang="en-US" altLang="en-US" sz="3400" dirty="0">
                <a:latin typeface="Liberation Sans" panose="020B0604020202020204" pitchFamily="34" charset="0"/>
              </a:rPr>
              <a:t>to follow in order to be saved and to be</a:t>
            </a:r>
            <a:br>
              <a:rPr lang="en-US" altLang="en-US" sz="3400" dirty="0">
                <a:latin typeface="Liberation Sans" panose="020B0604020202020204" pitchFamily="34" charset="0"/>
              </a:rPr>
            </a:br>
            <a:r>
              <a:rPr lang="en-US" altLang="en-US" sz="3400" dirty="0">
                <a:latin typeface="Liberation Sans" panose="020B0604020202020204" pitchFamily="34" charset="0"/>
              </a:rPr>
              <a:t>free from sin in our life. We have the</a:t>
            </a:r>
            <a:br>
              <a:rPr lang="en-US" altLang="en-US" sz="3400" b="1" dirty="0">
                <a:latin typeface="Liberation Sans" panose="020B0604020202020204" pitchFamily="34" charset="0"/>
              </a:rPr>
            </a:br>
            <a:r>
              <a:rPr lang="en-US" altLang="en-US" sz="3400" b="1" dirty="0">
                <a:latin typeface="Liberation Sans" panose="020B0604020202020204" pitchFamily="34" charset="0"/>
              </a:rPr>
              <a:t>FREEDOM TO CHOOSE</a:t>
            </a:r>
            <a:br>
              <a:rPr lang="en-US" altLang="en-US" sz="3400" b="1" dirty="0">
                <a:latin typeface="Liberation Sans" panose="020B0604020202020204" pitchFamily="34" charset="0"/>
              </a:rPr>
            </a:br>
            <a:r>
              <a:rPr lang="en-US" altLang="en-US" sz="3400" dirty="0">
                <a:latin typeface="Liberation Sans" panose="020B0604020202020204" pitchFamily="34" charset="0"/>
              </a:rPr>
              <a:t>to obey His laws or reject them.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0" y="39624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000" b="1" dirty="0">
                <a:latin typeface="Liberation Sans" panose="020B0604020202020204" pitchFamily="34" charset="0"/>
              </a:rPr>
              <a:t>“And having been perfected, He became the author of eternal salvation to all who obey Him.”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990012" y="771"/>
            <a:ext cx="152400" cy="68580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2412" cy="1524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Liberation Sans" panose="020B0604020202020204" pitchFamily="34" charset="0"/>
                <a:ea typeface="Roboto" pitchFamily="2" charset="0"/>
              </a:rPr>
              <a:t>Richard Thetford						           www.thetfordcountry.com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6400800"/>
            <a:ext cx="9142412" cy="152400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52400" y="5486400"/>
            <a:ext cx="8836024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600" dirty="0">
                <a:solidFill>
                  <a:srgbClr val="C00000"/>
                </a:solidFill>
                <a:latin typeface="Liberation Sans" panose="020B0604020202020204" pitchFamily="34" charset="0"/>
              </a:rPr>
              <a:t>HEBREWS 5:9</a:t>
            </a:r>
          </a:p>
        </p:txBody>
      </p:sp>
      <p:sp>
        <p:nvSpPr>
          <p:cNvPr id="3" name="Heart 2"/>
          <p:cNvSpPr/>
          <p:nvPr/>
        </p:nvSpPr>
        <p:spPr>
          <a:xfrm>
            <a:off x="1219200" y="5334000"/>
            <a:ext cx="990600" cy="990600"/>
          </a:xfrm>
          <a:prstGeom prst="hear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Heart 16"/>
          <p:cNvSpPr/>
          <p:nvPr/>
        </p:nvSpPr>
        <p:spPr>
          <a:xfrm>
            <a:off x="6934200" y="5334000"/>
            <a:ext cx="990600" cy="990600"/>
          </a:xfrm>
          <a:prstGeom prst="hear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animBg="1"/>
      <p:bldP spid="9226" grpId="0"/>
      <p:bldP spid="9227" grpId="0"/>
      <p:bldP spid="2" grpId="0"/>
      <p:bldP spid="3" grpId="0" animBg="1"/>
      <p:bldP spid="17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224</Words>
  <Application>Microsoft Office PowerPoint</Application>
  <PresentationFormat>On-screen Show (4:3)</PresentationFormat>
  <Paragraphs>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Liberation Sans</vt:lpstr>
      <vt:lpstr>Roboto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</dc:creator>
  <cp:lastModifiedBy>Richard Thetford</cp:lastModifiedBy>
  <cp:revision>29</cp:revision>
  <dcterms:created xsi:type="dcterms:W3CDTF">2004-11-02T19:25:47Z</dcterms:created>
  <dcterms:modified xsi:type="dcterms:W3CDTF">2016-07-11T01:31:51Z</dcterms:modified>
</cp:coreProperties>
</file>