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7" r:id="rId6"/>
    <p:sldId id="26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00"/>
    <a:srgbClr val="FF0000"/>
    <a:srgbClr val="CC0066"/>
    <a:srgbClr val="FF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A804-4EFD-41A7-9383-1FFA37628D0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2309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6F564-F223-49D8-B7DD-27CA025CB11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777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1E0A0-B720-4AFA-AEC6-67C6F14C3C6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12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D949B4-4BCC-4181-B444-B9531718BA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2528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57C37-408A-4861-929F-FBAA442F891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1901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0C434-0C68-43FE-8C48-042573E9F1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946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D142E-BBF6-474C-B9C4-7EAE312FAB0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115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64D7-F176-4837-B718-F998744C698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405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CBD3A-026A-4474-B210-4BE03FC01A2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191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97BB-F84A-4FA9-BC81-B2855698A0E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452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CAF3B-A325-453A-8EF0-ACBFE563D97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720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3FF89-0318-4AF8-8861-80608C2FAB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5115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iberation Sans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Liberation Sans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Liberation Sans" panose="020B0604020202020204" pitchFamily="34" charset="0"/>
              </a:defRPr>
            </a:lvl1pPr>
          </a:lstStyle>
          <a:p>
            <a:fld id="{4A208411-8355-47B1-AFA3-B860D826F80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Liberation Sans" panose="020B0604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1"/>
            <a:ext cx="2058988" cy="3168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228599"/>
            <a:ext cx="2051049" cy="3168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441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38400" y="1219200"/>
            <a:ext cx="4267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latin typeface="Liberation Sans" panose="020B0604020202020204" pitchFamily="34" charset="0"/>
              </a:rPr>
              <a:t>The Alien Sinner</a:t>
            </a:r>
          </a:p>
          <a:p>
            <a:pPr algn="ctr"/>
            <a:r>
              <a:rPr lang="en-US" altLang="en-US" sz="2800" b="1" dirty="0">
                <a:latin typeface="Liberation Sans" panose="020B0604020202020204" pitchFamily="34" charset="0"/>
              </a:rPr>
              <a:t>And</a:t>
            </a:r>
          </a:p>
          <a:p>
            <a:pPr algn="ctr"/>
            <a:r>
              <a:rPr lang="en-US" altLang="en-US" sz="4400" b="1" dirty="0">
                <a:solidFill>
                  <a:srgbClr val="CC0066"/>
                </a:solidFill>
                <a:latin typeface="Liberation Sans" panose="020B0604020202020204" pitchFamily="34" charset="0"/>
              </a:rPr>
              <a:t>Marriage</a:t>
            </a:r>
            <a:endParaRPr lang="en-US" altLang="en-US" sz="2800" i="1" dirty="0">
              <a:latin typeface="Liberation Sans" panose="020B0604020202020204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4343400"/>
            <a:ext cx="9144000" cy="1200329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Is the alien sinner accountable to</a:t>
            </a:r>
            <a:br>
              <a:rPr lang="en-US" altLang="en-US" sz="3600" b="1" dirty="0">
                <a:solidFill>
                  <a:schemeClr val="bg1"/>
                </a:solidFill>
                <a:latin typeface="Liberation Sans" panose="020B060402020202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God’s law on marriage?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6" y="2133600"/>
            <a:ext cx="8529637" cy="3505200"/>
          </a:xfrm>
        </p:spPr>
        <p:txBody>
          <a:bodyPr/>
          <a:lstStyle/>
          <a:p>
            <a:pPr marL="609600" indent="-609600"/>
            <a:r>
              <a:rPr lang="en-US" altLang="en-US" b="1" dirty="0">
                <a:latin typeface="Liberation Sans" panose="020B0604020202020204" pitchFamily="34" charset="0"/>
              </a:rPr>
              <a:t>God created us</a:t>
            </a:r>
          </a:p>
          <a:p>
            <a:pPr marL="1009650" lvl="1" indent="-609600"/>
            <a:r>
              <a:rPr lang="en-US" altLang="en-US" sz="3000" dirty="0">
                <a:solidFill>
                  <a:srgbClr val="C00000"/>
                </a:solidFill>
                <a:latin typeface="Liberation Sans" panose="020B0604020202020204" pitchFamily="34" charset="0"/>
              </a:rPr>
              <a:t>Isaiah 64:8</a:t>
            </a:r>
            <a:endParaRPr lang="en-US" altLang="en-US" sz="3000" i="1" dirty="0">
              <a:solidFill>
                <a:srgbClr val="C00000"/>
              </a:solidFill>
              <a:latin typeface="Liberation Sans" panose="020B0604020202020204" pitchFamily="34" charset="0"/>
            </a:endParaRPr>
          </a:p>
          <a:p>
            <a:pPr marL="609600" indent="-609600"/>
            <a:r>
              <a:rPr lang="en-US" altLang="en-US" b="1" dirty="0">
                <a:latin typeface="Liberation Sans" panose="020B0604020202020204" pitchFamily="34" charset="0"/>
              </a:rPr>
              <a:t>We belong to God</a:t>
            </a:r>
          </a:p>
          <a:p>
            <a:pPr marL="1009650" lvl="1" indent="-609600"/>
            <a:r>
              <a:rPr lang="en-US" altLang="en-US" sz="3000" dirty="0">
                <a:solidFill>
                  <a:srgbClr val="C00000"/>
                </a:solidFill>
                <a:latin typeface="Liberation Sans" panose="020B0604020202020204" pitchFamily="34" charset="0"/>
              </a:rPr>
              <a:t>Psalms 24:1; 2 Corinthians 5:10</a:t>
            </a:r>
            <a:endParaRPr lang="en-US" altLang="en-US" sz="3000" i="1" dirty="0">
              <a:solidFill>
                <a:srgbClr val="C00000"/>
              </a:solidFill>
              <a:latin typeface="Liberation Sans" panose="020B0604020202020204" pitchFamily="34" charset="0"/>
            </a:endParaRPr>
          </a:p>
          <a:p>
            <a:pPr marL="609600" indent="-609600"/>
            <a:r>
              <a:rPr lang="en-US" altLang="en-US" b="1" dirty="0">
                <a:latin typeface="Liberation Sans" panose="020B0604020202020204" pitchFamily="34" charset="0"/>
              </a:rPr>
              <a:t>Only a fool says</a:t>
            </a:r>
            <a:r>
              <a:rPr lang="en-US" altLang="en-US" dirty="0">
                <a:latin typeface="Liberation Sans" panose="020B0604020202020204" pitchFamily="34" charset="0"/>
              </a:rPr>
              <a:t> “There is no God.”</a:t>
            </a:r>
          </a:p>
          <a:p>
            <a:pPr marL="1009650" lvl="1" indent="-609600"/>
            <a:r>
              <a:rPr lang="en-US" altLang="en-US" sz="3000" dirty="0">
                <a:solidFill>
                  <a:srgbClr val="C00000"/>
                </a:solidFill>
                <a:latin typeface="Liberation Sans" panose="020B0604020202020204" pitchFamily="34" charset="0"/>
              </a:rPr>
              <a:t>Psalms 14:1-2; Romans 1:18-21</a:t>
            </a:r>
            <a:endParaRPr lang="en-US" altLang="en-US" sz="3000" i="1" dirty="0">
              <a:solidFill>
                <a:srgbClr val="C00000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99"/>
            <a:ext cx="1253955" cy="1937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58755" y="762000"/>
            <a:ext cx="7277270" cy="600164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3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All Mankind is Accountable to God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6200" y="5715000"/>
            <a:ext cx="89916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52400" y="571053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latin typeface="Liberation Sans" panose="020B0604020202020204" pitchFamily="34" charset="0"/>
              </a:rPr>
              <a:t> </a:t>
            </a:r>
            <a:r>
              <a:rPr lang="en-US" altLang="en-US" sz="2600" b="1" dirty="0">
                <a:latin typeface="Liberation Sans" panose="020B0604020202020204" pitchFamily="34" charset="0"/>
              </a:rPr>
              <a:t>If we deny Him, He’ll deny us </a:t>
            </a:r>
            <a:r>
              <a:rPr lang="en-US" altLang="en-US" sz="2600" dirty="0">
                <a:latin typeface="Liberation Sans" panose="020B0604020202020204" pitchFamily="34" charset="0"/>
              </a:rPr>
              <a:t>(Matthew 10:33)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7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7" y="349816"/>
            <a:ext cx="1364862" cy="208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666999"/>
            <a:ext cx="8839200" cy="3733029"/>
          </a:xfrm>
        </p:spPr>
        <p:txBody>
          <a:bodyPr/>
          <a:lstStyle/>
          <a:p>
            <a:pPr marL="609600" indent="-609600"/>
            <a:r>
              <a:rPr lang="en-US" altLang="en-US" b="1" dirty="0"/>
              <a:t>Before the Flood – all subject</a:t>
            </a:r>
          </a:p>
          <a:p>
            <a:pPr marL="609600" indent="-609600"/>
            <a:r>
              <a:rPr lang="en-US" altLang="en-US" b="1" dirty="0"/>
              <a:t>Law of Moses – all subject</a:t>
            </a:r>
          </a:p>
          <a:p>
            <a:pPr marL="1009650" lvl="1" indent="-609600"/>
            <a:r>
              <a:rPr lang="en-US" altLang="en-US" sz="3000" dirty="0">
                <a:solidFill>
                  <a:srgbClr val="C00000"/>
                </a:solidFill>
              </a:rPr>
              <a:t>Galatians 3:10;</a:t>
            </a:r>
            <a:br>
              <a:rPr lang="en-US" altLang="en-US" sz="3000" dirty="0">
                <a:solidFill>
                  <a:srgbClr val="C00000"/>
                </a:solidFill>
              </a:rPr>
            </a:br>
            <a:r>
              <a:rPr lang="en-US" altLang="en-US" sz="3000" dirty="0">
                <a:solidFill>
                  <a:srgbClr val="C00000"/>
                </a:solidFill>
              </a:rPr>
              <a:t>Romans 1:28-32; 2:12-</a:t>
            </a:r>
            <a:r>
              <a:rPr lang="en-US" altLang="en-US" dirty="0">
                <a:solidFill>
                  <a:srgbClr val="C00000"/>
                </a:solidFill>
              </a:rPr>
              <a:t>16</a:t>
            </a:r>
          </a:p>
          <a:p>
            <a:pPr marL="590550" indent="-533400"/>
            <a:r>
              <a:rPr lang="en-US" altLang="en-US" b="1" dirty="0"/>
              <a:t>Law of Christ – all subject</a:t>
            </a:r>
          </a:p>
          <a:p>
            <a:pPr marL="990600" lvl="1" indent="-533400"/>
            <a:r>
              <a:rPr lang="en-US" altLang="en-US" sz="3000" dirty="0">
                <a:solidFill>
                  <a:srgbClr val="C00000"/>
                </a:solidFill>
              </a:rPr>
              <a:t>Daniel 7:13-14; John 12:48;</a:t>
            </a:r>
            <a:br>
              <a:rPr lang="en-US" altLang="en-US" sz="3000" dirty="0">
                <a:solidFill>
                  <a:srgbClr val="C00000"/>
                </a:solidFill>
              </a:rPr>
            </a:br>
            <a:r>
              <a:rPr lang="en-US" altLang="en-US" sz="3000" dirty="0">
                <a:solidFill>
                  <a:srgbClr val="C00000"/>
                </a:solidFill>
              </a:rPr>
              <a:t>Acts 3:22-23; Matthew 28:18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68436" y="762000"/>
            <a:ext cx="6794564" cy="1323439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All of Mankind Has Always Been Subject to God’s Law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200" y="2635816"/>
            <a:ext cx="8991600" cy="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"/>
            <a:ext cx="4648200" cy="560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7650" y="1676400"/>
            <a:ext cx="4781550" cy="2895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b="1" dirty="0"/>
              <a:t>Jesus teaches that</a:t>
            </a:r>
            <a:br>
              <a:rPr lang="en-US" altLang="en-US" sz="2800" b="1" dirty="0"/>
            </a:br>
            <a:r>
              <a:rPr lang="en-US" altLang="en-US" sz="2800" b="1" dirty="0"/>
              <a:t>marriage is to be</a:t>
            </a:r>
            <a:br>
              <a:rPr lang="en-US" altLang="en-US" sz="2800" b="1" dirty="0"/>
            </a:br>
            <a:r>
              <a:rPr lang="en-US" altLang="en-US" sz="2800" b="1" dirty="0"/>
              <a:t>regulated by God’s</a:t>
            </a:r>
            <a:br>
              <a:rPr lang="en-US" altLang="en-US" sz="2800" b="1" dirty="0"/>
            </a:br>
            <a:r>
              <a:rPr lang="en-US" altLang="en-US" sz="2800" b="1" dirty="0"/>
              <a:t>original plan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C00000"/>
                </a:solidFill>
              </a:rPr>
              <a:t>Matthew 19:4-9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C00000"/>
                </a:solidFill>
              </a:rPr>
              <a:t>Colossians 3:5-7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C00000"/>
                </a:solidFill>
              </a:rPr>
              <a:t>1 Corinthians 6:9-11</a:t>
            </a:r>
            <a:endParaRPr lang="en-US" altLang="en-US" sz="2600" i="1" dirty="0">
              <a:solidFill>
                <a:srgbClr val="C00000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85799"/>
            <a:ext cx="3884612" cy="5191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2400" y="208002"/>
            <a:ext cx="441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b="1" dirty="0">
                <a:latin typeface="Liberation Sans" panose="020B0604020202020204" pitchFamily="34" charset="0"/>
              </a:rPr>
              <a:t>Does the Lord’s Law of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3581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FF99FF"/>
                  </a:outerShdw>
                </a:effectLst>
                <a:latin typeface="Liberation Sans" panose="020B0604020202020204" pitchFamily="34" charset="0"/>
              </a:rPr>
              <a:t>Marriage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52400" y="5791200"/>
            <a:ext cx="4418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Liberation Sans" panose="020B0604020202020204" pitchFamily="34" charset="0"/>
              </a:rPr>
              <a:t>Apply to ALL Today?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"/>
            <a:ext cx="4648200" cy="560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7650" y="1676400"/>
            <a:ext cx="4781550" cy="2895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b="1" dirty="0"/>
              <a:t>As long as she is</a:t>
            </a:r>
            <a:br>
              <a:rPr lang="en-US" altLang="en-US" sz="2800" b="1" dirty="0"/>
            </a:br>
            <a:r>
              <a:rPr lang="en-US" altLang="en-US" sz="2800" b="1" dirty="0"/>
              <a:t>married to another man</a:t>
            </a:r>
            <a:br>
              <a:rPr lang="en-US" altLang="en-US" sz="2800" b="1" dirty="0"/>
            </a:br>
            <a:r>
              <a:rPr lang="en-US" altLang="en-US" sz="2800" dirty="0"/>
              <a:t>(whom she is not</a:t>
            </a:r>
            <a:br>
              <a:rPr lang="en-US" altLang="en-US" sz="2800" dirty="0"/>
            </a:br>
            <a:r>
              <a:rPr lang="en-US" altLang="en-US" sz="2800" dirty="0"/>
              <a:t>bound by God),</a:t>
            </a:r>
            <a:br>
              <a:rPr lang="en-US" altLang="en-US" sz="2800" b="1" dirty="0"/>
            </a:br>
            <a:r>
              <a:rPr lang="en-US" altLang="en-US" sz="2800" b="1" dirty="0"/>
              <a:t>she shall continue to be called an adulteress</a:t>
            </a:r>
            <a:endParaRPr lang="en-US" altLang="en-US" sz="2800" b="1" dirty="0">
              <a:solidFill>
                <a:srgbClr val="C00000"/>
              </a:solidFill>
            </a:endParaRPr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C00000"/>
                </a:solidFill>
              </a:rPr>
              <a:t>Romans 7:2-3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85799"/>
            <a:ext cx="3884612" cy="5191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52400" y="208002"/>
            <a:ext cx="441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b="1" dirty="0">
                <a:latin typeface="Liberation Sans" panose="020B0604020202020204" pitchFamily="34" charset="0"/>
              </a:rPr>
              <a:t>Does the Lord’s Law of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3581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FF99FF"/>
                  </a:outerShdw>
                </a:effectLst>
                <a:latin typeface="Liberation Sans" panose="020B0604020202020204" pitchFamily="34" charset="0"/>
              </a:rPr>
              <a:t>Marriage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" y="5791200"/>
            <a:ext cx="4418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Liberation Sans" panose="020B0604020202020204" pitchFamily="34" charset="0"/>
              </a:rPr>
              <a:t>Apply to ALL Today?</a:t>
            </a:r>
          </a:p>
        </p:txBody>
      </p:sp>
    </p:spTree>
    <p:extLst>
      <p:ext uri="{BB962C8B-B14F-4D97-AF65-F5344CB8AC3E}">
        <p14:creationId xmlns:p14="http://schemas.microsoft.com/office/powerpoint/2010/main" val="2962078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"/>
            <a:ext cx="4648200" cy="560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7650" y="2171700"/>
            <a:ext cx="4781550" cy="20955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b="1" dirty="0"/>
              <a:t>Repentance is</a:t>
            </a:r>
            <a:br>
              <a:rPr lang="en-US" altLang="en-US" sz="2800" b="1" dirty="0"/>
            </a:br>
            <a:r>
              <a:rPr lang="en-US" altLang="en-US" sz="2800" b="1" dirty="0"/>
              <a:t>“A change of mind</a:t>
            </a:r>
            <a:br>
              <a:rPr lang="en-US" altLang="en-US" sz="2800" b="1" dirty="0"/>
            </a:br>
            <a:r>
              <a:rPr lang="en-US" altLang="en-US" sz="2800" b="1" dirty="0"/>
              <a:t>coupled with a</a:t>
            </a:r>
            <a:br>
              <a:rPr lang="en-US" altLang="en-US" sz="2800" b="1" dirty="0"/>
            </a:br>
            <a:r>
              <a:rPr lang="en-US" altLang="en-US" sz="2800" b="1" dirty="0"/>
              <a:t>change of action.”</a:t>
            </a:r>
            <a:br>
              <a:rPr lang="en-US" altLang="en-US" sz="2800" b="1" dirty="0"/>
            </a:br>
            <a:r>
              <a:rPr lang="en-US" altLang="en-US" sz="2600" dirty="0">
                <a:solidFill>
                  <a:srgbClr val="C00000"/>
                </a:solidFill>
              </a:rPr>
              <a:t>Matthew 21:28-30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85799"/>
            <a:ext cx="3884612" cy="5191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52400" y="208002"/>
            <a:ext cx="441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b="1" dirty="0">
                <a:latin typeface="Liberation Sans" panose="020B0604020202020204" pitchFamily="34" charset="0"/>
              </a:rPr>
              <a:t>Does the Lord’s Law of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3581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FF99FF"/>
                  </a:outerShdw>
                </a:effectLst>
                <a:latin typeface="Liberation Sans" panose="020B0604020202020204" pitchFamily="34" charset="0"/>
              </a:rPr>
              <a:t>Marriage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" y="5791200"/>
            <a:ext cx="4418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Liberation Sans" panose="020B0604020202020204" pitchFamily="34" charset="0"/>
              </a:rPr>
              <a:t>Apply to ALL Today?</a:t>
            </a:r>
          </a:p>
        </p:txBody>
      </p:sp>
    </p:spTree>
    <p:extLst>
      <p:ext uri="{BB962C8B-B14F-4D97-AF65-F5344CB8AC3E}">
        <p14:creationId xmlns:p14="http://schemas.microsoft.com/office/powerpoint/2010/main" val="3210222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1" name="Group 13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37758166"/>
              </p:ext>
            </p:extLst>
          </p:nvPr>
        </p:nvGraphicFramePr>
        <p:xfrm>
          <a:off x="304800" y="274638"/>
          <a:ext cx="8534400" cy="60655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258916459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763490627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990661933"/>
                    </a:ext>
                  </a:extLst>
                </a:gridCol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Rule for all Mankind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Present Condition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Result after Baptized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809054"/>
                  </a:ext>
                </a:extLst>
              </a:tr>
              <a:tr h="722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One Man for</a:t>
                      </a:r>
                      <a:b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One Woman</a:t>
                      </a:r>
                      <a:b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Matthew 19:5-6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Adultery = SIN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Quit Adultery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59690"/>
                  </a:ext>
                </a:extLst>
              </a:tr>
              <a:tr h="722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Don’t Steal 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Ephesians 4:28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Steals = SIN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Quit Stealing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01823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Don’t Lie 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Colossians 3:9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Lies = SIN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Quit Lying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713307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Be Baptized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Acts 2:38;          Mark 16:16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Not Baptized</a:t>
                      </a:r>
                      <a:b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= LOST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ans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ans" panose="020B0604020202020204" pitchFamily="34" charset="0"/>
                          <a:cs typeface="Arial" panose="020B0604020202020204" pitchFamily="34" charset="0"/>
                        </a:rPr>
                        <a:t>Saved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9898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5"/>
          <p:cNvSpPr>
            <a:spLocks noChangeArrowheads="1"/>
          </p:cNvSpPr>
          <p:nvPr/>
        </p:nvSpPr>
        <p:spPr bwMode="auto">
          <a:xfrm>
            <a:off x="152400" y="2362200"/>
            <a:ext cx="8839200" cy="1295400"/>
          </a:xfrm>
          <a:prstGeom prst="rect">
            <a:avLst/>
          </a:prstGeom>
          <a:solidFill>
            <a:srgbClr val="FFC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41" name="Rectangle 135"/>
          <p:cNvSpPr>
            <a:spLocks noChangeArrowheads="1"/>
          </p:cNvSpPr>
          <p:nvPr/>
        </p:nvSpPr>
        <p:spPr bwMode="auto">
          <a:xfrm>
            <a:off x="152400" y="3657600"/>
            <a:ext cx="8839200" cy="1371600"/>
          </a:xfrm>
          <a:prstGeom prst="rect">
            <a:avLst/>
          </a:prstGeom>
          <a:solidFill>
            <a:srgbClr val="FFC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42" name="Rectangle 135"/>
          <p:cNvSpPr>
            <a:spLocks noChangeArrowheads="1"/>
          </p:cNvSpPr>
          <p:nvPr/>
        </p:nvSpPr>
        <p:spPr bwMode="auto">
          <a:xfrm>
            <a:off x="152400" y="5029200"/>
            <a:ext cx="8839200" cy="1371600"/>
          </a:xfrm>
          <a:prstGeom prst="rect">
            <a:avLst/>
          </a:prstGeom>
          <a:solidFill>
            <a:srgbClr val="FFC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43" name="Rectangle 135"/>
          <p:cNvSpPr>
            <a:spLocks noChangeArrowheads="1"/>
          </p:cNvSpPr>
          <p:nvPr/>
        </p:nvSpPr>
        <p:spPr bwMode="auto">
          <a:xfrm>
            <a:off x="152400" y="1219200"/>
            <a:ext cx="8839200" cy="1281344"/>
          </a:xfrm>
          <a:prstGeom prst="rect">
            <a:avLst/>
          </a:prstGeom>
          <a:solidFill>
            <a:srgbClr val="FFC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" y="273050"/>
            <a:ext cx="8991600" cy="641350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God’s Law is for ALL of Mankind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3657600"/>
            <a:ext cx="9144000" cy="1600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8836024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400" dirty="0">
                <a:latin typeface="Liberation Sans" panose="020B0604020202020204" pitchFamily="34" charset="0"/>
              </a:rPr>
              <a:t>God has established the rules for us</a:t>
            </a:r>
            <a:br>
              <a:rPr lang="en-US" altLang="en-US" sz="3400" dirty="0">
                <a:latin typeface="Liberation Sans" panose="020B0604020202020204" pitchFamily="34" charset="0"/>
              </a:rPr>
            </a:br>
            <a:r>
              <a:rPr lang="en-US" altLang="en-US" sz="3400" dirty="0">
                <a:latin typeface="Liberation Sans" panose="020B0604020202020204" pitchFamily="34" charset="0"/>
              </a:rPr>
              <a:t>to follow in order to be saved and to be</a:t>
            </a:r>
            <a:br>
              <a:rPr lang="en-US" altLang="en-US" sz="3400" dirty="0">
                <a:latin typeface="Liberation Sans" panose="020B0604020202020204" pitchFamily="34" charset="0"/>
              </a:rPr>
            </a:br>
            <a:r>
              <a:rPr lang="en-US" altLang="en-US" sz="3400" dirty="0">
                <a:latin typeface="Liberation Sans" panose="020B0604020202020204" pitchFamily="34" charset="0"/>
              </a:rPr>
              <a:t>free from sin in our life. We have the</a:t>
            </a:r>
            <a:br>
              <a:rPr lang="en-US" altLang="en-US" sz="3400" b="1" dirty="0">
                <a:latin typeface="Liberation Sans" panose="020B0604020202020204" pitchFamily="34" charset="0"/>
              </a:rPr>
            </a:br>
            <a:r>
              <a:rPr lang="en-US" altLang="en-US" sz="3400" b="1" dirty="0">
                <a:latin typeface="Liberation Sans" panose="020B0604020202020204" pitchFamily="34" charset="0"/>
              </a:rPr>
              <a:t>FREEDOM TO CHOOSE</a:t>
            </a:r>
            <a:br>
              <a:rPr lang="en-US" altLang="en-US" sz="3400" b="1" dirty="0">
                <a:latin typeface="Liberation Sans" panose="020B0604020202020204" pitchFamily="34" charset="0"/>
              </a:rPr>
            </a:br>
            <a:r>
              <a:rPr lang="en-US" altLang="en-US" sz="3400" dirty="0">
                <a:latin typeface="Liberation Sans" panose="020B0604020202020204" pitchFamily="34" charset="0"/>
              </a:rPr>
              <a:t>to obey His laws or reject them.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3962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b="1" dirty="0">
                <a:latin typeface="Liberation Sans" panose="020B0604020202020204" pitchFamily="34" charset="0"/>
              </a:rPr>
              <a:t>“And having been perfected, He became the author of eternal salvation to all who obey Him.”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0012" y="771"/>
            <a:ext cx="152400" cy="6858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  <a:ea typeface="Roboto" pitchFamily="2" charset="0"/>
              </a:rPr>
              <a:t>Richard Thetford						           www.thetfordcountry.com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00800"/>
            <a:ext cx="9142412" cy="1524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5486400"/>
            <a:ext cx="883602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Liberation Sans" panose="020B0604020202020204" pitchFamily="34" charset="0"/>
              </a:rPr>
              <a:t>HEBREWS 5:9</a:t>
            </a:r>
          </a:p>
        </p:txBody>
      </p:sp>
      <p:sp>
        <p:nvSpPr>
          <p:cNvPr id="3" name="Heart 2"/>
          <p:cNvSpPr/>
          <p:nvPr/>
        </p:nvSpPr>
        <p:spPr>
          <a:xfrm>
            <a:off x="1219200" y="5334000"/>
            <a:ext cx="990600" cy="9906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eart 16"/>
          <p:cNvSpPr/>
          <p:nvPr/>
        </p:nvSpPr>
        <p:spPr>
          <a:xfrm>
            <a:off x="6934200" y="5334000"/>
            <a:ext cx="990600" cy="9906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/>
      <p:bldP spid="9227" grpId="0"/>
      <p:bldP spid="2" grpId="0"/>
      <p:bldP spid="3" grpId="0" animBg="1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224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Liberation Sans</vt:lpstr>
      <vt:lpstr>Roboto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 Thetford</cp:lastModifiedBy>
  <cp:revision>29</cp:revision>
  <dcterms:created xsi:type="dcterms:W3CDTF">2004-11-02T19:25:47Z</dcterms:created>
  <dcterms:modified xsi:type="dcterms:W3CDTF">2016-07-11T01:31:51Z</dcterms:modified>
</cp:coreProperties>
</file>