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7" r:id="rId4"/>
    <p:sldId id="257" r:id="rId5"/>
    <p:sldId id="260" r:id="rId6"/>
    <p:sldId id="259"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8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ichie Thetford - Arial">
    <p:spTree>
      <p:nvGrpSpPr>
        <p:cNvPr id="1" name=""/>
        <p:cNvGrpSpPr/>
        <p:nvPr/>
      </p:nvGrpSpPr>
      <p:grpSpPr>
        <a:xfrm>
          <a:off x="0" y="0"/>
          <a:ext cx="0" cy="0"/>
          <a:chOff x="0" y="0"/>
          <a:chExt cx="0" cy="0"/>
        </a:xfrm>
      </p:grpSpPr>
      <p:sp>
        <p:nvSpPr>
          <p:cNvPr id="2" name="Title 1"/>
          <p:cNvSpPr>
            <a:spLocks noGrp="1"/>
          </p:cNvSpPr>
          <p:nvPr>
            <p:ph type="ctrTitle"/>
          </p:nvPr>
        </p:nvSpPr>
        <p:spPr>
          <a:xfrm>
            <a:off x="318408" y="1122363"/>
            <a:ext cx="8499022" cy="2387600"/>
          </a:xfrm>
        </p:spPr>
        <p:txBody>
          <a:bodyPr anchor="b">
            <a:normAutofit/>
          </a:bodyPr>
          <a:lstStyle>
            <a:lvl1pPr algn="ctr">
              <a:defRPr sz="4800" b="1">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579665" y="3602038"/>
            <a:ext cx="8041822" cy="1655762"/>
          </a:xfrm>
        </p:spPr>
        <p:txBody>
          <a:bodyPr>
            <a:normAutofit/>
          </a:bodyPr>
          <a:lstStyle>
            <a:lvl1pPr marL="0" indent="0" algn="ctr">
              <a:buNone/>
              <a:defRPr sz="4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Rectangle 6"/>
          <p:cNvSpPr/>
          <p:nvPr/>
        </p:nvSpPr>
        <p:spPr>
          <a:xfrm>
            <a:off x="1" y="0"/>
            <a:ext cx="12858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015412" y="0"/>
            <a:ext cx="12858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9144000" cy="171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4921"/>
            <a:ext cx="9144000" cy="171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6377"/>
            <a:ext cx="9144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2569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397FA-82E5-4521-B6BC-D0642C80DE89}"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24673660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397FA-82E5-4521-B6BC-D0642C80DE89}"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24314837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8588" y="177351"/>
            <a:ext cx="8886825" cy="941163"/>
          </a:xfrm>
        </p:spPr>
        <p:txBody>
          <a:bodyPr/>
          <a:lstStyle>
            <a:lvl1pPr algn="ctr">
              <a:defRPr b="1">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12268" y="1335764"/>
            <a:ext cx="8721502" cy="4983393"/>
          </a:xfrm>
        </p:spPr>
        <p:txBody>
          <a:bodyPr/>
          <a:lstStyle>
            <a:lvl1pPr>
              <a:defRPr sz="3600" b="1">
                <a:latin typeface="Arial" panose="020B0604020202020204" pitchFamily="34" charset="0"/>
                <a:cs typeface="Arial" panose="020B0604020202020204" pitchFamily="34" charset="0"/>
              </a:defRPr>
            </a:lvl1pPr>
            <a:lvl2pPr>
              <a:defRPr sz="3400">
                <a:latin typeface="Arial" panose="020B0604020202020204" pitchFamily="34" charset="0"/>
                <a:cs typeface="Arial" panose="020B0604020202020204" pitchFamily="34" charset="0"/>
              </a:defRPr>
            </a:lvl2pPr>
            <a:lvl3pPr>
              <a:defRPr sz="3200">
                <a:latin typeface="Arial" panose="020B0604020202020204" pitchFamily="34" charset="0"/>
                <a:cs typeface="Arial" panose="020B0604020202020204" pitchFamily="34" charset="0"/>
              </a:defRPr>
            </a:lvl3pPr>
            <a:lvl4pPr>
              <a:defRPr sz="3000">
                <a:latin typeface="Arial" panose="020B0604020202020204" pitchFamily="34" charset="0"/>
                <a:cs typeface="Arial" panose="020B0604020202020204" pitchFamily="34" charset="0"/>
              </a:defRPr>
            </a:lvl4pPr>
            <a:lvl5pPr>
              <a:defRPr>
                <a:latin typeface="Souvenir Lt BT" panose="02080503040505020303"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Rectangle 6"/>
          <p:cNvSpPr/>
          <p:nvPr/>
        </p:nvSpPr>
        <p:spPr>
          <a:xfrm>
            <a:off x="1" y="0"/>
            <a:ext cx="12858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015412" y="0"/>
            <a:ext cx="12858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9144000" cy="171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6384921"/>
            <a:ext cx="9144000" cy="171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p:nvSpPr>
        <p:spPr>
          <a:xfrm>
            <a:off x="0" y="6552108"/>
            <a:ext cx="9144000" cy="307777"/>
          </a:xfrm>
          <a:prstGeom prst="rect">
            <a:avLst/>
          </a:prstGeom>
          <a:solidFill>
            <a:schemeClr val="tx1"/>
          </a:solidFill>
        </p:spPr>
        <p:txBody>
          <a:bodyPr wrap="square" rtlCol="0">
            <a:spAutoFit/>
          </a:bodyPr>
          <a:lstStyle/>
          <a:p>
            <a:r>
              <a:rPr lang="en-US" sz="1400" dirty="0" smtClean="0">
                <a:solidFill>
                  <a:schemeClr val="bg1"/>
                </a:solidFill>
                <a:latin typeface="Arial" panose="020B0604020202020204" pitchFamily="34" charset="0"/>
                <a:cs typeface="Arial" panose="020B0604020202020204" pitchFamily="34" charset="0"/>
              </a:rPr>
              <a:t>Richard Thetford				                                                www.thetfordcountry.com</a:t>
            </a:r>
            <a:endParaRPr lang="en-US" sz="1400" dirty="0">
              <a:solidFill>
                <a:schemeClr val="bg1"/>
              </a:solidFill>
              <a:latin typeface="Arial" panose="020B0604020202020204" pitchFamily="34" charset="0"/>
              <a:cs typeface="Arial" panose="020B0604020202020204" pitchFamily="34" charset="0"/>
            </a:endParaRPr>
          </a:p>
        </p:txBody>
      </p:sp>
      <p:cxnSp>
        <p:nvCxnSpPr>
          <p:cNvPr id="13" name="Straight Connector 12"/>
          <p:cNvCxnSpPr/>
          <p:nvPr/>
        </p:nvCxnSpPr>
        <p:spPr>
          <a:xfrm>
            <a:off x="171454" y="1143009"/>
            <a:ext cx="8799059" cy="32657"/>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4857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5"/>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70"/>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397FA-82E5-4521-B6BC-D0642C80DE89}"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1815534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397FA-82E5-4521-B6BC-D0642C80DE89}"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3712824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397FA-82E5-4521-B6BC-D0642C80DE89}" type="datetimeFigureOut">
              <a:rPr lang="en-US" smtClean="0"/>
              <a:t>10/18/2014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34519671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397FA-82E5-4521-B6BC-D0642C80DE89}" type="datetimeFigureOut">
              <a:rPr lang="en-US" smtClean="0"/>
              <a:t>10/18/2014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8639919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397FA-82E5-4521-B6BC-D0642C80DE89}" type="datetimeFigureOut">
              <a:rPr lang="en-US" smtClean="0"/>
              <a:t>10/18/2014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3702465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397FA-82E5-4521-B6BC-D0642C80DE89}"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42117725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2"/>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397FA-82E5-4521-B6BC-D0642C80DE89}"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5AC0-EC1B-42FC-8CDA-32350C6651AF}" type="slidenum">
              <a:rPr lang="en-US" smtClean="0"/>
              <a:t>‹#›</a:t>
            </a:fld>
            <a:endParaRPr lang="en-US"/>
          </a:p>
        </p:txBody>
      </p:sp>
    </p:spTree>
    <p:extLst>
      <p:ext uri="{BB962C8B-B14F-4D97-AF65-F5344CB8AC3E}">
        <p14:creationId xmlns:p14="http://schemas.microsoft.com/office/powerpoint/2010/main" val="4132961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397FA-82E5-4521-B6BC-D0642C80DE89}" type="datetimeFigureOut">
              <a:rPr lang="en-US" smtClean="0"/>
              <a:t>10/18/2014</a:t>
            </a:fld>
            <a:endParaRPr lang="en-US"/>
          </a:p>
        </p:txBody>
      </p:sp>
      <p:sp>
        <p:nvSpPr>
          <p:cNvPr id="5" name="Footer Placehold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25AC0-EC1B-42FC-8CDA-32350C6651AF}" type="slidenum">
              <a:rPr lang="en-US" smtClean="0"/>
              <a:t>‹#›</a:t>
            </a:fld>
            <a:endParaRPr lang="en-US"/>
          </a:p>
        </p:txBody>
      </p:sp>
    </p:spTree>
    <p:extLst>
      <p:ext uri="{BB962C8B-B14F-4D97-AF65-F5344CB8AC3E}">
        <p14:creationId xmlns:p14="http://schemas.microsoft.com/office/powerpoint/2010/main" val="40363791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8875" y="883463"/>
            <a:ext cx="5016843" cy="2387600"/>
          </a:xfrm>
        </p:spPr>
        <p:txBody>
          <a:bodyPr>
            <a:normAutofit/>
          </a:bodyPr>
          <a:lstStyle/>
          <a:p>
            <a:r>
              <a:rPr lang="en-US" sz="8800" dirty="0" smtClean="0"/>
              <a:t>Abortion</a:t>
            </a:r>
            <a:endParaRPr lang="en-US" sz="8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679" y="289224"/>
            <a:ext cx="3829051" cy="4651960"/>
          </a:xfrm>
          <a:prstGeom prst="rect">
            <a:avLst/>
          </a:prstGeom>
          <a:ln>
            <a:noFill/>
          </a:ln>
          <a:effectLst>
            <a:softEdge rad="112500"/>
          </a:effectLst>
        </p:spPr>
      </p:pic>
    </p:spTree>
    <p:extLst>
      <p:ext uri="{BB962C8B-B14F-4D97-AF65-F5344CB8AC3E}">
        <p14:creationId xmlns:p14="http://schemas.microsoft.com/office/powerpoint/2010/main" val="2357941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75000"/>
                  </a:schemeClr>
                </a:solidFill>
                <a:effectLst>
                  <a:outerShdw blurRad="38100" dist="38100" dir="2700000" algn="tl">
                    <a:srgbClr val="000000">
                      <a:alpha val="43137"/>
                    </a:srgbClr>
                  </a:outerShdw>
                </a:effectLst>
              </a:rPr>
              <a:t>When Does Life Begin?</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589" y="1335765"/>
            <a:ext cx="8886824" cy="3812885"/>
          </a:xfrm>
        </p:spPr>
        <p:txBody>
          <a:bodyPr>
            <a:normAutofit/>
          </a:bodyPr>
          <a:lstStyle/>
          <a:p>
            <a:r>
              <a:rPr lang="en-US" dirty="0" smtClean="0"/>
              <a:t>Pro-Abortionists reason that life does not begin until birth</a:t>
            </a:r>
          </a:p>
          <a:p>
            <a:r>
              <a:rPr lang="en-US" dirty="0" smtClean="0"/>
              <a:t>Anti-Abortionists argue that life begins at the moment of conception</a:t>
            </a:r>
          </a:p>
          <a:p>
            <a:pPr lvl="1"/>
            <a:r>
              <a:rPr lang="en-US" dirty="0" smtClean="0">
                <a:solidFill>
                  <a:srgbClr val="C00000"/>
                </a:solidFill>
              </a:rPr>
              <a:t>Luke 1:41</a:t>
            </a:r>
          </a:p>
          <a:p>
            <a:pPr lvl="1"/>
            <a:r>
              <a:rPr lang="en-US" dirty="0" smtClean="0">
                <a:solidFill>
                  <a:srgbClr val="C00000"/>
                </a:solidFill>
              </a:rPr>
              <a:t>Jeremiah 1:5</a:t>
            </a:r>
          </a:p>
          <a:p>
            <a:pPr lvl="1"/>
            <a:r>
              <a:rPr lang="en-US" dirty="0" smtClean="0">
                <a:solidFill>
                  <a:srgbClr val="C00000"/>
                </a:solidFill>
              </a:rPr>
              <a:t>Psalms 139:13-15</a:t>
            </a:r>
            <a:endParaRPr lang="en-US" dirty="0">
              <a:solidFill>
                <a:srgbClr val="C00000"/>
              </a:solidFill>
            </a:endParaRPr>
          </a:p>
        </p:txBody>
      </p:sp>
      <p:sp>
        <p:nvSpPr>
          <p:cNvPr id="4" name="Rounded Rectangle 3"/>
          <p:cNvSpPr/>
          <p:nvPr/>
        </p:nvSpPr>
        <p:spPr>
          <a:xfrm>
            <a:off x="271849" y="5148650"/>
            <a:ext cx="8592065" cy="1079156"/>
          </a:xfrm>
          <a:prstGeom prst="roundRect">
            <a:avLst/>
          </a:prstGeom>
          <a:solidFill>
            <a:srgbClr val="53803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71849" y="5058029"/>
            <a:ext cx="8592065" cy="1200329"/>
          </a:xfrm>
          <a:prstGeom prst="rect">
            <a:avLst/>
          </a:prstGeom>
          <a:noFill/>
        </p:spPr>
        <p:txBody>
          <a:bodyPr wrap="square" rtlCol="0">
            <a:spAutoFit/>
          </a:bodyPr>
          <a:lstStyle/>
          <a:p>
            <a:pPr algn="ctr"/>
            <a:r>
              <a:rPr lang="en-US" sz="36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Abortion </a:t>
            </a:r>
            <a:r>
              <a:rPr lang="en-US" sz="36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 A SIN </a:t>
            </a:r>
            <a:r>
              <a:rPr lang="en-US" sz="36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which separates a person from the fellowship of God</a:t>
            </a:r>
            <a:endPar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7881" y="3540690"/>
            <a:ext cx="1882346" cy="151734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9955" y="3073641"/>
            <a:ext cx="1308851" cy="1984387"/>
          </a:xfrm>
          <a:prstGeom prst="rect">
            <a:avLst/>
          </a:prstGeom>
        </p:spPr>
      </p:pic>
      <p:sp>
        <p:nvSpPr>
          <p:cNvPr id="8" name="Right Arrow 7"/>
          <p:cNvSpPr/>
          <p:nvPr/>
        </p:nvSpPr>
        <p:spPr>
          <a:xfrm>
            <a:off x="6450227" y="3835173"/>
            <a:ext cx="1029728" cy="629734"/>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606749" y="3884599"/>
            <a:ext cx="955589" cy="523220"/>
          </a:xfrm>
          <a:prstGeom prst="rect">
            <a:avLst/>
          </a:prstGeom>
          <a:no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t>
            </a:r>
            <a:endParaRPr lang="en-US"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6273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par>
                          <p:cTn id="23" fill="hold">
                            <p:stCondLst>
                              <p:cond delay="1000"/>
                            </p:stCondLst>
                            <p:childTnLst>
                              <p:par>
                                <p:cTn id="24" presetID="53" presetClass="entr" presetSubtype="16"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childTnLst>
                          </p:cTn>
                        </p:par>
                        <p:par>
                          <p:cTn id="35" fill="hold">
                            <p:stCondLst>
                              <p:cond delay="2000"/>
                            </p:stCondLst>
                            <p:childTnLst>
                              <p:par>
                                <p:cTn id="36" presetID="53" presetClass="entr" presetSubtype="16" fill="hold" nodeType="after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500" fill="hold"/>
                                        <p:tgtEl>
                                          <p:spTgt spid="6"/>
                                        </p:tgtEl>
                                        <p:attrNameLst>
                                          <p:attrName>ppt_w</p:attrName>
                                        </p:attrNameLst>
                                      </p:cBhvr>
                                      <p:tavLst>
                                        <p:tav tm="0">
                                          <p:val>
                                            <p:fltVal val="0"/>
                                          </p:val>
                                        </p:tav>
                                        <p:tav tm="100000">
                                          <p:val>
                                            <p:strVal val="#ppt_w"/>
                                          </p:val>
                                        </p:tav>
                                      </p:tavLst>
                                    </p:anim>
                                    <p:anim calcmode="lin" valueType="num">
                                      <p:cBhvr>
                                        <p:cTn id="39" dur="500" fill="hold"/>
                                        <p:tgtEl>
                                          <p:spTgt spid="6"/>
                                        </p:tgtEl>
                                        <p:attrNameLst>
                                          <p:attrName>ppt_h</p:attrName>
                                        </p:attrNameLst>
                                      </p:cBhvr>
                                      <p:tavLst>
                                        <p:tav tm="0">
                                          <p:val>
                                            <p:fltVal val="0"/>
                                          </p:val>
                                        </p:tav>
                                        <p:tav tm="100000">
                                          <p:val>
                                            <p:strVal val="#ppt_h"/>
                                          </p:val>
                                        </p:tav>
                                      </p:tavLst>
                                    </p:anim>
                                    <p:animEffect transition="in" filter="fade">
                                      <p:cBhvr>
                                        <p:cTn id="40" dur="500"/>
                                        <p:tgtEl>
                                          <p:spTgt spid="6"/>
                                        </p:tgtEl>
                                      </p:cBhvr>
                                    </p:animEffect>
                                  </p:childTnLst>
                                </p:cTn>
                              </p:par>
                            </p:childTnLst>
                          </p:cTn>
                        </p:par>
                        <p:par>
                          <p:cTn id="41" fill="hold">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left)">
                                      <p:cBhvr>
                                        <p:cTn id="44" dur="500"/>
                                        <p:tgtEl>
                                          <p:spTgt spid="8"/>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par>
                          <p:cTn id="48" fill="hold">
                            <p:stCondLst>
                              <p:cond delay="3000"/>
                            </p:stCondLst>
                            <p:childTnLst>
                              <p:par>
                                <p:cTn id="49" presetID="22" presetClass="entr" presetSubtype="8" fill="hold" nodeType="after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left)">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 calcmode="lin" valueType="num">
                                      <p:cBhvr>
                                        <p:cTn id="56" dur="500" fill="hold"/>
                                        <p:tgtEl>
                                          <p:spTgt spid="4"/>
                                        </p:tgtEl>
                                        <p:attrNameLst>
                                          <p:attrName>ppt_w</p:attrName>
                                        </p:attrNameLst>
                                      </p:cBhvr>
                                      <p:tavLst>
                                        <p:tav tm="0">
                                          <p:val>
                                            <p:fltVal val="0"/>
                                          </p:val>
                                        </p:tav>
                                        <p:tav tm="100000">
                                          <p:val>
                                            <p:strVal val="#ppt_w"/>
                                          </p:val>
                                        </p:tav>
                                      </p:tavLst>
                                    </p:anim>
                                    <p:anim calcmode="lin" valueType="num">
                                      <p:cBhvr>
                                        <p:cTn id="57" dur="500" fill="hold"/>
                                        <p:tgtEl>
                                          <p:spTgt spid="4"/>
                                        </p:tgtEl>
                                        <p:attrNameLst>
                                          <p:attrName>ppt_h</p:attrName>
                                        </p:attrNameLst>
                                      </p:cBhvr>
                                      <p:tavLst>
                                        <p:tav tm="0">
                                          <p:val>
                                            <p:fltVal val="0"/>
                                          </p:val>
                                        </p:tav>
                                        <p:tav tm="100000">
                                          <p:val>
                                            <p:strVal val="#ppt_h"/>
                                          </p:val>
                                        </p:tav>
                                      </p:tavLst>
                                    </p:anim>
                                    <p:animEffect transition="in" filter="fade">
                                      <p:cBhvr>
                                        <p:cTn id="58" dur="500"/>
                                        <p:tgtEl>
                                          <p:spTgt spid="4"/>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500" fill="hold"/>
                                        <p:tgtEl>
                                          <p:spTgt spid="5"/>
                                        </p:tgtEl>
                                        <p:attrNameLst>
                                          <p:attrName>ppt_w</p:attrName>
                                        </p:attrNameLst>
                                      </p:cBhvr>
                                      <p:tavLst>
                                        <p:tav tm="0">
                                          <p:val>
                                            <p:fltVal val="0"/>
                                          </p:val>
                                        </p:tav>
                                        <p:tav tm="100000">
                                          <p:val>
                                            <p:strVal val="#ppt_w"/>
                                          </p:val>
                                        </p:tav>
                                      </p:tavLst>
                                    </p:anim>
                                    <p:anim calcmode="lin" valueType="num">
                                      <p:cBhvr>
                                        <p:cTn id="62" dur="500" fill="hold"/>
                                        <p:tgtEl>
                                          <p:spTgt spid="5"/>
                                        </p:tgtEl>
                                        <p:attrNameLst>
                                          <p:attrName>ppt_h</p:attrName>
                                        </p:attrNameLst>
                                      </p:cBhvr>
                                      <p:tavLst>
                                        <p:tav tm="0">
                                          <p:val>
                                            <p:fltVal val="0"/>
                                          </p:val>
                                        </p:tav>
                                        <p:tav tm="100000">
                                          <p:val>
                                            <p:strVal val="#ppt_h"/>
                                          </p:val>
                                        </p:tav>
                                      </p:tavLst>
                                    </p:anim>
                                    <p:animEffect transition="in" filter="fade">
                                      <p:cBhvr>
                                        <p:cTn id="6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Holding Hands</a:t>
            </a:r>
            <a:endParaRPr lang="en-US" dirty="0">
              <a:solidFill>
                <a:schemeClr val="accent6">
                  <a:lumMod val="75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432" y="3300524"/>
            <a:ext cx="4232190" cy="2940781"/>
          </a:xfrm>
          <a:prstGeom prst="rect">
            <a:avLst/>
          </a:prstGeom>
          <a:ln>
            <a:noFill/>
          </a:ln>
          <a:effectLst>
            <a:softEdge rad="112500"/>
          </a:effectLst>
        </p:spPr>
      </p:pic>
      <p:sp>
        <p:nvSpPr>
          <p:cNvPr id="5" name="TextBox 4"/>
          <p:cNvSpPr txBox="1"/>
          <p:nvPr/>
        </p:nvSpPr>
        <p:spPr>
          <a:xfrm>
            <a:off x="257432" y="1326292"/>
            <a:ext cx="4232190" cy="1815882"/>
          </a:xfrm>
          <a:prstGeom prst="rect">
            <a:avLst/>
          </a:prstGeom>
          <a:noFill/>
          <a:ln w="57150">
            <a:solidFill>
              <a:srgbClr val="92D050"/>
            </a:solidFill>
          </a:ln>
        </p:spPr>
        <p:txBody>
          <a:bodyPr wrap="square" rtlCol="0">
            <a:spAutoFit/>
          </a:bodyPr>
          <a:lstStyle/>
          <a:p>
            <a:pPr algn="ctr"/>
            <a:r>
              <a:rPr lang="en-US" sz="2800" dirty="0" smtClean="0">
                <a:latin typeface="Arial" panose="020B0604020202020204" pitchFamily="34" charset="0"/>
                <a:cs typeface="Arial" panose="020B0604020202020204" pitchFamily="34" charset="0"/>
              </a:rPr>
              <a:t>The tiny hand of a fetus reaches out from a mother’s womb to clasp a surgeon’s healing finger.</a:t>
            </a:r>
            <a:endParaRPr lang="en-US" sz="2800" dirty="0">
              <a:latin typeface="Arial" panose="020B0604020202020204" pitchFamily="34" charset="0"/>
              <a:cs typeface="Arial" panose="020B0604020202020204" pitchFamily="34" charset="0"/>
            </a:endParaRPr>
          </a:p>
        </p:txBody>
      </p:sp>
      <p:sp>
        <p:nvSpPr>
          <p:cNvPr id="6" name="TextBox 5"/>
          <p:cNvSpPr txBox="1"/>
          <p:nvPr/>
        </p:nvSpPr>
        <p:spPr>
          <a:xfrm>
            <a:off x="4670853" y="1293339"/>
            <a:ext cx="4160108" cy="5016758"/>
          </a:xfrm>
          <a:prstGeom prst="rect">
            <a:avLst/>
          </a:prstGeom>
          <a:noFill/>
        </p:spPr>
        <p:txBody>
          <a:bodyPr wrap="square" rtlCol="0">
            <a:spAutoFit/>
          </a:bodyPr>
          <a:lstStyle/>
          <a:p>
            <a:pPr algn="ctr"/>
            <a:r>
              <a:rPr lang="en-US" sz="2200" dirty="0" smtClean="0">
                <a:latin typeface="Arial" panose="020B0604020202020204" pitchFamily="34" charset="0"/>
                <a:cs typeface="Arial" panose="020B0604020202020204" pitchFamily="34" charset="0"/>
              </a:rPr>
              <a:t>Fetus is 21 weeks old, the legal age in which it could still be aborted. This baby is about to undergo a spine operation designed to save it from serious brain damage. The surgery will be performed without removing the tiny fetus from the womb. While this tiny baby is trying to be saved, thousands of others are aborted at this age in America every year.</a:t>
            </a:r>
          </a:p>
          <a:p>
            <a:pPr algn="ctr"/>
            <a:r>
              <a:rPr lang="en-US" sz="2800" b="1" dirty="0" smtClean="0">
                <a:solidFill>
                  <a:srgbClr val="C00000"/>
                </a:solidFill>
                <a:latin typeface="Arial" panose="020B0604020202020204" pitchFamily="34" charset="0"/>
                <a:cs typeface="Arial" panose="020B0604020202020204" pitchFamily="34" charset="0"/>
              </a:rPr>
              <a:t>Man is killing God’s breath of life!</a:t>
            </a:r>
            <a:r>
              <a:rPr lang="en-US" sz="2800" b="1" u="sng" dirty="0" smtClean="0">
                <a:solidFill>
                  <a:srgbClr val="C00000"/>
                </a:solidFill>
              </a:rPr>
              <a:t> </a:t>
            </a:r>
            <a:endParaRPr lang="en-US" sz="2800" b="1" u="sng" dirty="0">
              <a:solidFill>
                <a:srgbClr val="C00000"/>
              </a:solidFill>
            </a:endParaRPr>
          </a:p>
        </p:txBody>
      </p:sp>
    </p:spTree>
    <p:extLst>
      <p:ext uri="{BB962C8B-B14F-4D97-AF65-F5344CB8AC3E}">
        <p14:creationId xmlns:p14="http://schemas.microsoft.com/office/powerpoint/2010/main" val="1097907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53946" y="298575"/>
            <a:ext cx="5563484" cy="2387600"/>
          </a:xfrm>
        </p:spPr>
        <p:txBody>
          <a:bodyPr>
            <a:normAutofit/>
          </a:bodyPr>
          <a:lstStyle/>
          <a:p>
            <a:r>
              <a:rPr lang="en-US" sz="8800" dirty="0" smtClean="0"/>
              <a:t>Abortion</a:t>
            </a:r>
            <a:endParaRPr lang="en-US" sz="8800" dirty="0"/>
          </a:p>
        </p:txBody>
      </p:sp>
      <p:sp>
        <p:nvSpPr>
          <p:cNvPr id="3" name="Subtitle 2"/>
          <p:cNvSpPr>
            <a:spLocks noGrp="1"/>
          </p:cNvSpPr>
          <p:nvPr>
            <p:ph type="subTitle" idx="1"/>
          </p:nvPr>
        </p:nvSpPr>
        <p:spPr>
          <a:xfrm>
            <a:off x="266627" y="4392871"/>
            <a:ext cx="7205092" cy="1655762"/>
          </a:xfrm>
        </p:spPr>
        <p:txBody>
          <a:bodyPr>
            <a:normAutofit/>
          </a:bodyPr>
          <a:lstStyle/>
          <a:p>
            <a:r>
              <a:rPr lang="en-US" sz="4800" dirty="0" smtClean="0"/>
              <a:t>What Does the Bible say?</a:t>
            </a:r>
          </a:p>
          <a:p>
            <a:r>
              <a:rPr lang="en-US" sz="4800" b="1" dirty="0" smtClean="0">
                <a:solidFill>
                  <a:srgbClr val="C00000"/>
                </a:solidFill>
              </a:rPr>
              <a:t>Is it Sinful?</a:t>
            </a:r>
            <a:endParaRPr lang="en-US" sz="4800" b="1"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679" y="289224"/>
            <a:ext cx="3301829" cy="4011432"/>
          </a:xfrm>
          <a:prstGeom prst="rect">
            <a:avLst/>
          </a:prstGeom>
          <a:ln>
            <a:noFill/>
          </a:ln>
          <a:effectLst>
            <a:softEdge rad="112500"/>
          </a:effec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30530" y="2620270"/>
            <a:ext cx="1508925" cy="3735163"/>
          </a:xfrm>
          <a:prstGeom prst="rect">
            <a:avLst/>
          </a:prstGeom>
          <a:ln>
            <a:noFill/>
          </a:ln>
          <a:effectLst>
            <a:softEdge rad="112500"/>
          </a:effectLst>
        </p:spPr>
      </p:pic>
    </p:spTree>
    <p:extLst>
      <p:ext uri="{BB962C8B-B14F-4D97-AF65-F5344CB8AC3E}">
        <p14:creationId xmlns:p14="http://schemas.microsoft.com/office/powerpoint/2010/main" val="2196025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Why Do Abortions Occur?</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Less than 1% of ALL abortions occur because of:</a:t>
            </a:r>
          </a:p>
          <a:p>
            <a:pPr lvl="1"/>
            <a:r>
              <a:rPr lang="en-US" dirty="0" smtClean="0"/>
              <a:t>Rape</a:t>
            </a:r>
          </a:p>
          <a:p>
            <a:pPr lvl="1"/>
            <a:r>
              <a:rPr lang="en-US" dirty="0" smtClean="0"/>
              <a:t>Incest</a:t>
            </a:r>
          </a:p>
          <a:p>
            <a:pPr lvl="1"/>
            <a:r>
              <a:rPr lang="en-US" dirty="0" smtClean="0"/>
              <a:t>Birth defects</a:t>
            </a:r>
          </a:p>
          <a:p>
            <a:pPr lvl="1"/>
            <a:r>
              <a:rPr lang="en-US" dirty="0" smtClean="0"/>
              <a:t>Mother’s life is in danger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8249" y="2461178"/>
            <a:ext cx="3175522" cy="3857980"/>
          </a:xfrm>
          <a:prstGeom prst="rect">
            <a:avLst/>
          </a:prstGeom>
          <a:ln>
            <a:noFill/>
          </a:ln>
          <a:effectLst>
            <a:softEdge rad="112500"/>
          </a:effectLst>
        </p:spPr>
      </p:pic>
    </p:spTree>
    <p:extLst>
      <p:ext uri="{BB962C8B-B14F-4D97-AF65-F5344CB8AC3E}">
        <p14:creationId xmlns:p14="http://schemas.microsoft.com/office/powerpoint/2010/main" val="3835816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Why Do Abortions Occur?</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589" y="1335764"/>
            <a:ext cx="8886824" cy="4983393"/>
          </a:xfrm>
        </p:spPr>
        <p:txBody>
          <a:bodyPr/>
          <a:lstStyle/>
          <a:p>
            <a:r>
              <a:rPr lang="en-US" dirty="0" smtClean="0"/>
              <a:t>¾ of the women who have abortions do so because:</a:t>
            </a:r>
          </a:p>
          <a:p>
            <a:pPr lvl="1"/>
            <a:r>
              <a:rPr lang="en-US" dirty="0" smtClean="0"/>
              <a:t>A baby would interfere with work, school, or other responsibilities</a:t>
            </a:r>
          </a:p>
          <a:p>
            <a:pPr lvl="1"/>
            <a:r>
              <a:rPr lang="en-US" dirty="0" smtClean="0"/>
              <a:t>Cannot afford the child</a:t>
            </a:r>
          </a:p>
          <a:p>
            <a:r>
              <a:rPr lang="en-US" dirty="0" smtClean="0"/>
              <a:t>½ don’t want to be a single parent</a:t>
            </a:r>
          </a:p>
          <a:p>
            <a:r>
              <a:rPr lang="en-US" dirty="0" smtClean="0"/>
              <a:t>89-92% of abortions – before 13</a:t>
            </a:r>
            <a:r>
              <a:rPr lang="en-US" baseline="30000" dirty="0" smtClean="0"/>
              <a:t>th</a:t>
            </a:r>
            <a:r>
              <a:rPr lang="en-US" dirty="0" smtClean="0"/>
              <a:t> week</a:t>
            </a:r>
          </a:p>
          <a:p>
            <a:r>
              <a:rPr lang="en-US" dirty="0" smtClean="0"/>
              <a:t>8.1% between 14</a:t>
            </a:r>
            <a:r>
              <a:rPr lang="en-US" baseline="30000" dirty="0" smtClean="0"/>
              <a:t>th</a:t>
            </a:r>
            <a:r>
              <a:rPr lang="en-US" dirty="0" smtClean="0"/>
              <a:t> and 21</a:t>
            </a:r>
            <a:r>
              <a:rPr lang="en-US" baseline="30000" dirty="0" smtClean="0"/>
              <a:t>st</a:t>
            </a:r>
            <a:r>
              <a:rPr lang="en-US" dirty="0" smtClean="0"/>
              <a:t> week</a:t>
            </a:r>
            <a:endParaRPr lang="en-US" dirty="0"/>
          </a:p>
        </p:txBody>
      </p:sp>
    </p:spTree>
    <p:extLst>
      <p:ext uri="{BB962C8B-B14F-4D97-AF65-F5344CB8AC3E}">
        <p14:creationId xmlns:p14="http://schemas.microsoft.com/office/powerpoint/2010/main" val="3415437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par>
                          <p:cTn id="31" fill="hold">
                            <p:stCondLst>
                              <p:cond delay="500"/>
                            </p:stCondLst>
                            <p:childTnLst>
                              <p:par>
                                <p:cTn id="32" presetID="53" presetClass="entr" presetSubtype="16"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effectLst>
                  <a:outerShdw blurRad="38100" dist="38100" dir="2700000" algn="tl">
                    <a:srgbClr val="000000">
                      <a:alpha val="43137"/>
                    </a:srgbClr>
                  </a:outerShdw>
                </a:effectLst>
              </a:rPr>
              <a:t>Various Stages of a Fetus</a:t>
            </a:r>
            <a:endParaRPr lang="en-US" dirty="0">
              <a:solidFill>
                <a:srgbClr val="C00000"/>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3436" y="1295525"/>
            <a:ext cx="2113993" cy="235727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6879" y="1295525"/>
            <a:ext cx="2753016" cy="235727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9345" y="1295525"/>
            <a:ext cx="1961524" cy="235727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51851" y="3970638"/>
            <a:ext cx="2806504" cy="2104878"/>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68402" y="3970638"/>
            <a:ext cx="3157317" cy="2104878"/>
          </a:xfrm>
          <a:prstGeom prst="rect">
            <a:avLst/>
          </a:prstGeom>
        </p:spPr>
      </p:pic>
      <p:sp>
        <p:nvSpPr>
          <p:cNvPr id="9" name="TextBox 8"/>
          <p:cNvSpPr txBox="1"/>
          <p:nvPr/>
        </p:nvSpPr>
        <p:spPr>
          <a:xfrm>
            <a:off x="983436" y="3562177"/>
            <a:ext cx="2113993"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4</a:t>
            </a:r>
            <a:r>
              <a:rPr lang="en-US" sz="2400" dirty="0" smtClean="0">
                <a:latin typeface="Arial" panose="020B0604020202020204" pitchFamily="34" charset="0"/>
                <a:cs typeface="Arial" panose="020B0604020202020204" pitchFamily="34" charset="0"/>
              </a:rPr>
              <a:t> Weeks</a:t>
            </a:r>
            <a:endParaRPr lang="en-US" sz="2400" dirty="0">
              <a:latin typeface="Arial" panose="020B0604020202020204" pitchFamily="34" charset="0"/>
              <a:cs typeface="Arial" panose="020B0604020202020204" pitchFamily="34" charset="0"/>
            </a:endParaRPr>
          </a:p>
        </p:txBody>
      </p:sp>
      <p:sp>
        <p:nvSpPr>
          <p:cNvPr id="10" name="TextBox 9"/>
          <p:cNvSpPr txBox="1"/>
          <p:nvPr/>
        </p:nvSpPr>
        <p:spPr>
          <a:xfrm>
            <a:off x="3216879" y="3566297"/>
            <a:ext cx="2753015"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8</a:t>
            </a:r>
            <a:r>
              <a:rPr lang="en-US" sz="2400" dirty="0" smtClean="0">
                <a:latin typeface="Arial" panose="020B0604020202020204" pitchFamily="34" charset="0"/>
                <a:cs typeface="Arial" panose="020B0604020202020204" pitchFamily="34" charset="0"/>
              </a:rPr>
              <a:t> Weeks</a:t>
            </a:r>
            <a:endParaRPr lang="en-US" sz="2400" dirty="0">
              <a:latin typeface="Arial" panose="020B0604020202020204" pitchFamily="34" charset="0"/>
              <a:cs typeface="Arial" panose="020B0604020202020204" pitchFamily="34" charset="0"/>
            </a:endParaRPr>
          </a:p>
        </p:txBody>
      </p:sp>
      <p:sp>
        <p:nvSpPr>
          <p:cNvPr id="11" name="TextBox 10"/>
          <p:cNvSpPr txBox="1"/>
          <p:nvPr/>
        </p:nvSpPr>
        <p:spPr>
          <a:xfrm>
            <a:off x="6095009" y="3566293"/>
            <a:ext cx="1955860"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12</a:t>
            </a:r>
            <a:r>
              <a:rPr lang="en-US" sz="2400" dirty="0" smtClean="0">
                <a:latin typeface="Arial" panose="020B0604020202020204" pitchFamily="34" charset="0"/>
                <a:cs typeface="Arial" panose="020B0604020202020204" pitchFamily="34" charset="0"/>
              </a:rPr>
              <a:t> Weeks</a:t>
            </a:r>
            <a:endParaRPr lang="en-US" sz="2400" dirty="0">
              <a:latin typeface="Arial" panose="020B0604020202020204" pitchFamily="34" charset="0"/>
              <a:cs typeface="Arial" panose="020B0604020202020204" pitchFamily="34" charset="0"/>
            </a:endParaRPr>
          </a:p>
        </p:txBody>
      </p:sp>
      <p:sp>
        <p:nvSpPr>
          <p:cNvPr id="12" name="TextBox 11"/>
          <p:cNvSpPr txBox="1"/>
          <p:nvPr/>
        </p:nvSpPr>
        <p:spPr>
          <a:xfrm>
            <a:off x="1551851" y="6001716"/>
            <a:ext cx="2806504"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16</a:t>
            </a:r>
            <a:r>
              <a:rPr lang="en-US" sz="2400" dirty="0" smtClean="0">
                <a:latin typeface="Arial" panose="020B0604020202020204" pitchFamily="34" charset="0"/>
                <a:cs typeface="Arial" panose="020B0604020202020204" pitchFamily="34" charset="0"/>
              </a:rPr>
              <a:t> Weeks</a:t>
            </a:r>
            <a:endParaRPr lang="en-US" sz="2400" dirty="0">
              <a:latin typeface="Arial" panose="020B0604020202020204" pitchFamily="34" charset="0"/>
              <a:cs typeface="Arial" panose="020B0604020202020204" pitchFamily="34" charset="0"/>
            </a:endParaRPr>
          </a:p>
        </p:txBody>
      </p:sp>
      <p:sp>
        <p:nvSpPr>
          <p:cNvPr id="13" name="TextBox 12"/>
          <p:cNvSpPr txBox="1"/>
          <p:nvPr/>
        </p:nvSpPr>
        <p:spPr>
          <a:xfrm>
            <a:off x="4577689" y="5997598"/>
            <a:ext cx="3148030"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20</a:t>
            </a:r>
            <a:r>
              <a:rPr lang="en-US" sz="2400" dirty="0" smtClean="0">
                <a:latin typeface="Arial" panose="020B0604020202020204" pitchFamily="34" charset="0"/>
                <a:cs typeface="Arial" panose="020B0604020202020204" pitchFamily="34" charset="0"/>
              </a:rPr>
              <a:t> Weeks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72191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Why Abortion is Wrong</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589" y="1335765"/>
            <a:ext cx="8886824" cy="3063240"/>
          </a:xfrm>
        </p:spPr>
        <p:txBody>
          <a:bodyPr/>
          <a:lstStyle/>
          <a:p>
            <a:r>
              <a:rPr lang="en-US" dirty="0" smtClean="0"/>
              <a:t>Abortion is murder</a:t>
            </a:r>
          </a:p>
          <a:p>
            <a:pPr lvl="1"/>
            <a:r>
              <a:rPr lang="en-US" dirty="0" smtClean="0"/>
              <a:t>“Murder” – the unlawful and malicious or premeditated killing of one human by another.”</a:t>
            </a:r>
          </a:p>
          <a:p>
            <a:pPr lvl="2"/>
            <a:r>
              <a:rPr lang="en-US" dirty="0" smtClean="0">
                <a:solidFill>
                  <a:srgbClr val="C00000"/>
                </a:solidFill>
              </a:rPr>
              <a:t>Exodus 20:13</a:t>
            </a:r>
          </a:p>
          <a:p>
            <a:pPr lvl="2"/>
            <a:r>
              <a:rPr lang="en-US" dirty="0" smtClean="0">
                <a:solidFill>
                  <a:srgbClr val="C00000"/>
                </a:solidFill>
              </a:rPr>
              <a:t>Genesis 9:6-7</a:t>
            </a:r>
            <a:endParaRPr lang="en-US" dirty="0">
              <a:solidFill>
                <a:srgbClr val="C00000"/>
              </a:solidFill>
            </a:endParaRPr>
          </a:p>
        </p:txBody>
      </p:sp>
      <p:sp>
        <p:nvSpPr>
          <p:cNvPr id="4" name="Rounded Rectangle 3"/>
          <p:cNvSpPr/>
          <p:nvPr/>
        </p:nvSpPr>
        <p:spPr>
          <a:xfrm>
            <a:off x="337752" y="4473146"/>
            <a:ext cx="8509686" cy="1696994"/>
          </a:xfrm>
          <a:prstGeom prst="roundRect">
            <a:avLst/>
          </a:prstGeom>
          <a:solidFill>
            <a:srgbClr val="538034"/>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4"/>
          <p:cNvSpPr txBox="1"/>
          <p:nvPr/>
        </p:nvSpPr>
        <p:spPr>
          <a:xfrm>
            <a:off x="337752" y="4539046"/>
            <a:ext cx="8509686" cy="1569660"/>
          </a:xfrm>
          <a:prstGeom prst="rect">
            <a:avLst/>
          </a:prstGeom>
          <a:noFill/>
        </p:spPr>
        <p:txBody>
          <a:bodyPr wrap="square" rtlCol="0">
            <a:spAutoFit/>
          </a:bodyPr>
          <a:lstStyle/>
          <a:p>
            <a:pPr algn="ctr"/>
            <a:r>
              <a:rPr lang="en-US" sz="32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Abortion is a pre-meditated decision to destroy the life of an unborn child,</a:t>
            </a:r>
            <a:br>
              <a:rPr lang="en-US" sz="320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2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usually for selfish reasons</a:t>
            </a:r>
            <a:endPar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96850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animEffect transition="in" filter="fade">
                                      <p:cBhvr>
                                        <p:cTn id="34" dur="500"/>
                                        <p:tgtEl>
                                          <p:spTgt spid="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Why Abortion is Wrong</a:t>
            </a:r>
            <a:endParaRPr lang="en-US" dirty="0">
              <a:solidFill>
                <a:schemeClr val="accent6">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8589" y="1335765"/>
            <a:ext cx="8886824" cy="4999132"/>
          </a:xfrm>
        </p:spPr>
        <p:txBody>
          <a:bodyPr>
            <a:normAutofit/>
          </a:bodyPr>
          <a:lstStyle/>
          <a:p>
            <a:r>
              <a:rPr lang="en-US" dirty="0" smtClean="0"/>
              <a:t>Abortion shows a disregard</a:t>
            </a:r>
            <a:br>
              <a:rPr lang="en-US" dirty="0" smtClean="0"/>
            </a:br>
            <a:r>
              <a:rPr lang="en-US" dirty="0" smtClean="0"/>
              <a:t>for human life</a:t>
            </a:r>
          </a:p>
          <a:p>
            <a:pPr lvl="1"/>
            <a:r>
              <a:rPr lang="en-US" dirty="0" smtClean="0">
                <a:solidFill>
                  <a:srgbClr val="C00000"/>
                </a:solidFill>
              </a:rPr>
              <a:t>Genesis 1:26-27</a:t>
            </a:r>
          </a:p>
          <a:p>
            <a:pPr lvl="1"/>
            <a:r>
              <a:rPr lang="en-US" dirty="0" smtClean="0"/>
              <a:t>Abortionists have a distinctly</a:t>
            </a:r>
            <a:br>
              <a:rPr lang="en-US" dirty="0" smtClean="0"/>
            </a:br>
            <a:r>
              <a:rPr lang="en-US" dirty="0" smtClean="0"/>
              <a:t>inferior view of human life</a:t>
            </a:r>
          </a:p>
          <a:p>
            <a:pPr lvl="1"/>
            <a:r>
              <a:rPr lang="en-US" dirty="0" smtClean="0"/>
              <a:t>Children are a heritage</a:t>
            </a:r>
            <a:br>
              <a:rPr lang="en-US" dirty="0" smtClean="0"/>
            </a:br>
            <a:r>
              <a:rPr lang="en-US" dirty="0" smtClean="0"/>
              <a:t>to the Lord</a:t>
            </a:r>
          </a:p>
          <a:p>
            <a:pPr lvl="2"/>
            <a:r>
              <a:rPr lang="en-US" dirty="0" smtClean="0">
                <a:solidFill>
                  <a:srgbClr val="C00000"/>
                </a:solidFill>
              </a:rPr>
              <a:t>Psalms 127:3</a:t>
            </a:r>
          </a:p>
          <a:p>
            <a:pPr lvl="2"/>
            <a:r>
              <a:rPr lang="en-US" dirty="0" smtClean="0">
                <a:solidFill>
                  <a:srgbClr val="C00000"/>
                </a:solidFill>
              </a:rPr>
              <a:t>Psalms 128:3</a:t>
            </a:r>
            <a:endParaRPr lang="en-US" dirty="0">
              <a:solidFill>
                <a:srgbClr val="C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7597" y="1335764"/>
            <a:ext cx="2480732" cy="2124127"/>
          </a:xfrm>
          <a:prstGeom prst="rect">
            <a:avLst/>
          </a:prstGeom>
          <a:ln>
            <a:noFill/>
          </a:ln>
          <a:effectLst>
            <a:softEdge rad="112500"/>
          </a:effectLst>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0627" y="3566985"/>
            <a:ext cx="3106738" cy="2767912"/>
          </a:xfrm>
          <a:prstGeom prst="rect">
            <a:avLst/>
          </a:prstGeom>
          <a:ln>
            <a:noFill/>
          </a:ln>
          <a:effectLst>
            <a:softEdge rad="112500"/>
          </a:effectLst>
        </p:spPr>
      </p:pic>
    </p:spTree>
    <p:extLst>
      <p:ext uri="{BB962C8B-B14F-4D97-AF65-F5344CB8AC3E}">
        <p14:creationId xmlns:p14="http://schemas.microsoft.com/office/powerpoint/2010/main" val="3664615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10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500" fill="hold"/>
                                        <p:tgtEl>
                                          <p:spTgt spid="7"/>
                                        </p:tgtEl>
                                        <p:attrNameLst>
                                          <p:attrName>ppt_w</p:attrName>
                                        </p:attrNameLst>
                                      </p:cBhvr>
                                      <p:tavLst>
                                        <p:tav tm="0">
                                          <p:val>
                                            <p:fltVal val="0"/>
                                          </p:val>
                                        </p:tav>
                                        <p:tav tm="100000">
                                          <p:val>
                                            <p:strVal val="#ppt_w"/>
                                          </p:val>
                                        </p:tav>
                                      </p:tavLst>
                                    </p:anim>
                                    <p:anim calcmode="lin" valueType="num">
                                      <p:cBhvr>
                                        <p:cTn id="33" dur="500" fill="hold"/>
                                        <p:tgtEl>
                                          <p:spTgt spid="7"/>
                                        </p:tgtEl>
                                        <p:attrNameLst>
                                          <p:attrName>ppt_h</p:attrName>
                                        </p:attrNameLst>
                                      </p:cBhvr>
                                      <p:tavLst>
                                        <p:tav tm="0">
                                          <p:val>
                                            <p:fltVal val="0"/>
                                          </p:val>
                                        </p:tav>
                                        <p:tav tm="100000">
                                          <p:val>
                                            <p:strVal val="#ppt_h"/>
                                          </p:val>
                                        </p:tav>
                                      </p:tavLst>
                                    </p:anim>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75000"/>
                  </a:schemeClr>
                </a:solidFill>
                <a:effectLst>
                  <a:outerShdw blurRad="38100" dist="38100" dir="2700000" algn="tl">
                    <a:srgbClr val="000000">
                      <a:alpha val="43137"/>
                    </a:srgbClr>
                  </a:outerShdw>
                </a:effectLst>
              </a:rPr>
              <a:t>Why Abortion is Wrong</a:t>
            </a:r>
            <a:endParaRPr lang="en-US" dirty="0">
              <a:solidFill>
                <a:schemeClr val="accent6">
                  <a:lumMod val="75000"/>
                </a:schemeClr>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0188" y="1680517"/>
            <a:ext cx="3823771" cy="3823771"/>
          </a:xfrm>
          <a:prstGeom prst="rect">
            <a:avLst/>
          </a:prstGeom>
        </p:spPr>
      </p:pic>
      <p:sp>
        <p:nvSpPr>
          <p:cNvPr id="3" name="Content Placeholder 2"/>
          <p:cNvSpPr>
            <a:spLocks noGrp="1"/>
          </p:cNvSpPr>
          <p:nvPr>
            <p:ph idx="1"/>
          </p:nvPr>
        </p:nvSpPr>
        <p:spPr>
          <a:xfrm>
            <a:off x="128589" y="1335765"/>
            <a:ext cx="8886824" cy="4999132"/>
          </a:xfrm>
        </p:spPr>
        <p:txBody>
          <a:bodyPr>
            <a:normAutofit/>
          </a:bodyPr>
          <a:lstStyle/>
          <a:p>
            <a:r>
              <a:rPr lang="en-US" dirty="0" smtClean="0"/>
              <a:t>Abortion usually performed for</a:t>
            </a:r>
            <a:br>
              <a:rPr lang="en-US" dirty="0" smtClean="0"/>
            </a:br>
            <a:r>
              <a:rPr lang="en-US" dirty="0" smtClean="0"/>
              <a:t>selfish reasons</a:t>
            </a:r>
          </a:p>
          <a:p>
            <a:pPr lvl="1"/>
            <a:r>
              <a:rPr lang="en-US" dirty="0" smtClean="0">
                <a:solidFill>
                  <a:srgbClr val="C00000"/>
                </a:solidFill>
              </a:rPr>
              <a:t>Matthew 22:39</a:t>
            </a:r>
          </a:p>
          <a:p>
            <a:pPr lvl="1"/>
            <a:r>
              <a:rPr lang="en-US" dirty="0" smtClean="0">
                <a:solidFill>
                  <a:srgbClr val="C00000"/>
                </a:solidFill>
              </a:rPr>
              <a:t>Philippians 2:4</a:t>
            </a:r>
          </a:p>
          <a:p>
            <a:pPr lvl="1"/>
            <a:r>
              <a:rPr lang="en-US" b="1" dirty="0" smtClean="0">
                <a:solidFill>
                  <a:schemeClr val="accent6">
                    <a:lumMod val="50000"/>
                  </a:schemeClr>
                </a:solidFill>
              </a:rPr>
              <a:t>Some reasons include:</a:t>
            </a:r>
          </a:p>
          <a:p>
            <a:pPr lvl="2"/>
            <a:r>
              <a:rPr lang="en-US" dirty="0" smtClean="0"/>
              <a:t>Will interfere with my lifestyle</a:t>
            </a:r>
          </a:p>
          <a:p>
            <a:pPr lvl="2"/>
            <a:r>
              <a:rPr lang="en-US" dirty="0" smtClean="0"/>
              <a:t>Will interfere with my mental health</a:t>
            </a:r>
          </a:p>
          <a:p>
            <a:pPr lvl="2"/>
            <a:r>
              <a:rPr lang="en-US" dirty="0" smtClean="0"/>
              <a:t>Will cover up my fornication</a:t>
            </a:r>
          </a:p>
          <a:p>
            <a:pPr lvl="3"/>
            <a:r>
              <a:rPr lang="en-US" dirty="0" smtClean="0">
                <a:solidFill>
                  <a:srgbClr val="C00000"/>
                </a:solidFill>
              </a:rPr>
              <a:t>Galatians 5:19; 1 Corinthians 6:9,18-20</a:t>
            </a:r>
            <a:endParaRPr lang="en-US" dirty="0">
              <a:solidFill>
                <a:srgbClr val="C00000"/>
              </a:solidFill>
            </a:endParaRPr>
          </a:p>
        </p:txBody>
      </p:sp>
    </p:spTree>
    <p:extLst>
      <p:ext uri="{BB962C8B-B14F-4D97-AF65-F5344CB8AC3E}">
        <p14:creationId xmlns:p14="http://schemas.microsoft.com/office/powerpoint/2010/main" val="901423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p:cTn id="2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p:cTn id="2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9" dur="500"/>
                                        <p:tgtEl>
                                          <p:spTgt spid="3">
                                            <p:txEl>
                                              <p:pRg st="6" end="6"/>
                                            </p:txEl>
                                          </p:spTgt>
                                        </p:tgtEl>
                                      </p:cBhvr>
                                    </p:animEffect>
                                  </p:childTnLst>
                                </p:cTn>
                              </p:par>
                            </p:childTnLst>
                          </p:cTn>
                        </p:par>
                        <p:par>
                          <p:cTn id="30" fill="hold">
                            <p:stCondLst>
                              <p:cond delay="500"/>
                            </p:stCondLst>
                            <p:childTnLst>
                              <p:par>
                                <p:cTn id="31" presetID="53" presetClass="entr" presetSubtype="16" fill="hold"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ichie Thetford Arial">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ie Thetford Arial" id="{D1FA7784-E978-4CE7-9054-8EEC61258C0B}" vid="{138C018F-11DC-49BF-B633-FADEA14D5A27}"/>
    </a:ext>
  </a:extLst>
</a:theme>
</file>

<file path=docProps/app.xml><?xml version="1.0" encoding="utf-8"?>
<Properties xmlns="http://schemas.openxmlformats.org/officeDocument/2006/extended-properties" xmlns:vt="http://schemas.openxmlformats.org/officeDocument/2006/docPropsVTypes">
  <Template>Richie Thetford Arial</Template>
  <TotalTime>82</TotalTime>
  <Words>310</Words>
  <Application>Microsoft Office PowerPoint</Application>
  <PresentationFormat>On-screen Show (4:3)</PresentationFormat>
  <Paragraphs>57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Souvenir Lt BT</vt:lpstr>
      <vt:lpstr>Richie Thetford Arial</vt:lpstr>
      <vt:lpstr>Abortion</vt:lpstr>
      <vt:lpstr>Holding Hands</vt:lpstr>
      <vt:lpstr>Abortion</vt:lpstr>
      <vt:lpstr>Why Do Abortions Occur?</vt:lpstr>
      <vt:lpstr>Why Do Abortions Occur?</vt:lpstr>
      <vt:lpstr>Various Stages of a Fetus</vt:lpstr>
      <vt:lpstr>Why Abortion is Wrong</vt:lpstr>
      <vt:lpstr>Why Abortion is Wrong</vt:lpstr>
      <vt:lpstr>Why Abortion is Wrong</vt:lpstr>
      <vt:lpstr>When Does Life Begin?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Richie Thetford</dc:creator>
  <cp:lastModifiedBy>Richie Thetford</cp:lastModifiedBy>
  <cp:revision>15</cp:revision>
  <dcterms:created xsi:type="dcterms:W3CDTF">2014-07-26T19:25:16Z</dcterms:created>
  <dcterms:modified xsi:type="dcterms:W3CDTF">2014-10-18T17:50:57Z</dcterms:modified>
</cp:coreProperties>
</file>