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87026-6DAD-EB5D-05DB-B0A6A8EB5B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F6C1BA-5558-A77B-124D-70F4BF27E1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47586-4E4E-58A1-96D7-7533AFAD8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03A-1C64-4C65-A8C4-DB2FCD292D0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DAC2F-A9F2-DC35-F771-7F1BA4C09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3A9E5-02FC-9383-5D42-D23E0DB15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2471-11B3-4937-8BF2-4DE8D38D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4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7CA6C-B9AD-3577-9F6F-FAE0CCBB0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FDD82-9C55-63CE-F253-35A1F45CA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B609C-0F78-B941-497F-C26C4BDAA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03A-1C64-4C65-A8C4-DB2FCD292D0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83A81-F118-D029-DFFC-589D34D94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1CC51-73B0-1BCA-D0A2-481519549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2471-11B3-4937-8BF2-4DE8D38D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8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DC5A04-3A88-C2AB-B9E7-80EBA782CF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C27822-6120-2B44-97AF-32C191DA7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6AD1A-6E4C-CB3B-0BD7-7122A990D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03A-1C64-4C65-A8C4-DB2FCD292D0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77120-7378-B31A-AF3D-E12BFE0B5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2D398-54CC-D480-D507-C1082F0D3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2471-11B3-4937-8BF2-4DE8D38D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62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9ADD-EE01-8007-5C45-F47C6AE7F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F4E60-A0EF-1A0D-7346-C3339B631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2B4B8-9C09-98F2-6D31-8E3F31E04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03A-1C64-4C65-A8C4-DB2FCD292D0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7881D-29D8-8673-66D6-804AEF8C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E3125-FDE9-0B2C-1485-01FC9143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2471-11B3-4937-8BF2-4DE8D38D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2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92716-D973-06AF-6A59-82D20D800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DFC630-B127-7C71-C09F-FCA73E052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7AF00-7C66-8286-ECC5-91BA220BE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03A-1C64-4C65-A8C4-DB2FCD292D0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C4B8F-CEEB-9E53-B57F-88208B8E2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08E62-3905-7D57-E5DD-1831E6143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2471-11B3-4937-8BF2-4DE8D38D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2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00224-19E9-27E6-C16A-E3362AEAE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9EBD9-3C7D-3A87-375F-B25A699B2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E6010C-D2DB-BE30-D65C-C1E0C0C33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2A7A27-1618-AC98-D15E-10FFE7462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03A-1C64-4C65-A8C4-DB2FCD292D0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025FF7-47A6-8862-8F3A-CE84A135D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1B8DE3-A9B0-F568-AE80-3EB43A498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2471-11B3-4937-8BF2-4DE8D38D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2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E6F51-1D78-732A-79FC-6CCDC42AA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2700F-9A22-F7B7-925D-ECAB2F3F5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8FAB2-0113-0066-6534-1BF9B7086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685950-A43A-DE13-C46D-02FD540FA6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5B86A-DA79-6B4F-46D8-54E27F9B31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0C1A4D-BAB9-A813-A376-8A06F10AF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03A-1C64-4C65-A8C4-DB2FCD292D0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5FEBE1-CEA2-FA10-2FD1-1C8CDB7D0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109409-CF68-37BE-7D40-3EA22D000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2471-11B3-4937-8BF2-4DE8D38D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9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C36F7-CC14-B54B-87FB-66603BDF0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BA4801-B3A5-F92A-513B-A43ABBBE3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03A-1C64-4C65-A8C4-DB2FCD292D0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E0D037-4DED-2C1F-0FCA-33257EC89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291C82-000A-4C25-611F-BAE9DEF7C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2471-11B3-4937-8BF2-4DE8D38D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41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F218CB-8E3C-6BEB-4819-3A05769D5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03A-1C64-4C65-A8C4-DB2FCD292D0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BD4164-1367-9E31-530E-01A53AB69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E736BF-E92D-A696-4CD3-78BC3EDB1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2471-11B3-4937-8BF2-4DE8D38D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3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1EEDE-FA69-1782-CF2E-0BC9B92F0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4641F-4B0E-3EC1-BBE4-DC8866DCA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7EBA7C-597C-5887-6F75-C7ADCF490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E54337-4130-7DBA-5651-8AAFC59E8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03A-1C64-4C65-A8C4-DB2FCD292D0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20CE5B-56D9-EBC5-F0ED-2630A58D8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77AD1-776F-0619-7544-E06B0680B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2471-11B3-4937-8BF2-4DE8D38D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110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356CC-1A4D-29DE-ED53-12152167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EBECFF-E172-25A4-345C-715EBD1DA3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E779E0-387C-77AF-866D-406CD595A7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A878E1-EAB9-AA86-7D54-9CA125D44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03A-1C64-4C65-A8C4-DB2FCD292D0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5AF5D5-FA57-85BB-FFA4-32F8EBAFD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5561A9-9797-39D2-69AB-187E0571C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2471-11B3-4937-8BF2-4DE8D38D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7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8C8670-0FDA-7857-97F1-6DD98BE01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15043-00C8-F57E-4A26-90AE03943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97E23-F1CD-7336-B243-798E4386B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7803A-1C64-4C65-A8C4-DB2FCD292D0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8EF66-CB7E-256E-7B00-5C0D79106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12BAC-4E10-2415-65DB-4CA065A2AF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62471-11B3-4937-8BF2-4DE8D38D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9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sacredrebel.com/2018/10/17/david-and-goliath-part-2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sacredrebel.com/2018/10/17/david-and-goliath-part-2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sacredrebel.com/2018/10/17/david-and-goliath-part-2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sacredrebel.com/2018/10/17/david-and-goliath-part-2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sacredrebel.com/2018/10/17/david-and-goliath-part-2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0E504-7C3E-A5C9-D373-AA88F92F90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8462"/>
            <a:ext cx="9144000" cy="1014856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latin typeface="Lexend" pitchFamily="2" charset="0"/>
              </a:rPr>
              <a:t>A Courageous Man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2686D9-636D-789E-924A-04176B450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78805"/>
            <a:ext cx="9144000" cy="7218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Lexend Medium" pitchFamily="2" charset="0"/>
              </a:rPr>
              <a:t>1 Samuel 17:40-50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E7BC3E-6B29-BD57-E5DA-E4816CA1EA09}"/>
              </a:ext>
            </a:extLst>
          </p:cNvPr>
          <p:cNvSpPr txBox="1"/>
          <p:nvPr/>
        </p:nvSpPr>
        <p:spPr>
          <a:xfrm>
            <a:off x="0" y="656382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exend" pitchFamily="2" charset="0"/>
              </a:rPr>
              <a:t>Richard Thetford									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25339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5BD9F-4F6C-47B9-DD82-67F7E3DDA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446"/>
            <a:ext cx="10515600" cy="1336269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2">
                    <a:lumMod val="50000"/>
                  </a:schemeClr>
                </a:solidFill>
                <a:latin typeface="Lexend" pitchFamily="2" charset="0"/>
              </a:rPr>
              <a:t>David Was Zealous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73F4D-BBE6-099D-99DC-A00F19AED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4381"/>
            <a:ext cx="10515600" cy="5089448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Lexend" pitchFamily="2" charset="0"/>
              </a:rPr>
              <a:t>Incensed at the challenge of Goliath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Lexend Medium" pitchFamily="2" charset="0"/>
              </a:rPr>
              <a:t>1 Samuel 17:26, 36</a:t>
            </a:r>
          </a:p>
          <a:p>
            <a:r>
              <a:rPr lang="en-US" sz="3000" b="1" dirty="0">
                <a:latin typeface="Lexend" pitchFamily="2" charset="0"/>
              </a:rPr>
              <a:t>Apostle Paul’s zeal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Lexend Medium" pitchFamily="2" charset="0"/>
              </a:rPr>
              <a:t>Romans 1:15-17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Lexend Medium" pitchFamily="2" charset="0"/>
              </a:rPr>
              <a:t>Acts 20:31-32</a:t>
            </a:r>
          </a:p>
          <a:p>
            <a:r>
              <a:rPr lang="en-US" sz="3000" b="1" dirty="0">
                <a:latin typeface="Lexend" pitchFamily="2" charset="0"/>
              </a:rPr>
              <a:t>Christians encouraged to have zeal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Lexend Medium" pitchFamily="2" charset="0"/>
              </a:rPr>
              <a:t>1 Corinthians 15:58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Lexend Medium" pitchFamily="2" charset="0"/>
              </a:rPr>
              <a:t>Galatians 6:9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Lexend Medium" pitchFamily="2" charset="0"/>
              </a:rPr>
              <a:t>Titus 2:14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Lexend Medium" pitchFamily="2" charset="0"/>
              </a:rPr>
              <a:t>Jude 3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D1A8966-FCFC-0E36-A906-2D5AE1842ACF}"/>
              </a:ext>
            </a:extLst>
          </p:cNvPr>
          <p:cNvCxnSpPr/>
          <p:nvPr/>
        </p:nvCxnSpPr>
        <p:spPr>
          <a:xfrm>
            <a:off x="838200" y="1261734"/>
            <a:ext cx="8773633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D955A5D4-5259-560B-45F0-A993E36E47D7}"/>
              </a:ext>
            </a:extLst>
          </p:cNvPr>
          <p:cNvSpPr txBox="1"/>
          <p:nvPr/>
        </p:nvSpPr>
        <p:spPr>
          <a:xfrm>
            <a:off x="0" y="656382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exend" pitchFamily="2" charset="0"/>
              </a:rPr>
              <a:t>Richard Thetford									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42563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5BD9F-4F6C-47B9-DD82-67F7E3DDA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446"/>
            <a:ext cx="10515600" cy="1336269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2">
                    <a:lumMod val="50000"/>
                  </a:schemeClr>
                </a:solidFill>
                <a:latin typeface="Lexend" pitchFamily="2" charset="0"/>
              </a:rPr>
              <a:t>David Was Courageous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73F4D-BBE6-099D-99DC-A00F19AED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4381"/>
            <a:ext cx="10515600" cy="5089448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Lexend" pitchFamily="2" charset="0"/>
              </a:rPr>
              <a:t>Had reason not to be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Lexend Medium" pitchFamily="2" charset="0"/>
              </a:rPr>
              <a:t>1 Samuel 17:4-7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Lexend Medium" pitchFamily="2" charset="0"/>
              </a:rPr>
              <a:t>1 Samuel 17:32, 45-47</a:t>
            </a:r>
          </a:p>
          <a:p>
            <a:r>
              <a:rPr lang="en-US" sz="3000" b="1" dirty="0">
                <a:latin typeface="Lexend" pitchFamily="2" charset="0"/>
              </a:rPr>
              <a:t>Others had this kind of courage</a:t>
            </a:r>
          </a:p>
          <a:p>
            <a:pPr lvl="1"/>
            <a:r>
              <a:rPr lang="en-US" sz="2800" dirty="0">
                <a:latin typeface="Lexend" pitchFamily="2" charset="0"/>
              </a:rPr>
              <a:t>Jesus</a:t>
            </a:r>
          </a:p>
          <a:p>
            <a:pPr lvl="1"/>
            <a:r>
              <a:rPr lang="en-US" sz="2800" dirty="0">
                <a:latin typeface="Lexend" pitchFamily="2" charset="0"/>
              </a:rPr>
              <a:t>Peter</a:t>
            </a:r>
          </a:p>
          <a:p>
            <a:r>
              <a:rPr lang="en-US" sz="3000" b="1" dirty="0">
                <a:latin typeface="Lexend" pitchFamily="2" charset="0"/>
              </a:rPr>
              <a:t>Christians should have courage</a:t>
            </a:r>
          </a:p>
          <a:p>
            <a:pPr lvl="1"/>
            <a:r>
              <a:rPr lang="en-US" sz="2800" dirty="0">
                <a:latin typeface="Lexend" pitchFamily="2" charset="0"/>
              </a:rPr>
              <a:t>Physical – </a:t>
            </a:r>
            <a:r>
              <a:rPr lang="en-US" sz="2800" dirty="0">
                <a:solidFill>
                  <a:srgbClr val="C00000"/>
                </a:solidFill>
                <a:latin typeface="Lexend Medium" pitchFamily="2" charset="0"/>
              </a:rPr>
              <a:t>Matthew 10:27-28</a:t>
            </a:r>
          </a:p>
          <a:p>
            <a:pPr lvl="1"/>
            <a:r>
              <a:rPr lang="en-US" sz="2800" dirty="0">
                <a:latin typeface="Lexend" pitchFamily="2" charset="0"/>
              </a:rPr>
              <a:t>Mental – </a:t>
            </a:r>
            <a:r>
              <a:rPr lang="en-US" sz="2800" dirty="0">
                <a:solidFill>
                  <a:srgbClr val="C00000"/>
                </a:solidFill>
                <a:latin typeface="Lexend Medium" pitchFamily="2" charset="0"/>
              </a:rPr>
              <a:t>Acts 17:18-21, 32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D1A8966-FCFC-0E36-A906-2D5AE1842ACF}"/>
              </a:ext>
            </a:extLst>
          </p:cNvPr>
          <p:cNvCxnSpPr/>
          <p:nvPr/>
        </p:nvCxnSpPr>
        <p:spPr>
          <a:xfrm>
            <a:off x="838200" y="1261734"/>
            <a:ext cx="8773633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D955A5D4-5259-560B-45F0-A993E36E47D7}"/>
              </a:ext>
            </a:extLst>
          </p:cNvPr>
          <p:cNvSpPr txBox="1"/>
          <p:nvPr/>
        </p:nvSpPr>
        <p:spPr>
          <a:xfrm>
            <a:off x="0" y="656382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exend" pitchFamily="2" charset="0"/>
              </a:rPr>
              <a:t>Richard Thetford									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5897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5BD9F-4F6C-47B9-DD82-67F7E3DDA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446"/>
            <a:ext cx="10515600" cy="1336269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2">
                    <a:lumMod val="50000"/>
                  </a:schemeClr>
                </a:solidFill>
                <a:latin typeface="Lexend" pitchFamily="2" charset="0"/>
              </a:rPr>
              <a:t>David Was Equipped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73F4D-BBE6-099D-99DC-A00F19AED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4381"/>
            <a:ext cx="10515600" cy="5089448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Lexend" pitchFamily="2" charset="0"/>
              </a:rPr>
              <a:t>Not as the giant Philistine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Lexend Medium" pitchFamily="2" charset="0"/>
              </a:rPr>
              <a:t>1 Samuel 17:38-40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Lexend Medium" pitchFamily="2" charset="0"/>
              </a:rPr>
              <a:t>1 Samuel 17:37</a:t>
            </a:r>
          </a:p>
          <a:p>
            <a:r>
              <a:rPr lang="en-US" sz="3000" b="1" dirty="0">
                <a:latin typeface="Lexend" pitchFamily="2" charset="0"/>
              </a:rPr>
              <a:t>Others had this kind of faith</a:t>
            </a:r>
          </a:p>
          <a:p>
            <a:pPr lvl="1"/>
            <a:r>
              <a:rPr lang="en-US" sz="2800" dirty="0">
                <a:latin typeface="Lexend" pitchFamily="2" charset="0"/>
              </a:rPr>
              <a:t>Daniel</a:t>
            </a:r>
          </a:p>
          <a:p>
            <a:pPr lvl="1"/>
            <a:r>
              <a:rPr lang="en-US" sz="2800" dirty="0">
                <a:latin typeface="Lexend" pitchFamily="2" charset="0"/>
              </a:rPr>
              <a:t>Samson</a:t>
            </a:r>
          </a:p>
          <a:p>
            <a:pPr lvl="1"/>
            <a:r>
              <a:rPr lang="en-US" sz="2800" dirty="0">
                <a:latin typeface="Lexend" pitchFamily="2" charset="0"/>
              </a:rPr>
              <a:t>Shadrach, Meshack, Abednego</a:t>
            </a:r>
          </a:p>
          <a:p>
            <a:r>
              <a:rPr lang="en-US" sz="3000" b="1" dirty="0">
                <a:latin typeface="Lexend" pitchFamily="2" charset="0"/>
              </a:rPr>
              <a:t>Christians need to be well equipped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Lexend Medium" pitchFamily="2" charset="0"/>
              </a:rPr>
              <a:t>Ephesians 6:10-17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Lexend Medium" pitchFamily="2" charset="0"/>
              </a:rPr>
              <a:t>Romans 10:17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D1A8966-FCFC-0E36-A906-2D5AE1842ACF}"/>
              </a:ext>
            </a:extLst>
          </p:cNvPr>
          <p:cNvCxnSpPr/>
          <p:nvPr/>
        </p:nvCxnSpPr>
        <p:spPr>
          <a:xfrm>
            <a:off x="838200" y="1261734"/>
            <a:ext cx="8773633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D955A5D4-5259-560B-45F0-A993E36E47D7}"/>
              </a:ext>
            </a:extLst>
          </p:cNvPr>
          <p:cNvSpPr txBox="1"/>
          <p:nvPr/>
        </p:nvSpPr>
        <p:spPr>
          <a:xfrm>
            <a:off x="0" y="656382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exend" pitchFamily="2" charset="0"/>
              </a:rPr>
              <a:t>Richard Thetford									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42789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5BD9F-4F6C-47B9-DD82-67F7E3DDA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446"/>
            <a:ext cx="10515600" cy="1336269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2">
                    <a:lumMod val="50000"/>
                  </a:schemeClr>
                </a:solidFill>
                <a:latin typeface="Lexend" pitchFamily="2" charset="0"/>
              </a:rPr>
              <a:t>David Was Victorious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73F4D-BBE6-099D-99DC-A00F19AED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4381"/>
            <a:ext cx="10515600" cy="5089448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Lexend" pitchFamily="2" charset="0"/>
              </a:rPr>
              <a:t>Because God was with him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Lexend Medium" pitchFamily="2" charset="0"/>
              </a:rPr>
              <a:t>1 Samuel 17:46-50</a:t>
            </a:r>
          </a:p>
          <a:p>
            <a:r>
              <a:rPr lang="en-US" sz="3000" b="1" dirty="0">
                <a:latin typeface="Lexend" pitchFamily="2" charset="0"/>
              </a:rPr>
              <a:t>Christians are victorious when</a:t>
            </a:r>
            <a:br>
              <a:rPr lang="en-US" sz="3000" b="1" dirty="0">
                <a:latin typeface="Lexend" pitchFamily="2" charset="0"/>
              </a:rPr>
            </a:br>
            <a:r>
              <a:rPr lang="en-US" sz="3000" b="1" dirty="0">
                <a:latin typeface="Lexend" pitchFamily="2" charset="0"/>
              </a:rPr>
              <a:t>we trust in God</a:t>
            </a:r>
            <a:endParaRPr lang="en-US" sz="2800" dirty="0">
              <a:solidFill>
                <a:srgbClr val="C00000"/>
              </a:solidFill>
              <a:latin typeface="Lexend" pitchFamily="2" charset="0"/>
            </a:endParaRPr>
          </a:p>
          <a:p>
            <a:pPr lvl="1"/>
            <a:r>
              <a:rPr lang="en-US" sz="2800" dirty="0">
                <a:solidFill>
                  <a:srgbClr val="C00000"/>
                </a:solidFill>
                <a:latin typeface="Lexend Medium" pitchFamily="2" charset="0"/>
              </a:rPr>
              <a:t>Romans 8:31-33, 35-37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D1A8966-FCFC-0E36-A906-2D5AE1842ACF}"/>
              </a:ext>
            </a:extLst>
          </p:cNvPr>
          <p:cNvCxnSpPr/>
          <p:nvPr/>
        </p:nvCxnSpPr>
        <p:spPr>
          <a:xfrm>
            <a:off x="838200" y="1261734"/>
            <a:ext cx="8773633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D955A5D4-5259-560B-45F0-A993E36E47D7}"/>
              </a:ext>
            </a:extLst>
          </p:cNvPr>
          <p:cNvSpPr txBox="1"/>
          <p:nvPr/>
        </p:nvSpPr>
        <p:spPr>
          <a:xfrm>
            <a:off x="0" y="656382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exend" pitchFamily="2" charset="0"/>
              </a:rPr>
              <a:t>Richard Thetford									            www.thetfordcountry.com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EB2AFC7-43AD-9BC8-5213-C3970D223598}"/>
              </a:ext>
            </a:extLst>
          </p:cNvPr>
          <p:cNvSpPr/>
          <p:nvPr/>
        </p:nvSpPr>
        <p:spPr>
          <a:xfrm>
            <a:off x="496186" y="4118349"/>
            <a:ext cx="6237767" cy="2013094"/>
          </a:xfrm>
          <a:prstGeom prst="roundRect">
            <a:avLst/>
          </a:prstGeom>
          <a:solidFill>
            <a:schemeClr val="accent2">
              <a:lumMod val="5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8FE423-EC55-B53C-8BA1-47F41F43D6A7}"/>
              </a:ext>
            </a:extLst>
          </p:cNvPr>
          <p:cNvSpPr txBox="1"/>
          <p:nvPr/>
        </p:nvSpPr>
        <p:spPr>
          <a:xfrm>
            <a:off x="496185" y="4390686"/>
            <a:ext cx="62377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</a:rPr>
              <a:t>Let us consider, as David did before he engaged in battle</a:t>
            </a:r>
            <a:b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</a:rPr>
            </a:br>
            <a:r>
              <a:rPr 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</a:rPr>
              <a:t>----- that the battle is God’s!</a:t>
            </a:r>
          </a:p>
        </p:txBody>
      </p:sp>
    </p:spTree>
    <p:extLst>
      <p:ext uri="{BB962C8B-B14F-4D97-AF65-F5344CB8AC3E}">
        <p14:creationId xmlns:p14="http://schemas.microsoft.com/office/powerpoint/2010/main" val="922549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245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Lexend</vt:lpstr>
      <vt:lpstr>Lexend Medium</vt:lpstr>
      <vt:lpstr>Office Theme</vt:lpstr>
      <vt:lpstr>A Courageous Man</vt:lpstr>
      <vt:lpstr>David Was Zealous</vt:lpstr>
      <vt:lpstr>David Was Courageous</vt:lpstr>
      <vt:lpstr>David Was Equipped</vt:lpstr>
      <vt:lpstr>David Was Victorious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Courageous Man</dc:title>
  <dc:creator>Richard Thetford</dc:creator>
  <cp:lastModifiedBy>Richard Thetford</cp:lastModifiedBy>
  <cp:revision>6</cp:revision>
  <dcterms:created xsi:type="dcterms:W3CDTF">2022-07-28T18:21:48Z</dcterms:created>
  <dcterms:modified xsi:type="dcterms:W3CDTF">2023-05-28T19:35:56Z</dcterms:modified>
</cp:coreProperties>
</file>