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9/6/2020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9/6/2020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9/6/2020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10BD-2DCC-460D-B459-F1422EB3F37B}"/>
              </a:ext>
            </a:extLst>
          </p:cNvPr>
          <p:cNvSpPr>
            <a:spLocks noGrp="1"/>
          </p:cNvSpPr>
          <p:nvPr>
            <p:ph type="ctrTitle"/>
          </p:nvPr>
        </p:nvSpPr>
        <p:spPr>
          <a:xfrm>
            <a:off x="335902" y="2733709"/>
            <a:ext cx="8488554" cy="1194479"/>
          </a:xfrm>
        </p:spPr>
        <p:txBody>
          <a:bodyPr/>
          <a:lstStyle/>
          <a:p>
            <a:r>
              <a:rPr lang="en-US" b="1" dirty="0">
                <a:latin typeface="Segoe UI" panose="020B0502040204020203" pitchFamily="34" charset="0"/>
                <a:ea typeface="Arimo" panose="020B0604020202020204" pitchFamily="34" charset="0"/>
                <a:cs typeface="Segoe UI" panose="020B0502040204020203" pitchFamily="34" charset="0"/>
              </a:rPr>
              <a:t>A Christian’s Moral Attire</a:t>
            </a:r>
          </a:p>
        </p:txBody>
      </p:sp>
      <p:sp>
        <p:nvSpPr>
          <p:cNvPr id="3" name="Subtitle 2">
            <a:extLst>
              <a:ext uri="{FF2B5EF4-FFF2-40B4-BE49-F238E27FC236}">
                <a16:creationId xmlns:a16="http://schemas.microsoft.com/office/drawing/2014/main" id="{68E5B060-3792-4D28-96E0-00C5A285B023}"/>
              </a:ext>
            </a:extLst>
          </p:cNvPr>
          <p:cNvSpPr>
            <a:spLocks noGrp="1"/>
          </p:cNvSpPr>
          <p:nvPr>
            <p:ph type="subTitle" idx="1"/>
          </p:nvPr>
        </p:nvSpPr>
        <p:spPr/>
        <p:txBody>
          <a:bodyPr>
            <a:noAutofit/>
          </a:bodyPr>
          <a:lstStyle/>
          <a:p>
            <a:r>
              <a:rPr lang="en-US" sz="34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Titus 2:10</a:t>
            </a:r>
          </a:p>
          <a:p>
            <a:r>
              <a:rPr lang="en-US" sz="34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Colossians 3:12-14</a:t>
            </a:r>
          </a:p>
        </p:txBody>
      </p:sp>
      <p:pic>
        <p:nvPicPr>
          <p:cNvPr id="6" name="Picture 5" descr="A picture containing building, wooden&#10;&#10;Description automatically generated">
            <a:extLst>
              <a:ext uri="{FF2B5EF4-FFF2-40B4-BE49-F238E27FC236}">
                <a16:creationId xmlns:a16="http://schemas.microsoft.com/office/drawing/2014/main" id="{ECF37900-0698-4D6C-BDA7-2496A60FC706}"/>
              </a:ext>
            </a:extLst>
          </p:cNvPr>
          <p:cNvPicPr>
            <a:picLocks noChangeAspect="1"/>
          </p:cNvPicPr>
          <p:nvPr/>
        </p:nvPicPr>
        <p:blipFill>
          <a:blip r:embed="rId2"/>
          <a:stretch>
            <a:fillRect/>
          </a:stretch>
        </p:blipFill>
        <p:spPr>
          <a:xfrm>
            <a:off x="9126037" y="4394039"/>
            <a:ext cx="3079210" cy="2137384"/>
          </a:xfrm>
          <a:prstGeom prst="rect">
            <a:avLst/>
          </a:prstGeom>
        </p:spPr>
      </p:pic>
      <p:sp>
        <p:nvSpPr>
          <p:cNvPr id="5" name="TextBox 4">
            <a:extLst>
              <a:ext uri="{FF2B5EF4-FFF2-40B4-BE49-F238E27FC236}">
                <a16:creationId xmlns:a16="http://schemas.microsoft.com/office/drawing/2014/main" id="{9E7783AC-721B-44CF-8B19-071F9FC6B9D6}"/>
              </a:ext>
            </a:extLst>
          </p:cNvPr>
          <p:cNvSpPr txBox="1"/>
          <p:nvPr/>
        </p:nvSpPr>
        <p:spPr>
          <a:xfrm>
            <a:off x="0" y="6550085"/>
            <a:ext cx="12192000" cy="307777"/>
          </a:xfrm>
          <a:prstGeom prst="rect">
            <a:avLst/>
          </a:prstGeom>
          <a:solidFill>
            <a:schemeClr val="bg1"/>
          </a:solidFill>
        </p:spPr>
        <p:txBody>
          <a:bodyPr wrap="square" rtlCol="0">
            <a:spAutoFit/>
          </a:bodyPr>
          <a:lstStyle/>
          <a:p>
            <a:r>
              <a:rPr lang="en-US" sz="1400" dirty="0">
                <a:latin typeface="Segoe UI" panose="020B0502040204020203" pitchFamily="34" charset="0"/>
                <a:cs typeface="Segoe UI" panose="020B0502040204020203" pitchFamily="34" charset="0"/>
              </a:rPr>
              <a:t>Richie Thetford																		                 www.thetfordcountry.com</a:t>
            </a:r>
          </a:p>
        </p:txBody>
      </p:sp>
    </p:spTree>
    <p:extLst>
      <p:ext uri="{BB962C8B-B14F-4D97-AF65-F5344CB8AC3E}">
        <p14:creationId xmlns:p14="http://schemas.microsoft.com/office/powerpoint/2010/main" val="1814888865"/>
      </p:ext>
    </p:extLst>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5666-CAA1-4E45-AA86-FD04C64CACC5}"/>
              </a:ext>
            </a:extLst>
          </p:cNvPr>
          <p:cNvSpPr>
            <a:spLocks noGrp="1"/>
          </p:cNvSpPr>
          <p:nvPr>
            <p:ph type="title"/>
          </p:nvPr>
        </p:nvSpPr>
        <p:spPr>
          <a:xfrm>
            <a:off x="214605" y="753228"/>
            <a:ext cx="10079578" cy="1080938"/>
          </a:xfrm>
        </p:spPr>
        <p:txBody>
          <a:bodyPr>
            <a:normAutofit/>
          </a:bodyPr>
          <a:lstStyle/>
          <a:p>
            <a:r>
              <a:rPr lang="en-US" sz="4800" b="1" dirty="0">
                <a:latin typeface="Segoe UI" panose="020B0502040204020203" pitchFamily="34" charset="0"/>
                <a:cs typeface="Segoe UI" panose="020B0502040204020203" pitchFamily="34" charset="0"/>
              </a:rPr>
              <a:t>Things to Put On</a:t>
            </a:r>
          </a:p>
        </p:txBody>
      </p:sp>
      <p:sp>
        <p:nvSpPr>
          <p:cNvPr id="3" name="Content Placeholder 2">
            <a:extLst>
              <a:ext uri="{FF2B5EF4-FFF2-40B4-BE49-F238E27FC236}">
                <a16:creationId xmlns:a16="http://schemas.microsoft.com/office/drawing/2014/main" id="{5582150E-45B2-46C3-A013-38D491E0EDC6}"/>
              </a:ext>
            </a:extLst>
          </p:cNvPr>
          <p:cNvSpPr>
            <a:spLocks noGrp="1"/>
          </p:cNvSpPr>
          <p:nvPr>
            <p:ph idx="1"/>
          </p:nvPr>
        </p:nvSpPr>
        <p:spPr>
          <a:xfrm>
            <a:off x="214605" y="2043404"/>
            <a:ext cx="10226349" cy="4189439"/>
          </a:xfrm>
        </p:spPr>
        <p:txBody>
          <a:bodyPr>
            <a:normAutofit/>
          </a:bodyPr>
          <a:lstStyle/>
          <a:p>
            <a:r>
              <a:rPr lang="en-US" sz="3400" b="1" dirty="0">
                <a:latin typeface="Segoe UI" panose="020B0502040204020203" pitchFamily="34" charset="0"/>
                <a:cs typeface="Segoe UI" panose="020B0502040204020203" pitchFamily="34" charset="0"/>
              </a:rPr>
              <a:t>A new wardrobe</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Psalms 132:9</a:t>
            </a:r>
          </a:p>
          <a:p>
            <a:r>
              <a:rPr lang="en-US" sz="3400" b="1" dirty="0">
                <a:latin typeface="Segoe UI" panose="020B0502040204020203" pitchFamily="34" charset="0"/>
                <a:cs typeface="Segoe UI" panose="020B0502040204020203" pitchFamily="34" charset="0"/>
              </a:rPr>
              <a:t>New life – new garments</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Romans 6:4</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Ephesians 4:22-24</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Romans 13:12-14</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James 4:4</a:t>
            </a:r>
          </a:p>
        </p:txBody>
      </p:sp>
      <p:sp>
        <p:nvSpPr>
          <p:cNvPr id="5" name="TextBox 4">
            <a:extLst>
              <a:ext uri="{FF2B5EF4-FFF2-40B4-BE49-F238E27FC236}">
                <a16:creationId xmlns:a16="http://schemas.microsoft.com/office/drawing/2014/main" id="{30C7037C-B6E3-4EEB-8F87-7D4CE6E70EB6}"/>
              </a:ext>
            </a:extLst>
          </p:cNvPr>
          <p:cNvSpPr txBox="1"/>
          <p:nvPr/>
        </p:nvSpPr>
        <p:spPr>
          <a:xfrm>
            <a:off x="0" y="6550085"/>
            <a:ext cx="12192000" cy="307777"/>
          </a:xfrm>
          <a:prstGeom prst="rect">
            <a:avLst/>
          </a:prstGeom>
          <a:solidFill>
            <a:schemeClr val="bg1"/>
          </a:solidFill>
        </p:spPr>
        <p:txBody>
          <a:bodyPr wrap="square" rtlCol="0">
            <a:spAutoFit/>
          </a:bodyPr>
          <a:lstStyle/>
          <a:p>
            <a:r>
              <a:rPr lang="en-US" sz="1400" dirty="0">
                <a:latin typeface="Segoe UI" panose="020B0502040204020203" pitchFamily="34" charset="0"/>
                <a:cs typeface="Segoe UI" panose="020B0502040204020203" pitchFamily="34" charset="0"/>
              </a:rPr>
              <a:t>Richie Thetford																		                 www.thetfordcountry.com</a:t>
            </a:r>
          </a:p>
        </p:txBody>
      </p:sp>
      <p:pic>
        <p:nvPicPr>
          <p:cNvPr id="7" name="Picture 6">
            <a:extLst>
              <a:ext uri="{FF2B5EF4-FFF2-40B4-BE49-F238E27FC236}">
                <a16:creationId xmlns:a16="http://schemas.microsoft.com/office/drawing/2014/main" id="{392E1E8A-D71F-4573-A1CA-26788807B6DD}"/>
              </a:ext>
            </a:extLst>
          </p:cNvPr>
          <p:cNvPicPr>
            <a:picLocks noChangeAspect="1"/>
          </p:cNvPicPr>
          <p:nvPr/>
        </p:nvPicPr>
        <p:blipFill>
          <a:blip r:embed="rId2"/>
          <a:stretch>
            <a:fillRect/>
          </a:stretch>
        </p:blipFill>
        <p:spPr>
          <a:xfrm>
            <a:off x="5673012" y="2183370"/>
            <a:ext cx="6304383" cy="4049474"/>
          </a:xfrm>
          <a:prstGeom prst="rect">
            <a:avLst/>
          </a:prstGeom>
        </p:spPr>
      </p:pic>
    </p:spTree>
    <p:extLst>
      <p:ext uri="{BB962C8B-B14F-4D97-AF65-F5344CB8AC3E}">
        <p14:creationId xmlns:p14="http://schemas.microsoft.com/office/powerpoint/2010/main" val="2421438248"/>
      </p:ext>
    </p:extLst>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7" dur="500"/>
                                        <p:tgtEl>
                                          <p:spTgt spid="3">
                                            <p:txEl>
                                              <p:pRg st="5" end="5"/>
                                            </p:txEl>
                                          </p:spTgt>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5666-CAA1-4E45-AA86-FD04C64CACC5}"/>
              </a:ext>
            </a:extLst>
          </p:cNvPr>
          <p:cNvSpPr>
            <a:spLocks noGrp="1"/>
          </p:cNvSpPr>
          <p:nvPr>
            <p:ph type="title"/>
          </p:nvPr>
        </p:nvSpPr>
        <p:spPr>
          <a:xfrm>
            <a:off x="214605" y="753228"/>
            <a:ext cx="10079578" cy="1080938"/>
          </a:xfrm>
        </p:spPr>
        <p:txBody>
          <a:bodyPr>
            <a:normAutofit/>
          </a:bodyPr>
          <a:lstStyle/>
          <a:p>
            <a:r>
              <a:rPr lang="en-US" sz="4800" b="1" dirty="0">
                <a:latin typeface="Segoe UI" panose="020B0502040204020203" pitchFamily="34" charset="0"/>
                <a:cs typeface="Segoe UI" panose="020B0502040204020203" pitchFamily="34" charset="0"/>
              </a:rPr>
              <a:t>The New Wardrobe</a:t>
            </a:r>
          </a:p>
        </p:txBody>
      </p:sp>
      <p:sp>
        <p:nvSpPr>
          <p:cNvPr id="3" name="Content Placeholder 2">
            <a:extLst>
              <a:ext uri="{FF2B5EF4-FFF2-40B4-BE49-F238E27FC236}">
                <a16:creationId xmlns:a16="http://schemas.microsoft.com/office/drawing/2014/main" id="{5582150E-45B2-46C3-A013-38D491E0EDC6}"/>
              </a:ext>
            </a:extLst>
          </p:cNvPr>
          <p:cNvSpPr>
            <a:spLocks noGrp="1"/>
          </p:cNvSpPr>
          <p:nvPr>
            <p:ph idx="1"/>
          </p:nvPr>
        </p:nvSpPr>
        <p:spPr>
          <a:xfrm>
            <a:off x="214605" y="2052735"/>
            <a:ext cx="10226349" cy="4180108"/>
          </a:xfrm>
        </p:spPr>
        <p:txBody>
          <a:bodyPr>
            <a:normAutofit/>
          </a:bodyPr>
          <a:lstStyle/>
          <a:p>
            <a:r>
              <a:rPr lang="en-US" sz="3400" b="1" dirty="0">
                <a:latin typeface="Segoe UI" panose="020B0502040204020203" pitchFamily="34" charset="0"/>
                <a:cs typeface="Segoe UI" panose="020B0502040204020203" pitchFamily="34" charset="0"/>
              </a:rPr>
              <a:t>“Heart of Compassion”</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1 John 3:17-18</a:t>
            </a:r>
          </a:p>
          <a:p>
            <a:r>
              <a:rPr lang="en-US" sz="3400" b="1" dirty="0">
                <a:latin typeface="Segoe UI" panose="020B0502040204020203" pitchFamily="34" charset="0"/>
                <a:cs typeface="Segoe UI" panose="020B0502040204020203" pitchFamily="34" charset="0"/>
              </a:rPr>
              <a:t>“Kindness”</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2 Samuel 9:1, 12-13</a:t>
            </a:r>
          </a:p>
          <a:p>
            <a:r>
              <a:rPr lang="en-US" sz="3400" b="1"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“Humility”</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Proverbs 11:2; 16:18-19</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Philippians 2:3-4</a:t>
            </a:r>
          </a:p>
        </p:txBody>
      </p:sp>
      <p:pic>
        <p:nvPicPr>
          <p:cNvPr id="6" name="Picture 5" descr="A picture containing sitting, fruit, table, wooden&#10;&#10;Description automatically generated">
            <a:extLst>
              <a:ext uri="{FF2B5EF4-FFF2-40B4-BE49-F238E27FC236}">
                <a16:creationId xmlns:a16="http://schemas.microsoft.com/office/drawing/2014/main" id="{D3AB3C58-94B0-4C87-B2B7-4000A95F1BFF}"/>
              </a:ext>
            </a:extLst>
          </p:cNvPr>
          <p:cNvPicPr>
            <a:picLocks noChangeAspect="1"/>
          </p:cNvPicPr>
          <p:nvPr/>
        </p:nvPicPr>
        <p:blipFill>
          <a:blip r:embed="rId2"/>
          <a:stretch>
            <a:fillRect/>
          </a:stretch>
        </p:blipFill>
        <p:spPr>
          <a:xfrm>
            <a:off x="5428336" y="2202023"/>
            <a:ext cx="6549059" cy="4096140"/>
          </a:xfrm>
          <a:prstGeom prst="rect">
            <a:avLst/>
          </a:prstGeom>
        </p:spPr>
      </p:pic>
      <p:sp>
        <p:nvSpPr>
          <p:cNvPr id="4" name="TextBox 3">
            <a:extLst>
              <a:ext uri="{FF2B5EF4-FFF2-40B4-BE49-F238E27FC236}">
                <a16:creationId xmlns:a16="http://schemas.microsoft.com/office/drawing/2014/main" id="{0F365654-C0BD-4080-8669-4D1EC8DE9114}"/>
              </a:ext>
            </a:extLst>
          </p:cNvPr>
          <p:cNvSpPr txBox="1"/>
          <p:nvPr/>
        </p:nvSpPr>
        <p:spPr>
          <a:xfrm>
            <a:off x="0" y="6550085"/>
            <a:ext cx="12192000" cy="307777"/>
          </a:xfrm>
          <a:prstGeom prst="rect">
            <a:avLst/>
          </a:prstGeom>
          <a:solidFill>
            <a:schemeClr val="bg1"/>
          </a:solidFill>
        </p:spPr>
        <p:txBody>
          <a:bodyPr wrap="square" rtlCol="0">
            <a:spAutoFit/>
          </a:bodyPr>
          <a:lstStyle/>
          <a:p>
            <a:r>
              <a:rPr lang="en-US" sz="1400" dirty="0">
                <a:latin typeface="Segoe UI" panose="020B0502040204020203" pitchFamily="34" charset="0"/>
                <a:cs typeface="Segoe UI" panose="020B0502040204020203" pitchFamily="34" charset="0"/>
              </a:rPr>
              <a:t>Richie Thetford																		                 www.thetfordcountry.com</a:t>
            </a:r>
          </a:p>
        </p:txBody>
      </p:sp>
    </p:spTree>
    <p:extLst>
      <p:ext uri="{BB962C8B-B14F-4D97-AF65-F5344CB8AC3E}">
        <p14:creationId xmlns:p14="http://schemas.microsoft.com/office/powerpoint/2010/main" val="1272283997"/>
      </p:ext>
    </p:extLst>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par>
                          <p:cTn id="29" fill="hold">
                            <p:stCondLst>
                              <p:cond delay="1000"/>
                            </p:stCondLst>
                            <p:childTnLst>
                              <p:par>
                                <p:cTn id="30" presetID="53" presetClass="entr" presetSubtype="16"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5666-CAA1-4E45-AA86-FD04C64CACC5}"/>
              </a:ext>
            </a:extLst>
          </p:cNvPr>
          <p:cNvSpPr>
            <a:spLocks noGrp="1"/>
          </p:cNvSpPr>
          <p:nvPr>
            <p:ph type="title"/>
          </p:nvPr>
        </p:nvSpPr>
        <p:spPr>
          <a:xfrm>
            <a:off x="214605" y="753228"/>
            <a:ext cx="10079578" cy="1080938"/>
          </a:xfrm>
        </p:spPr>
        <p:txBody>
          <a:bodyPr>
            <a:normAutofit/>
          </a:bodyPr>
          <a:lstStyle/>
          <a:p>
            <a:r>
              <a:rPr lang="en-US" sz="4800" b="1" dirty="0">
                <a:latin typeface="Segoe UI" panose="020B0502040204020203" pitchFamily="34" charset="0"/>
                <a:cs typeface="Segoe UI" panose="020B0502040204020203" pitchFamily="34" charset="0"/>
              </a:rPr>
              <a:t>The New Wardrobe</a:t>
            </a:r>
          </a:p>
        </p:txBody>
      </p:sp>
      <p:sp>
        <p:nvSpPr>
          <p:cNvPr id="3" name="Content Placeholder 2">
            <a:extLst>
              <a:ext uri="{FF2B5EF4-FFF2-40B4-BE49-F238E27FC236}">
                <a16:creationId xmlns:a16="http://schemas.microsoft.com/office/drawing/2014/main" id="{5582150E-45B2-46C3-A013-38D491E0EDC6}"/>
              </a:ext>
            </a:extLst>
          </p:cNvPr>
          <p:cNvSpPr>
            <a:spLocks noGrp="1"/>
          </p:cNvSpPr>
          <p:nvPr>
            <p:ph idx="1"/>
          </p:nvPr>
        </p:nvSpPr>
        <p:spPr>
          <a:xfrm>
            <a:off x="214605" y="2024743"/>
            <a:ext cx="10226349" cy="4506680"/>
          </a:xfrm>
        </p:spPr>
        <p:txBody>
          <a:bodyPr>
            <a:normAutofit/>
          </a:bodyPr>
          <a:lstStyle/>
          <a:p>
            <a:r>
              <a:rPr lang="en-US" sz="3400" b="1" dirty="0">
                <a:latin typeface="Segoe UI" panose="020B0502040204020203" pitchFamily="34" charset="0"/>
                <a:cs typeface="Segoe UI" panose="020B0502040204020203" pitchFamily="34" charset="0"/>
              </a:rPr>
              <a:t>“Meekness”</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1 Peter 3:3-4</a:t>
            </a:r>
          </a:p>
          <a:p>
            <a:r>
              <a:rPr lang="en-US" sz="3400" b="1" dirty="0">
                <a:latin typeface="Segoe UI" panose="020B0502040204020203" pitchFamily="34" charset="0"/>
                <a:cs typeface="Segoe UI" panose="020B0502040204020203" pitchFamily="34" charset="0"/>
              </a:rPr>
              <a:t>“Patience”</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James 5:10-11</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Ephesians 4:2</a:t>
            </a:r>
          </a:p>
          <a:p>
            <a:r>
              <a:rPr lang="en-US" sz="3400" b="1"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“Forgiveness”</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Matthew 18:21-22</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Proverbs 19:11</a:t>
            </a:r>
          </a:p>
        </p:txBody>
      </p:sp>
      <p:pic>
        <p:nvPicPr>
          <p:cNvPr id="6" name="Picture 5" descr="A picture containing text, photo&#10;&#10;Description automatically generated">
            <a:extLst>
              <a:ext uri="{FF2B5EF4-FFF2-40B4-BE49-F238E27FC236}">
                <a16:creationId xmlns:a16="http://schemas.microsoft.com/office/drawing/2014/main" id="{87E7CBD3-DF9B-4E6F-B66D-943AD8DE29B4}"/>
              </a:ext>
            </a:extLst>
          </p:cNvPr>
          <p:cNvPicPr>
            <a:picLocks noChangeAspect="1"/>
          </p:cNvPicPr>
          <p:nvPr/>
        </p:nvPicPr>
        <p:blipFill>
          <a:blip r:embed="rId2"/>
          <a:stretch>
            <a:fillRect/>
          </a:stretch>
        </p:blipFill>
        <p:spPr>
          <a:xfrm>
            <a:off x="4452358" y="2239345"/>
            <a:ext cx="7525037" cy="4101501"/>
          </a:xfrm>
          <a:prstGeom prst="rect">
            <a:avLst/>
          </a:prstGeom>
        </p:spPr>
      </p:pic>
      <p:sp>
        <p:nvSpPr>
          <p:cNvPr id="4" name="TextBox 3">
            <a:extLst>
              <a:ext uri="{FF2B5EF4-FFF2-40B4-BE49-F238E27FC236}">
                <a16:creationId xmlns:a16="http://schemas.microsoft.com/office/drawing/2014/main" id="{4EFF94C8-93D8-459B-AA15-E65A2DA91E65}"/>
              </a:ext>
            </a:extLst>
          </p:cNvPr>
          <p:cNvSpPr txBox="1"/>
          <p:nvPr/>
        </p:nvSpPr>
        <p:spPr>
          <a:xfrm>
            <a:off x="0" y="6550085"/>
            <a:ext cx="12192000" cy="307777"/>
          </a:xfrm>
          <a:prstGeom prst="rect">
            <a:avLst/>
          </a:prstGeom>
          <a:solidFill>
            <a:schemeClr val="bg1"/>
          </a:solidFill>
        </p:spPr>
        <p:txBody>
          <a:bodyPr wrap="square" rtlCol="0">
            <a:spAutoFit/>
          </a:bodyPr>
          <a:lstStyle/>
          <a:p>
            <a:r>
              <a:rPr lang="en-US" sz="1400" dirty="0">
                <a:latin typeface="Segoe UI" panose="020B0502040204020203" pitchFamily="34" charset="0"/>
                <a:cs typeface="Segoe UI" panose="020B0502040204020203" pitchFamily="34" charset="0"/>
              </a:rPr>
              <a:t>Richie Thetford																		                 www.thetfordcountry.com</a:t>
            </a:r>
          </a:p>
        </p:txBody>
      </p:sp>
    </p:spTree>
    <p:extLst>
      <p:ext uri="{BB962C8B-B14F-4D97-AF65-F5344CB8AC3E}">
        <p14:creationId xmlns:p14="http://schemas.microsoft.com/office/powerpoint/2010/main" val="247863964"/>
      </p:ext>
    </p:extLst>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par>
                          <p:cTn id="29" fill="hold">
                            <p:stCondLst>
                              <p:cond delay="500"/>
                            </p:stCondLst>
                            <p:childTnLst>
                              <p:par>
                                <p:cTn id="30" presetID="53" presetClass="entr" presetSubtype="16"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childTnLst>
                          </p:cTn>
                        </p:par>
                        <p:par>
                          <p:cTn id="35" fill="hold">
                            <p:stCondLst>
                              <p:cond delay="1000"/>
                            </p:stCondLst>
                            <p:childTnLst>
                              <p:par>
                                <p:cTn id="36" presetID="53" presetClass="entr" presetSubtype="16" fill="hold" nodeType="after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p:cTn id="38"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5666-CAA1-4E45-AA86-FD04C64CACC5}"/>
              </a:ext>
            </a:extLst>
          </p:cNvPr>
          <p:cNvSpPr>
            <a:spLocks noGrp="1"/>
          </p:cNvSpPr>
          <p:nvPr>
            <p:ph type="title"/>
          </p:nvPr>
        </p:nvSpPr>
        <p:spPr>
          <a:xfrm>
            <a:off x="214605" y="753228"/>
            <a:ext cx="10079578" cy="1080938"/>
          </a:xfrm>
        </p:spPr>
        <p:txBody>
          <a:bodyPr>
            <a:normAutofit/>
          </a:bodyPr>
          <a:lstStyle/>
          <a:p>
            <a:r>
              <a:rPr lang="en-US" sz="4800" b="1" dirty="0">
                <a:latin typeface="Segoe UI" panose="020B0502040204020203" pitchFamily="34" charset="0"/>
                <a:cs typeface="Segoe UI" panose="020B0502040204020203" pitchFamily="34" charset="0"/>
              </a:rPr>
              <a:t>The New Wardrobe</a:t>
            </a:r>
          </a:p>
        </p:txBody>
      </p:sp>
      <p:sp>
        <p:nvSpPr>
          <p:cNvPr id="3" name="Content Placeholder 2">
            <a:extLst>
              <a:ext uri="{FF2B5EF4-FFF2-40B4-BE49-F238E27FC236}">
                <a16:creationId xmlns:a16="http://schemas.microsoft.com/office/drawing/2014/main" id="{5582150E-45B2-46C3-A013-38D491E0EDC6}"/>
              </a:ext>
            </a:extLst>
          </p:cNvPr>
          <p:cNvSpPr>
            <a:spLocks noGrp="1"/>
          </p:cNvSpPr>
          <p:nvPr>
            <p:ph idx="1"/>
          </p:nvPr>
        </p:nvSpPr>
        <p:spPr>
          <a:xfrm>
            <a:off x="214605" y="2024743"/>
            <a:ext cx="10226349" cy="4506680"/>
          </a:xfrm>
        </p:spPr>
        <p:txBody>
          <a:bodyPr>
            <a:normAutofit/>
          </a:bodyPr>
          <a:lstStyle/>
          <a:p>
            <a:r>
              <a:rPr lang="en-US" sz="3400" b="1" dirty="0">
                <a:latin typeface="Segoe UI" panose="020B0502040204020203" pitchFamily="34" charset="0"/>
                <a:cs typeface="Segoe UI" panose="020B0502040204020203" pitchFamily="34" charset="0"/>
              </a:rPr>
              <a:t>“Love”</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1 Corinthians 13:2</a:t>
            </a:r>
          </a:p>
          <a:p>
            <a:pPr lvl="1"/>
            <a:r>
              <a:rPr lang="en-US" sz="3200" dirty="0">
                <a:solidFill>
                  <a:schemeClr val="tx2">
                    <a:lumMod val="10000"/>
                  </a:schemeClr>
                </a:solidFill>
                <a:effectLst/>
                <a:latin typeface="Segoe UI Semibold" panose="020B0702040204020203" pitchFamily="34" charset="0"/>
                <a:cs typeface="Segoe UI Semibold" panose="020B0702040204020203" pitchFamily="34" charset="0"/>
              </a:rPr>
              <a:t>1 Corinthians 13:7</a:t>
            </a:r>
          </a:p>
        </p:txBody>
      </p:sp>
      <p:pic>
        <p:nvPicPr>
          <p:cNvPr id="6" name="Picture 5" descr="A view of a snow covered mountain&#10;&#10;Description automatically generated">
            <a:extLst>
              <a:ext uri="{FF2B5EF4-FFF2-40B4-BE49-F238E27FC236}">
                <a16:creationId xmlns:a16="http://schemas.microsoft.com/office/drawing/2014/main" id="{E8D738E2-BCDC-4B1D-A7C9-F02B6DE8BABE}"/>
              </a:ext>
            </a:extLst>
          </p:cNvPr>
          <p:cNvPicPr>
            <a:picLocks noChangeAspect="1"/>
          </p:cNvPicPr>
          <p:nvPr/>
        </p:nvPicPr>
        <p:blipFill>
          <a:blip r:embed="rId2"/>
          <a:stretch>
            <a:fillRect/>
          </a:stretch>
        </p:blipFill>
        <p:spPr>
          <a:xfrm>
            <a:off x="4413380" y="2181030"/>
            <a:ext cx="7564015" cy="4159816"/>
          </a:xfrm>
          <a:prstGeom prst="rect">
            <a:avLst/>
          </a:prstGeom>
        </p:spPr>
      </p:pic>
      <p:sp>
        <p:nvSpPr>
          <p:cNvPr id="4" name="TextBox 3">
            <a:extLst>
              <a:ext uri="{FF2B5EF4-FFF2-40B4-BE49-F238E27FC236}">
                <a16:creationId xmlns:a16="http://schemas.microsoft.com/office/drawing/2014/main" id="{32D0366D-96C0-435B-8B92-37B83A7772D4}"/>
              </a:ext>
            </a:extLst>
          </p:cNvPr>
          <p:cNvSpPr txBox="1"/>
          <p:nvPr/>
        </p:nvSpPr>
        <p:spPr>
          <a:xfrm>
            <a:off x="0" y="6550085"/>
            <a:ext cx="12192000" cy="307777"/>
          </a:xfrm>
          <a:prstGeom prst="rect">
            <a:avLst/>
          </a:prstGeom>
          <a:solidFill>
            <a:schemeClr val="bg1"/>
          </a:solidFill>
        </p:spPr>
        <p:txBody>
          <a:bodyPr wrap="square" rtlCol="0">
            <a:spAutoFit/>
          </a:bodyPr>
          <a:lstStyle/>
          <a:p>
            <a:r>
              <a:rPr lang="en-US" sz="1400" dirty="0">
                <a:latin typeface="Segoe UI" panose="020B0502040204020203" pitchFamily="34" charset="0"/>
                <a:cs typeface="Segoe UI" panose="020B0502040204020203" pitchFamily="34" charset="0"/>
              </a:rPr>
              <a:t>Richie Thetford																		                 www.thetfordcountry.com</a:t>
            </a:r>
          </a:p>
        </p:txBody>
      </p:sp>
    </p:spTree>
    <p:extLst>
      <p:ext uri="{BB962C8B-B14F-4D97-AF65-F5344CB8AC3E}">
        <p14:creationId xmlns:p14="http://schemas.microsoft.com/office/powerpoint/2010/main" val="2796828332"/>
      </p:ext>
    </p:extLst>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10BD-2DCC-460D-B459-F1422EB3F37B}"/>
              </a:ext>
            </a:extLst>
          </p:cNvPr>
          <p:cNvSpPr>
            <a:spLocks noGrp="1"/>
          </p:cNvSpPr>
          <p:nvPr>
            <p:ph type="ctrTitle"/>
          </p:nvPr>
        </p:nvSpPr>
        <p:spPr>
          <a:xfrm>
            <a:off x="335902" y="2733709"/>
            <a:ext cx="8488554" cy="1194479"/>
          </a:xfrm>
        </p:spPr>
        <p:txBody>
          <a:bodyPr/>
          <a:lstStyle/>
          <a:p>
            <a:r>
              <a:rPr lang="en-US" b="1" dirty="0">
                <a:latin typeface="Segoe UI" panose="020B0502040204020203" pitchFamily="34" charset="0"/>
                <a:ea typeface="Arimo" panose="020B0604020202020204" pitchFamily="34" charset="0"/>
                <a:cs typeface="Segoe UI" panose="020B0502040204020203" pitchFamily="34" charset="0"/>
              </a:rPr>
              <a:t>A Christian’s Moral Attire</a:t>
            </a:r>
          </a:p>
        </p:txBody>
      </p:sp>
      <p:sp>
        <p:nvSpPr>
          <p:cNvPr id="3" name="Subtitle 2">
            <a:extLst>
              <a:ext uri="{FF2B5EF4-FFF2-40B4-BE49-F238E27FC236}">
                <a16:creationId xmlns:a16="http://schemas.microsoft.com/office/drawing/2014/main" id="{68E5B060-3792-4D28-96E0-00C5A285B023}"/>
              </a:ext>
            </a:extLst>
          </p:cNvPr>
          <p:cNvSpPr>
            <a:spLocks noGrp="1"/>
          </p:cNvSpPr>
          <p:nvPr>
            <p:ph type="subTitle" idx="1"/>
          </p:nvPr>
        </p:nvSpPr>
        <p:spPr>
          <a:xfrm>
            <a:off x="139959" y="4394040"/>
            <a:ext cx="11877870" cy="2025424"/>
          </a:xfrm>
        </p:spPr>
        <p:txBody>
          <a:bodyPr>
            <a:noAutofit/>
          </a:bodyPr>
          <a:lstStyle/>
          <a:p>
            <a:pPr algn="ctr"/>
            <a:r>
              <a:rPr lang="en-US" sz="28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For this corruptible must put on incorruption, and this mortal must put on immortality. So when this corruptible has put on incorruption, and this mortal has put on immortality, then shall be brought to pass the saying that is written: "DEATH IS SWALLOWED UP IN VICTORY.“</a:t>
            </a:r>
            <a:br>
              <a:rPr lang="en-US" sz="28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br>
            <a:r>
              <a:rPr lang="en-US" sz="2800" b="1"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1 Corinthians 15:53-54</a:t>
            </a:r>
          </a:p>
        </p:txBody>
      </p:sp>
      <p:pic>
        <p:nvPicPr>
          <p:cNvPr id="6" name="Picture 5" descr="A close up of a logo&#10;&#10;Description automatically generated">
            <a:extLst>
              <a:ext uri="{FF2B5EF4-FFF2-40B4-BE49-F238E27FC236}">
                <a16:creationId xmlns:a16="http://schemas.microsoft.com/office/drawing/2014/main" id="{7221FE55-8371-4843-98C3-313ED589AE21}"/>
              </a:ext>
            </a:extLst>
          </p:cNvPr>
          <p:cNvPicPr>
            <a:picLocks noChangeAspect="1"/>
          </p:cNvPicPr>
          <p:nvPr/>
        </p:nvPicPr>
        <p:blipFill>
          <a:blip r:embed="rId2"/>
          <a:stretch>
            <a:fillRect/>
          </a:stretch>
        </p:blipFill>
        <p:spPr>
          <a:xfrm>
            <a:off x="9097347" y="102638"/>
            <a:ext cx="2995127" cy="2360646"/>
          </a:xfrm>
          <a:prstGeom prst="rect">
            <a:avLst/>
          </a:prstGeom>
        </p:spPr>
      </p:pic>
      <p:pic>
        <p:nvPicPr>
          <p:cNvPr id="8" name="Picture 7" descr="A sunset over a mountain&#10;&#10;Description automatically generated">
            <a:extLst>
              <a:ext uri="{FF2B5EF4-FFF2-40B4-BE49-F238E27FC236}">
                <a16:creationId xmlns:a16="http://schemas.microsoft.com/office/drawing/2014/main" id="{2EE9AEF1-319A-4BEB-A49D-06DA474661F9}"/>
              </a:ext>
            </a:extLst>
          </p:cNvPr>
          <p:cNvPicPr>
            <a:picLocks noChangeAspect="1"/>
          </p:cNvPicPr>
          <p:nvPr/>
        </p:nvPicPr>
        <p:blipFill>
          <a:blip r:embed="rId3"/>
          <a:stretch>
            <a:fillRect/>
          </a:stretch>
        </p:blipFill>
        <p:spPr>
          <a:xfrm>
            <a:off x="139958" y="102638"/>
            <a:ext cx="8826759" cy="2360646"/>
          </a:xfrm>
          <a:prstGeom prst="rect">
            <a:avLst/>
          </a:prstGeom>
        </p:spPr>
      </p:pic>
      <p:sp>
        <p:nvSpPr>
          <p:cNvPr id="5" name="TextBox 4">
            <a:extLst>
              <a:ext uri="{FF2B5EF4-FFF2-40B4-BE49-F238E27FC236}">
                <a16:creationId xmlns:a16="http://schemas.microsoft.com/office/drawing/2014/main" id="{7331B358-4997-4AE0-85CB-DCE3721FAF20}"/>
              </a:ext>
            </a:extLst>
          </p:cNvPr>
          <p:cNvSpPr txBox="1"/>
          <p:nvPr/>
        </p:nvSpPr>
        <p:spPr>
          <a:xfrm>
            <a:off x="0" y="6550085"/>
            <a:ext cx="12192000" cy="307777"/>
          </a:xfrm>
          <a:prstGeom prst="rect">
            <a:avLst/>
          </a:prstGeom>
          <a:solidFill>
            <a:schemeClr val="bg1"/>
          </a:solidFill>
        </p:spPr>
        <p:txBody>
          <a:bodyPr wrap="square" rtlCol="0">
            <a:spAutoFit/>
          </a:bodyPr>
          <a:lstStyle/>
          <a:p>
            <a:r>
              <a:rPr lang="en-US" sz="1400" dirty="0">
                <a:latin typeface="Segoe UI" panose="020B0502040204020203" pitchFamily="34" charset="0"/>
                <a:cs typeface="Segoe UI" panose="020B0502040204020203" pitchFamily="34" charset="0"/>
              </a:rPr>
              <a:t>Richie Thetford																		                 www.thetfordcountry.com</a:t>
            </a:r>
          </a:p>
        </p:txBody>
      </p:sp>
    </p:spTree>
    <p:extLst>
      <p:ext uri="{BB962C8B-B14F-4D97-AF65-F5344CB8AC3E}">
        <p14:creationId xmlns:p14="http://schemas.microsoft.com/office/powerpoint/2010/main" val="20164680"/>
      </p:ext>
    </p:extLst>
  </p:cSld>
  <p:clrMapOvr>
    <a:masterClrMapping/>
  </p:clrMapOvr>
  <mc:AlternateContent xmlns:mc="http://schemas.openxmlformats.org/markup-compatibility/2006" xmlns:p14="http://schemas.microsoft.com/office/powerpoint/2010/main">
    <mc:Choice Requires="p14">
      <p:transition spd="slow" p14:dur="2500">
        <p14:doors dir="vert"/>
      </p:transition>
    </mc:Choice>
    <mc:Fallback xmlns="">
      <p:transition spd="slow">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59</TotalTime>
  <Words>310</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Segoe UI</vt:lpstr>
      <vt:lpstr>Segoe UI Semibold</vt:lpstr>
      <vt:lpstr>Trebuchet MS</vt:lpstr>
      <vt:lpstr>Berlin</vt:lpstr>
      <vt:lpstr>A Christian’s Moral Attire</vt:lpstr>
      <vt:lpstr>Things to Put On</vt:lpstr>
      <vt:lpstr>The New Wardrobe</vt:lpstr>
      <vt:lpstr>The New Wardrobe</vt:lpstr>
      <vt:lpstr>The New Wardrobe</vt:lpstr>
      <vt:lpstr>A Christian’s Moral Attire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Christian’s Moral Attire</dc:title>
  <dc:creator>Richard Thetford</dc:creator>
  <cp:lastModifiedBy>Richard Thetford</cp:lastModifiedBy>
  <cp:revision>9</cp:revision>
  <dcterms:created xsi:type="dcterms:W3CDTF">2020-08-11T20:38:56Z</dcterms:created>
  <dcterms:modified xsi:type="dcterms:W3CDTF">2020-09-06T18:33:31Z</dcterms:modified>
</cp:coreProperties>
</file>