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13"/>
  </p:notesMasterIdLst>
  <p:sldIdLst>
    <p:sldId id="257" r:id="rId4"/>
    <p:sldId id="259" r:id="rId5"/>
    <p:sldId id="260" r:id="rId6"/>
    <p:sldId id="261" r:id="rId7"/>
    <p:sldId id="262" r:id="rId8"/>
    <p:sldId id="268" r:id="rId9"/>
    <p:sldId id="263" r:id="rId10"/>
    <p:sldId id="264"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111" d="100"/>
          <a:sy n="111" d="100"/>
        </p:scale>
        <p:origin x="151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Master" Target="slideMasters/slideMaster2.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1BB160-4C2D-4E3B-ADBA-7191BEB413C6}" type="datetimeFigureOut">
              <a:rPr lang="en-US" smtClean="0"/>
              <a:t>8/13/2017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DFA9AF-66E2-439F-99A7-AD2C53A07726}"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8/13/2017 4:22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8/13/2017 4:22 PM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8/13/2017 4:22 PM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extLst>
      <p:ext uri="{BB962C8B-B14F-4D97-AF65-F5344CB8AC3E}">
        <p14:creationId xmlns:p14="http://schemas.microsoft.com/office/powerpoint/2010/main" val="2848324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8/13/2017 4:22 PM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extLst>
      <p:ext uri="{BB962C8B-B14F-4D97-AF65-F5344CB8AC3E}">
        <p14:creationId xmlns:p14="http://schemas.microsoft.com/office/powerpoint/2010/main" val="243755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8/13/2017 4:22 PM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extLst>
      <p:ext uri="{BB962C8B-B14F-4D97-AF65-F5344CB8AC3E}">
        <p14:creationId xmlns:p14="http://schemas.microsoft.com/office/powerpoint/2010/main" val="388239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8/13/2017 4:22 PM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extLst>
      <p:ext uri="{BB962C8B-B14F-4D97-AF65-F5344CB8AC3E}">
        <p14:creationId xmlns:p14="http://schemas.microsoft.com/office/powerpoint/2010/main" val="2050451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8/13/2017 4:22 PM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extLst>
      <p:ext uri="{BB962C8B-B14F-4D97-AF65-F5344CB8AC3E}">
        <p14:creationId xmlns:p14="http://schemas.microsoft.com/office/powerpoint/2010/main" val="3311863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8/13/2017 4:22 PM</a:t>
            </a:fld>
            <a:endParaRPr lang="en-US"/>
          </a:p>
        </p:txBody>
      </p:sp>
      <p:sp>
        <p:nvSpPr>
          <p:cNvPr id="6" name="Footer Placeholder 5"/>
          <p:cNvSpPr>
            <a:spLocks noGrp="1"/>
          </p:cNvSpPr>
          <p:nvPr>
            <p:ph type="ftr" sz="quarter" idx="12"/>
          </p:nvPr>
        </p:nvSpPr>
        <p:spPr/>
        <p:txBody>
          <a:bodyPr/>
          <a:lstStyle/>
          <a:p>
            <a:r>
              <a:rPr lang="en-US">
                <a:solidFill>
                  <a:srgbClr val="000000"/>
                </a:solidFill>
              </a:rPr>
              <a:t>© 2007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extLst>
      <p:ext uri="{BB962C8B-B14F-4D97-AF65-F5344CB8AC3E}">
        <p14:creationId xmlns:p14="http://schemas.microsoft.com/office/powerpoint/2010/main" val="2015032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8/13/2017 4:22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9</a:t>
            </a:fld>
            <a:endParaRPr lang="en-US" dirty="0"/>
          </a:p>
        </p:txBody>
      </p:sp>
    </p:spTree>
    <p:extLst>
      <p:ext uri="{BB962C8B-B14F-4D97-AF65-F5344CB8AC3E}">
        <p14:creationId xmlns:p14="http://schemas.microsoft.com/office/powerpoint/2010/main" val="282200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Edit Master text styles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22860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75" r:id="rId1"/>
  </p:sldLayoutIdLst>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0"/>
            <a:ext cx="8382000" cy="1523495"/>
          </a:xfrm>
        </p:spPr>
        <p:txBody>
          <a:bodyPr/>
          <a:lstStyle/>
          <a:p>
            <a:r>
              <a:rPr lang="en-US" dirty="0">
                <a:latin typeface="Arimo" panose="020B0604020202020204" pitchFamily="34" charset="0"/>
                <a:cs typeface="Clear Sans" panose="020B0503030202020304" pitchFamily="34" charset="0"/>
              </a:rPr>
              <a:t>A Blind Man Who </a:t>
            </a:r>
            <a:r>
              <a:rPr lang="en-US" b="1" dirty="0">
                <a:latin typeface="Arimo" panose="020B0604020202020204" pitchFamily="34" charset="0"/>
                <a:cs typeface="Clear Sans" panose="020B0503030202020304" pitchFamily="34" charset="0"/>
              </a:rPr>
              <a:t>Sees</a:t>
            </a:r>
          </a:p>
        </p:txBody>
      </p:sp>
      <p:sp>
        <p:nvSpPr>
          <p:cNvPr id="3" name="Subtitle 2"/>
          <p:cNvSpPr>
            <a:spLocks noGrp="1"/>
          </p:cNvSpPr>
          <p:nvPr>
            <p:ph type="subTitle" idx="1"/>
          </p:nvPr>
        </p:nvSpPr>
        <p:spPr>
          <a:xfrm>
            <a:off x="730249" y="2514600"/>
            <a:ext cx="4679951" cy="2286000"/>
          </a:xfrm>
        </p:spPr>
        <p:txBody>
          <a:bodyPr>
            <a:noAutofit/>
          </a:bodyPr>
          <a:lstStyle/>
          <a:p>
            <a:pPr algn="ctr">
              <a:lnSpc>
                <a:spcPct val="100000"/>
              </a:lnSpc>
            </a:pPr>
            <a:r>
              <a:rPr lang="en-US" sz="4000" dirty="0">
                <a:solidFill>
                  <a:schemeClr val="accent1">
                    <a:lumMod val="60000"/>
                    <a:lumOff val="40000"/>
                  </a:schemeClr>
                </a:solidFill>
                <a:effectLst>
                  <a:outerShdw blurRad="38100" dist="38100" dir="2700000" algn="tl">
                    <a:srgbClr val="000000">
                      <a:alpha val="43137"/>
                    </a:srgbClr>
                  </a:outerShdw>
                </a:effectLst>
                <a:latin typeface="Arimo" panose="020B0604020202020204" pitchFamily="34" charset="0"/>
                <a:cs typeface="Arimo" panose="020B0604020202020204" pitchFamily="34" charset="0"/>
              </a:rPr>
              <a:t>John 9</a:t>
            </a:r>
          </a:p>
          <a:p>
            <a:pPr algn="ctr">
              <a:lnSpc>
                <a:spcPct val="100000"/>
              </a:lnSpc>
            </a:pPr>
            <a:r>
              <a:rPr lang="en-US" sz="4000" dirty="0">
                <a:latin typeface="Arimo" panose="020B0604020202020204" pitchFamily="34" charset="0"/>
                <a:cs typeface="Arimo" panose="020B0604020202020204" pitchFamily="34" charset="0"/>
              </a:rPr>
              <a:t>John 20:30-31</a:t>
            </a:r>
          </a:p>
          <a:p>
            <a:pPr algn="ctr">
              <a:lnSpc>
                <a:spcPct val="100000"/>
              </a:lnSpc>
            </a:pPr>
            <a:r>
              <a:rPr lang="en-US" sz="4000" dirty="0">
                <a:latin typeface="Arimo" panose="020B0604020202020204" pitchFamily="34" charset="0"/>
                <a:cs typeface="Arimo" panose="020B0604020202020204" pitchFamily="34" charset="0"/>
              </a:rPr>
              <a:t>Matthew 13:15</a:t>
            </a:r>
          </a:p>
        </p:txBody>
      </p:sp>
      <p:sp>
        <p:nvSpPr>
          <p:cNvPr id="4" name="Rectangle 3"/>
          <p:cNvSpPr/>
          <p:nvPr/>
        </p:nvSpPr>
        <p:spPr bwMode="auto">
          <a:xfrm>
            <a:off x="0" y="0"/>
            <a:ext cx="9144000" cy="228600"/>
          </a:xfrm>
          <a:prstGeom prst="rect">
            <a:avLst/>
          </a:prstGeom>
          <a:solidFill>
            <a:srgbClr val="92D050"/>
          </a:solidFill>
          <a:ln>
            <a:noFill/>
            <a:headEnd type="none" w="med" len="med"/>
            <a:tailEnd type="none" w="med" len="med"/>
          </a:ln>
          <a:effectLst/>
          <a:scene3d>
            <a:camera prst="orthographicFront"/>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6" name="Rectangle 5"/>
          <p:cNvSpPr/>
          <p:nvPr/>
        </p:nvSpPr>
        <p:spPr bwMode="auto">
          <a:xfrm rot="16200000">
            <a:off x="-3314827" y="3314573"/>
            <a:ext cx="6858253" cy="228600"/>
          </a:xfrm>
          <a:prstGeom prst="rect">
            <a:avLst/>
          </a:prstGeom>
          <a:solidFill>
            <a:srgbClr val="92D050"/>
          </a:solidFill>
          <a:ln>
            <a:noFill/>
            <a:headEnd type="none" w="med" len="med"/>
            <a:tailEnd type="none" w="med" len="med"/>
          </a:ln>
          <a:effectLst/>
          <a:scene3d>
            <a:camera prst="orthographicFront"/>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7" name="Rectangle 6"/>
          <p:cNvSpPr/>
          <p:nvPr/>
        </p:nvSpPr>
        <p:spPr bwMode="auto">
          <a:xfrm rot="16200000">
            <a:off x="5625391" y="3325759"/>
            <a:ext cx="6835882" cy="228600"/>
          </a:xfrm>
          <a:prstGeom prst="rect">
            <a:avLst/>
          </a:prstGeom>
          <a:solidFill>
            <a:srgbClr val="92D050"/>
          </a:solidFill>
          <a:ln>
            <a:noFill/>
            <a:headEnd type="none" w="med" len="med"/>
            <a:tailEnd type="none" w="med" len="med"/>
          </a:ln>
          <a:effectLst/>
          <a:scene3d>
            <a:camera prst="orthographicFront"/>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1161622"/>
            <a:ext cx="3321341" cy="5045396"/>
          </a:xfrm>
          <a:prstGeom prst="rect">
            <a:avLst/>
          </a:prstGeom>
          <a:ln>
            <a:noFill/>
          </a:ln>
          <a:effectLst>
            <a:softEdge rad="112500"/>
          </a:effectLst>
        </p:spPr>
      </p:pic>
      <p:sp>
        <p:nvSpPr>
          <p:cNvPr id="9" name="TextBox 8"/>
          <p:cNvSpPr txBox="1"/>
          <p:nvPr/>
        </p:nvSpPr>
        <p:spPr>
          <a:xfrm>
            <a:off x="-1" y="6550223"/>
            <a:ext cx="9144001" cy="307777"/>
          </a:xfrm>
          <a:prstGeom prst="rect">
            <a:avLst/>
          </a:prstGeom>
          <a:solidFill>
            <a:schemeClr val="bg1"/>
          </a:solidFill>
        </p:spPr>
        <p:txBody>
          <a:bodyPr wrap="square" rtlCol="0">
            <a:spAutoFit/>
          </a:bodyPr>
          <a:lstStyle/>
          <a:p>
            <a:r>
              <a:rPr lang="en-US" sz="1400" dirty="0">
                <a:latin typeface="Arimo" panose="020B0604020202020204" pitchFamily="34" charset="0"/>
                <a:cs typeface="Clear Sans" panose="020B0503030202020304" pitchFamily="34" charset="0"/>
              </a:rPr>
              <a:t>Richie Thetford					                              www.thetfordcountry.com</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1012583"/>
          </a:xfrm>
        </p:spPr>
        <p:txBody>
          <a:bodyPr>
            <a:normAutofit/>
          </a:bodyPr>
          <a:lstStyle/>
          <a:p>
            <a:r>
              <a:rPr lang="en-US" b="1" dirty="0">
                <a:latin typeface="Arimo" panose="020B0604020202020204" pitchFamily="34" charset="0"/>
                <a:cs typeface="Clear Sans" panose="020B0503030202020304" pitchFamily="34" charset="0"/>
              </a:rPr>
              <a:t>The Blind Man</a:t>
            </a:r>
            <a:endParaRPr lang="en-US" b="1" dirty="0">
              <a:solidFill>
                <a:schemeClr val="tx2"/>
              </a:solidFill>
              <a:latin typeface="Arimo" panose="020B0604020202020204" pitchFamily="34" charset="0"/>
              <a:cs typeface="Clear Sans" panose="020B0503030202020304" pitchFamily="34" charset="0"/>
            </a:endParaRPr>
          </a:p>
        </p:txBody>
      </p:sp>
      <p:sp>
        <p:nvSpPr>
          <p:cNvPr id="3" name="Text Placeholder 2"/>
          <p:cNvSpPr>
            <a:spLocks noGrp="1"/>
          </p:cNvSpPr>
          <p:nvPr>
            <p:ph type="body" sz="quarter" idx="10"/>
          </p:nvPr>
        </p:nvSpPr>
        <p:spPr>
          <a:xfrm>
            <a:off x="381000" y="1371600"/>
            <a:ext cx="8382000" cy="4724400"/>
          </a:xfrm>
        </p:spPr>
        <p:txBody>
          <a:bodyPr>
            <a:normAutofit/>
          </a:bodyPr>
          <a:lstStyle/>
          <a:p>
            <a:pPr>
              <a:lnSpc>
                <a:spcPct val="100000"/>
              </a:lnSpc>
            </a:pPr>
            <a:r>
              <a:rPr lang="en-US" sz="3400" b="1" dirty="0">
                <a:latin typeface="Arimo" panose="020B0604020202020204" pitchFamily="34" charset="0"/>
                <a:ea typeface="Arimo" panose="020B0604020202020204" pitchFamily="34" charset="0"/>
                <a:cs typeface="Arimo" panose="020B0604020202020204" pitchFamily="34" charset="0"/>
              </a:rPr>
              <a:t>His condition</a:t>
            </a:r>
          </a:p>
          <a:p>
            <a:pPr lvl="1">
              <a:lnSpc>
                <a:spcPct val="100000"/>
              </a:lnSpc>
            </a:pPr>
            <a:r>
              <a:rPr lang="en-US" sz="3200" dirty="0">
                <a:latin typeface="Arimo" panose="020B0604020202020204" pitchFamily="34" charset="0"/>
                <a:ea typeface="Arimo" panose="020B0604020202020204" pitchFamily="34" charset="0"/>
                <a:cs typeface="Arimo" panose="020B0604020202020204" pitchFamily="34" charset="0"/>
              </a:rPr>
              <a:t>Blind from birth</a:t>
            </a:r>
          </a:p>
          <a:p>
            <a:pPr>
              <a:lnSpc>
                <a:spcPct val="100000"/>
              </a:lnSpc>
            </a:pPr>
            <a:r>
              <a:rPr lang="en-US" sz="3400" b="1" dirty="0">
                <a:latin typeface="Arimo" panose="020B0604020202020204" pitchFamily="34" charset="0"/>
                <a:ea typeface="Arimo" panose="020B0604020202020204" pitchFamily="34" charset="0"/>
                <a:cs typeface="Arimo" panose="020B0604020202020204" pitchFamily="34" charset="0"/>
              </a:rPr>
              <a:t>His situation</a:t>
            </a:r>
          </a:p>
          <a:p>
            <a:pPr lvl="1">
              <a:lnSpc>
                <a:spcPct val="100000"/>
              </a:lnSpc>
            </a:pPr>
            <a:r>
              <a:rPr lang="en-US" sz="3200" dirty="0">
                <a:latin typeface="Arimo" panose="020B0604020202020204" pitchFamily="34" charset="0"/>
                <a:ea typeface="Arimo" panose="020B0604020202020204" pitchFamily="34" charset="0"/>
                <a:cs typeface="Arimo" panose="020B0604020202020204" pitchFamily="34" charset="0"/>
              </a:rPr>
              <a:t>A sinner?</a:t>
            </a:r>
          </a:p>
          <a:p>
            <a:pPr lvl="2">
              <a:lnSpc>
                <a:spcPct val="100000"/>
              </a:lnSpc>
            </a:pPr>
            <a:r>
              <a:rPr lang="en-US" sz="3000" dirty="0">
                <a:solidFill>
                  <a:srgbClr val="FFFF00"/>
                </a:solidFill>
                <a:latin typeface="Arimo" panose="020B0604020202020204" pitchFamily="34" charset="0"/>
                <a:ea typeface="Arimo" panose="020B0604020202020204" pitchFamily="34" charset="0"/>
                <a:cs typeface="Arimo" panose="020B0604020202020204" pitchFamily="34" charset="0"/>
              </a:rPr>
              <a:t>John 9:2</a:t>
            </a:r>
          </a:p>
          <a:p>
            <a:pPr lvl="2">
              <a:lnSpc>
                <a:spcPct val="100000"/>
              </a:lnSpc>
            </a:pPr>
            <a:r>
              <a:rPr lang="en-US" sz="3000" dirty="0">
                <a:solidFill>
                  <a:srgbClr val="FFFF00"/>
                </a:solidFill>
                <a:latin typeface="Arimo" panose="020B0604020202020204" pitchFamily="34" charset="0"/>
                <a:ea typeface="Arimo" panose="020B0604020202020204" pitchFamily="34" charset="0"/>
                <a:cs typeface="Arimo" panose="020B0604020202020204" pitchFamily="34" charset="0"/>
              </a:rPr>
              <a:t>John 9:34</a:t>
            </a:r>
          </a:p>
          <a:p>
            <a:pPr lvl="2">
              <a:lnSpc>
                <a:spcPct val="100000"/>
              </a:lnSpc>
            </a:pPr>
            <a:r>
              <a:rPr lang="en-US" sz="3000" dirty="0">
                <a:solidFill>
                  <a:srgbClr val="FFFF00"/>
                </a:solidFill>
                <a:latin typeface="Arimo" panose="020B0604020202020204" pitchFamily="34" charset="0"/>
                <a:ea typeface="Arimo" panose="020B0604020202020204" pitchFamily="34" charset="0"/>
                <a:cs typeface="Arimo" panose="020B0604020202020204" pitchFamily="34" charset="0"/>
              </a:rPr>
              <a:t>John 9:3</a:t>
            </a:r>
          </a:p>
        </p:txBody>
      </p:sp>
      <p:sp>
        <p:nvSpPr>
          <p:cNvPr id="4" name="Rectangle 3"/>
          <p:cNvSpPr/>
          <p:nvPr/>
        </p:nvSpPr>
        <p:spPr bwMode="auto">
          <a:xfrm>
            <a:off x="0" y="0"/>
            <a:ext cx="9144000" cy="228600"/>
          </a:xfrm>
          <a:prstGeom prst="rect">
            <a:avLst/>
          </a:prstGeom>
          <a:solidFill>
            <a:srgbClr val="92D050"/>
          </a:solidFill>
          <a:ln>
            <a:noFill/>
            <a:headEnd type="none" w="med" len="med"/>
            <a:tailEnd type="none" w="med" len="med"/>
          </a:ln>
          <a:effectLst/>
          <a:scene3d>
            <a:camera prst="orthographicFront"/>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5" name="Rectangle 4"/>
          <p:cNvSpPr/>
          <p:nvPr/>
        </p:nvSpPr>
        <p:spPr bwMode="auto">
          <a:xfrm rot="16200000">
            <a:off x="-3314827" y="3314573"/>
            <a:ext cx="6858253" cy="228600"/>
          </a:xfrm>
          <a:prstGeom prst="rect">
            <a:avLst/>
          </a:prstGeom>
          <a:solidFill>
            <a:srgbClr val="92D050"/>
          </a:solidFill>
          <a:ln>
            <a:noFill/>
            <a:headEnd type="none" w="med" len="med"/>
            <a:tailEnd type="none" w="med" len="med"/>
          </a:ln>
          <a:effectLst/>
          <a:scene3d>
            <a:camera prst="orthographicFront"/>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6" name="Rectangle 5"/>
          <p:cNvSpPr/>
          <p:nvPr/>
        </p:nvSpPr>
        <p:spPr bwMode="auto">
          <a:xfrm rot="16200000">
            <a:off x="5625391" y="3325759"/>
            <a:ext cx="6835882" cy="228600"/>
          </a:xfrm>
          <a:prstGeom prst="rect">
            <a:avLst/>
          </a:prstGeom>
          <a:solidFill>
            <a:srgbClr val="92D050"/>
          </a:solidFill>
          <a:ln>
            <a:noFill/>
            <a:headEnd type="none" w="med" len="med"/>
            <a:tailEnd type="none" w="med" len="med"/>
          </a:ln>
          <a:effectLst/>
          <a:scene3d>
            <a:camera prst="orthographicFront"/>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7" name="TextBox 6"/>
          <p:cNvSpPr txBox="1"/>
          <p:nvPr/>
        </p:nvSpPr>
        <p:spPr>
          <a:xfrm>
            <a:off x="-1" y="6550223"/>
            <a:ext cx="9144001" cy="307777"/>
          </a:xfrm>
          <a:prstGeom prst="rect">
            <a:avLst/>
          </a:prstGeom>
          <a:solidFill>
            <a:schemeClr val="bg1"/>
          </a:solidFill>
        </p:spPr>
        <p:txBody>
          <a:bodyPr wrap="square" rtlCol="0">
            <a:spAutoFit/>
          </a:bodyPr>
          <a:lstStyle/>
          <a:p>
            <a:r>
              <a:rPr lang="en-US" sz="1400" dirty="0">
                <a:latin typeface="Arimo" panose="020B0604020202020204" pitchFamily="34" charset="0"/>
                <a:cs typeface="Clear Sans" panose="020B0503030202020304" pitchFamily="34" charset="0"/>
              </a:rPr>
              <a:t>Richie Thetford					                              www.thetfordcountry.com</a:t>
            </a:r>
          </a:p>
        </p:txBody>
      </p:sp>
      <p:cxnSp>
        <p:nvCxnSpPr>
          <p:cNvPr id="9" name="Straight Connector 8"/>
          <p:cNvCxnSpPr/>
          <p:nvPr/>
        </p:nvCxnSpPr>
        <p:spPr>
          <a:xfrm>
            <a:off x="381000" y="1143000"/>
            <a:ext cx="8382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3119" y="1219200"/>
            <a:ext cx="4752897" cy="3886200"/>
          </a:xfrm>
          <a:prstGeom prst="rect">
            <a:avLst/>
          </a:prstGeom>
          <a:ln>
            <a:noFill/>
          </a:ln>
          <a:effectLst>
            <a:softEdge rad="112500"/>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5" dur="500"/>
                                        <p:tgtEl>
                                          <p:spTgt spid="3">
                                            <p:txEl>
                                              <p:pRg st="3" end="3"/>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1" dur="500"/>
                                        <p:tgtEl>
                                          <p:spTgt spid="3">
                                            <p:txEl>
                                              <p:pRg st="4" end="4"/>
                                            </p:txEl>
                                          </p:spTgt>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p:cTn id="2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7" dur="500"/>
                                        <p:tgtEl>
                                          <p:spTgt spid="3">
                                            <p:txEl>
                                              <p:pRg st="5" end="5"/>
                                            </p:txEl>
                                          </p:spTgt>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p:cTn id="3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1012583"/>
          </a:xfrm>
        </p:spPr>
        <p:txBody>
          <a:bodyPr>
            <a:normAutofit/>
          </a:bodyPr>
          <a:lstStyle/>
          <a:p>
            <a:r>
              <a:rPr lang="en-US" b="1" dirty="0">
                <a:latin typeface="Arimo" panose="020B0604020202020204" pitchFamily="34" charset="0"/>
                <a:cs typeface="Clear Sans" panose="020B0503030202020304" pitchFamily="34" charset="0"/>
              </a:rPr>
              <a:t>The Blind Man</a:t>
            </a:r>
            <a:endParaRPr lang="en-US" b="1" dirty="0">
              <a:solidFill>
                <a:schemeClr val="tx2"/>
              </a:solidFill>
              <a:latin typeface="Arimo" panose="020B0604020202020204" pitchFamily="34" charset="0"/>
              <a:cs typeface="Clear Sans" panose="020B0503030202020304" pitchFamily="34" charset="0"/>
            </a:endParaRPr>
          </a:p>
        </p:txBody>
      </p:sp>
      <p:sp>
        <p:nvSpPr>
          <p:cNvPr id="3" name="Text Placeholder 2"/>
          <p:cNvSpPr>
            <a:spLocks noGrp="1"/>
          </p:cNvSpPr>
          <p:nvPr>
            <p:ph type="body" sz="quarter" idx="10"/>
          </p:nvPr>
        </p:nvSpPr>
        <p:spPr>
          <a:xfrm>
            <a:off x="381000" y="1371600"/>
            <a:ext cx="8382000" cy="2057400"/>
          </a:xfrm>
        </p:spPr>
        <p:txBody>
          <a:bodyPr>
            <a:normAutofit/>
          </a:bodyPr>
          <a:lstStyle/>
          <a:p>
            <a:pPr>
              <a:lnSpc>
                <a:spcPct val="100000"/>
              </a:lnSpc>
            </a:pPr>
            <a:r>
              <a:rPr lang="en-US" sz="3400" b="1" dirty="0">
                <a:latin typeface="Arimo" panose="020B0604020202020204" pitchFamily="34" charset="0"/>
                <a:cs typeface="Clear Sans" panose="020B0503030202020304" pitchFamily="34" charset="0"/>
              </a:rPr>
              <a:t>The Miracle</a:t>
            </a:r>
          </a:p>
          <a:p>
            <a:pPr lvl="1">
              <a:lnSpc>
                <a:spcPct val="100000"/>
              </a:lnSpc>
            </a:pPr>
            <a:r>
              <a:rPr lang="en-US" sz="3200" dirty="0">
                <a:latin typeface="Arimo" panose="020B0604020202020204" pitchFamily="34" charset="0"/>
                <a:cs typeface="Clear Sans" panose="020B0503030202020304" pitchFamily="34" charset="0"/>
              </a:rPr>
              <a:t>Many unwilling to believe it</a:t>
            </a:r>
          </a:p>
          <a:p>
            <a:pPr lvl="2">
              <a:lnSpc>
                <a:spcPct val="100000"/>
              </a:lnSpc>
            </a:pPr>
            <a:r>
              <a:rPr lang="en-US" sz="3000" dirty="0">
                <a:solidFill>
                  <a:srgbClr val="FFFF00"/>
                </a:solidFill>
                <a:latin typeface="Arimo" panose="020B0604020202020204" pitchFamily="34" charset="0"/>
                <a:ea typeface="Open Sans Semibold" panose="020B0706030804020204" pitchFamily="34" charset="0"/>
                <a:cs typeface="Arimo" panose="020B0604020202020204" pitchFamily="34" charset="0"/>
              </a:rPr>
              <a:t>John 9:8-10</a:t>
            </a:r>
          </a:p>
        </p:txBody>
      </p:sp>
      <p:sp>
        <p:nvSpPr>
          <p:cNvPr id="4" name="Rectangle 3"/>
          <p:cNvSpPr/>
          <p:nvPr/>
        </p:nvSpPr>
        <p:spPr bwMode="auto">
          <a:xfrm>
            <a:off x="0" y="0"/>
            <a:ext cx="9144000" cy="228600"/>
          </a:xfrm>
          <a:prstGeom prst="rect">
            <a:avLst/>
          </a:prstGeom>
          <a:solidFill>
            <a:srgbClr val="92D050"/>
          </a:solidFill>
          <a:ln>
            <a:noFill/>
            <a:headEnd type="none" w="med" len="med"/>
            <a:tailEnd type="none" w="med" len="med"/>
          </a:ln>
          <a:effectLst/>
          <a:scene3d>
            <a:camera prst="orthographicFront"/>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5" name="Rectangle 4"/>
          <p:cNvSpPr/>
          <p:nvPr/>
        </p:nvSpPr>
        <p:spPr bwMode="auto">
          <a:xfrm rot="16200000">
            <a:off x="-3314827" y="3314573"/>
            <a:ext cx="6858253" cy="228600"/>
          </a:xfrm>
          <a:prstGeom prst="rect">
            <a:avLst/>
          </a:prstGeom>
          <a:solidFill>
            <a:srgbClr val="92D050"/>
          </a:solidFill>
          <a:ln>
            <a:noFill/>
            <a:headEnd type="none" w="med" len="med"/>
            <a:tailEnd type="none" w="med" len="med"/>
          </a:ln>
          <a:effectLst/>
          <a:scene3d>
            <a:camera prst="orthographicFront"/>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6" name="Rectangle 5"/>
          <p:cNvSpPr/>
          <p:nvPr/>
        </p:nvSpPr>
        <p:spPr bwMode="auto">
          <a:xfrm rot="16200000">
            <a:off x="5625391" y="3325759"/>
            <a:ext cx="6835882" cy="228600"/>
          </a:xfrm>
          <a:prstGeom prst="rect">
            <a:avLst/>
          </a:prstGeom>
          <a:solidFill>
            <a:srgbClr val="92D050"/>
          </a:solidFill>
          <a:ln>
            <a:noFill/>
            <a:headEnd type="none" w="med" len="med"/>
            <a:tailEnd type="none" w="med" len="med"/>
          </a:ln>
          <a:effectLst/>
          <a:scene3d>
            <a:camera prst="orthographicFront"/>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7" name="TextBox 6"/>
          <p:cNvSpPr txBox="1"/>
          <p:nvPr/>
        </p:nvSpPr>
        <p:spPr>
          <a:xfrm>
            <a:off x="-1" y="6550223"/>
            <a:ext cx="9144001" cy="307777"/>
          </a:xfrm>
          <a:prstGeom prst="rect">
            <a:avLst/>
          </a:prstGeom>
          <a:solidFill>
            <a:schemeClr val="bg1"/>
          </a:solidFill>
        </p:spPr>
        <p:txBody>
          <a:bodyPr wrap="square" rtlCol="0">
            <a:spAutoFit/>
          </a:bodyPr>
          <a:lstStyle/>
          <a:p>
            <a:r>
              <a:rPr lang="en-US" sz="1400" dirty="0">
                <a:latin typeface="Arimo" panose="020B0604020202020204" pitchFamily="34" charset="0"/>
                <a:cs typeface="Clear Sans" panose="020B0503030202020304" pitchFamily="34" charset="0"/>
              </a:rPr>
              <a:t>Richie Thetford					                              www.thetfordcountry.com</a:t>
            </a:r>
          </a:p>
        </p:txBody>
      </p:sp>
      <p:cxnSp>
        <p:nvCxnSpPr>
          <p:cNvPr id="9" name="Straight Connector 8"/>
          <p:cNvCxnSpPr/>
          <p:nvPr/>
        </p:nvCxnSpPr>
        <p:spPr>
          <a:xfrm>
            <a:off x="381000" y="1143000"/>
            <a:ext cx="838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Rectangle: Rounded Corners 7"/>
          <p:cNvSpPr/>
          <p:nvPr/>
        </p:nvSpPr>
        <p:spPr bwMode="auto">
          <a:xfrm>
            <a:off x="381000" y="3200400"/>
            <a:ext cx="8382000" cy="1063824"/>
          </a:xfrm>
          <a:prstGeom prst="roundRect">
            <a:avLst/>
          </a:prstGeom>
          <a:solidFill>
            <a:srgbClr val="92D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0" name="TextBox 9"/>
          <p:cNvSpPr txBox="1"/>
          <p:nvPr/>
        </p:nvSpPr>
        <p:spPr>
          <a:xfrm>
            <a:off x="381000" y="3200400"/>
            <a:ext cx="8382000" cy="1015663"/>
          </a:xfrm>
          <a:prstGeom prst="rect">
            <a:avLst/>
          </a:prstGeom>
          <a:noFill/>
        </p:spPr>
        <p:txBody>
          <a:bodyPr wrap="square" rtlCol="0">
            <a:spAutoFit/>
          </a:bodyPr>
          <a:lstStyle/>
          <a:p>
            <a:pPr algn="ctr"/>
            <a:r>
              <a:rPr lang="en-US" sz="3000" dirty="0">
                <a:latin typeface="Arimo" panose="020B0604020202020204" pitchFamily="34" charset="0"/>
                <a:cs typeface="Clear Sans" panose="020B0503030202020304" pitchFamily="34" charset="0"/>
              </a:rPr>
              <a:t>There were too many witnesses that</a:t>
            </a:r>
            <a:br>
              <a:rPr lang="en-US" sz="3000" dirty="0">
                <a:latin typeface="Arimo" panose="020B0604020202020204" pitchFamily="34" charset="0"/>
                <a:cs typeface="Clear Sans" panose="020B0503030202020304" pitchFamily="34" charset="0"/>
              </a:rPr>
            </a:br>
            <a:r>
              <a:rPr lang="en-US" sz="3000" dirty="0">
                <a:latin typeface="Arimo" panose="020B0604020202020204" pitchFamily="34" charset="0"/>
                <a:cs typeface="Clear Sans" panose="020B0503030202020304" pitchFamily="34" charset="0"/>
              </a:rPr>
              <a:t>testified to </a:t>
            </a:r>
            <a:r>
              <a:rPr lang="en-US" sz="3000" b="1" dirty="0">
                <a:effectLst>
                  <a:outerShdw blurRad="38100" dist="38100" dir="2700000" algn="tl">
                    <a:srgbClr val="000000">
                      <a:alpha val="43137"/>
                    </a:srgbClr>
                  </a:outerShdw>
                </a:effectLst>
                <a:latin typeface="Arimo" panose="020B0604020202020204" pitchFamily="34" charset="0"/>
                <a:cs typeface="Clear Sans" panose="020B0503030202020304" pitchFamily="34" charset="0"/>
              </a:rPr>
              <a:t>the truth </a:t>
            </a:r>
            <a:r>
              <a:rPr lang="en-US" sz="3000" dirty="0">
                <a:latin typeface="Arimo" panose="020B0604020202020204" pitchFamily="34" charset="0"/>
                <a:cs typeface="Clear Sans" panose="020B0503030202020304" pitchFamily="34" charset="0"/>
              </a:rPr>
              <a:t>of the matter</a:t>
            </a:r>
          </a:p>
        </p:txBody>
      </p:sp>
    </p:spTree>
    <p:extLst>
      <p:ext uri="{BB962C8B-B14F-4D97-AF65-F5344CB8AC3E}">
        <p14:creationId xmlns:p14="http://schemas.microsoft.com/office/powerpoint/2010/main" val="33942453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1012583"/>
          </a:xfrm>
        </p:spPr>
        <p:txBody>
          <a:bodyPr>
            <a:normAutofit/>
          </a:bodyPr>
          <a:lstStyle/>
          <a:p>
            <a:r>
              <a:rPr lang="en-US" b="1" dirty="0">
                <a:latin typeface="Arimo" panose="020B0604020202020204" pitchFamily="34" charset="0"/>
                <a:cs typeface="Clear Sans" panose="020B0503030202020304" pitchFamily="34" charset="0"/>
              </a:rPr>
              <a:t>What the Blind Man Saw</a:t>
            </a:r>
            <a:endParaRPr lang="en-US" b="1" dirty="0">
              <a:solidFill>
                <a:schemeClr val="tx2"/>
              </a:solidFill>
              <a:latin typeface="Arimo" panose="020B0604020202020204" pitchFamily="34" charset="0"/>
              <a:cs typeface="Clear Sans" panose="020B0503030202020304" pitchFamily="34" charset="0"/>
            </a:endParaRPr>
          </a:p>
        </p:txBody>
      </p:sp>
      <p:sp>
        <p:nvSpPr>
          <p:cNvPr id="3" name="Text Placeholder 2"/>
          <p:cNvSpPr>
            <a:spLocks noGrp="1"/>
          </p:cNvSpPr>
          <p:nvPr>
            <p:ph type="body" sz="quarter" idx="10"/>
          </p:nvPr>
        </p:nvSpPr>
        <p:spPr>
          <a:xfrm>
            <a:off x="381000" y="1371600"/>
            <a:ext cx="8382000" cy="4724400"/>
          </a:xfrm>
        </p:spPr>
        <p:txBody>
          <a:bodyPr>
            <a:normAutofit/>
          </a:bodyPr>
          <a:lstStyle/>
          <a:p>
            <a:pPr>
              <a:lnSpc>
                <a:spcPct val="100000"/>
              </a:lnSpc>
            </a:pPr>
            <a:r>
              <a:rPr lang="en-US" sz="3400" b="1" dirty="0">
                <a:latin typeface="Arimo" panose="020B0604020202020204" pitchFamily="34" charset="0"/>
                <a:cs typeface="Clear Sans" panose="020B0503030202020304" pitchFamily="34" charset="0"/>
              </a:rPr>
              <a:t>No Reason to Deny Jesus</a:t>
            </a:r>
          </a:p>
          <a:p>
            <a:pPr lvl="1">
              <a:lnSpc>
                <a:spcPct val="100000"/>
              </a:lnSpc>
            </a:pPr>
            <a:r>
              <a:rPr lang="en-US" sz="3200" dirty="0">
                <a:solidFill>
                  <a:srgbClr val="FFFF00"/>
                </a:solidFill>
                <a:latin typeface="Arimo" panose="020B0604020202020204" pitchFamily="34" charset="0"/>
                <a:ea typeface="Open Sans Semibold" panose="020B0706030804020204" pitchFamily="34" charset="0"/>
                <a:cs typeface="Arimo" panose="020B0604020202020204" pitchFamily="34" charset="0"/>
              </a:rPr>
              <a:t>John 9:11</a:t>
            </a:r>
          </a:p>
          <a:p>
            <a:pPr lvl="1">
              <a:lnSpc>
                <a:spcPct val="100000"/>
              </a:lnSpc>
            </a:pPr>
            <a:r>
              <a:rPr lang="en-US" sz="3200" dirty="0">
                <a:solidFill>
                  <a:srgbClr val="FFFF00"/>
                </a:solidFill>
                <a:latin typeface="Arimo" panose="020B0604020202020204" pitchFamily="34" charset="0"/>
                <a:ea typeface="Open Sans Semibold" panose="020B0706030804020204" pitchFamily="34" charset="0"/>
                <a:cs typeface="Arimo" panose="020B0604020202020204" pitchFamily="34" charset="0"/>
              </a:rPr>
              <a:t>Matthew 10:32-33</a:t>
            </a:r>
          </a:p>
          <a:p>
            <a:pPr>
              <a:lnSpc>
                <a:spcPct val="100000"/>
              </a:lnSpc>
            </a:pPr>
            <a:r>
              <a:rPr lang="en-US" sz="3400" b="1" dirty="0">
                <a:latin typeface="Arimo" panose="020B0604020202020204" pitchFamily="34" charset="0"/>
                <a:cs typeface="Clear Sans" panose="020B0503030202020304" pitchFamily="34" charset="0"/>
              </a:rPr>
              <a:t>That it Was a Great Work</a:t>
            </a:r>
          </a:p>
          <a:p>
            <a:pPr lvl="1">
              <a:lnSpc>
                <a:spcPct val="100000"/>
              </a:lnSpc>
            </a:pPr>
            <a:r>
              <a:rPr lang="en-US" sz="3000" dirty="0">
                <a:solidFill>
                  <a:srgbClr val="FFFF00"/>
                </a:solidFill>
                <a:latin typeface="Arimo" panose="020B0604020202020204" pitchFamily="34" charset="0"/>
                <a:ea typeface="Open Sans Semibold" panose="020B0706030804020204" pitchFamily="34" charset="0"/>
                <a:cs typeface="Arimo" panose="020B0604020202020204" pitchFamily="34" charset="0"/>
              </a:rPr>
              <a:t>John 9:25</a:t>
            </a:r>
          </a:p>
          <a:p>
            <a:pPr lvl="1">
              <a:lnSpc>
                <a:spcPct val="100000"/>
              </a:lnSpc>
            </a:pPr>
            <a:r>
              <a:rPr lang="en-US" sz="3000" dirty="0">
                <a:solidFill>
                  <a:srgbClr val="FFFF00"/>
                </a:solidFill>
                <a:latin typeface="Arimo" panose="020B0604020202020204" pitchFamily="34" charset="0"/>
                <a:ea typeface="Open Sans Semibold" panose="020B0706030804020204" pitchFamily="34" charset="0"/>
                <a:cs typeface="Arimo" panose="020B0604020202020204" pitchFamily="34" charset="0"/>
              </a:rPr>
              <a:t>Psalms 19:1</a:t>
            </a:r>
          </a:p>
          <a:p>
            <a:pPr lvl="1">
              <a:lnSpc>
                <a:spcPct val="100000"/>
              </a:lnSpc>
            </a:pPr>
            <a:r>
              <a:rPr lang="en-US" sz="3000" dirty="0">
                <a:solidFill>
                  <a:srgbClr val="FFFF00"/>
                </a:solidFill>
                <a:latin typeface="Arimo" panose="020B0604020202020204" pitchFamily="34" charset="0"/>
                <a:ea typeface="Open Sans Semibold" panose="020B0706030804020204" pitchFamily="34" charset="0"/>
                <a:cs typeface="Arimo" panose="020B0604020202020204" pitchFamily="34" charset="0"/>
              </a:rPr>
              <a:t>Psalms 40:5</a:t>
            </a:r>
          </a:p>
        </p:txBody>
      </p:sp>
      <p:sp>
        <p:nvSpPr>
          <p:cNvPr id="4" name="Rectangle 3"/>
          <p:cNvSpPr/>
          <p:nvPr/>
        </p:nvSpPr>
        <p:spPr bwMode="auto">
          <a:xfrm>
            <a:off x="0" y="0"/>
            <a:ext cx="9144000" cy="228600"/>
          </a:xfrm>
          <a:prstGeom prst="rect">
            <a:avLst/>
          </a:prstGeom>
          <a:solidFill>
            <a:srgbClr val="92D050"/>
          </a:solidFill>
          <a:ln>
            <a:noFill/>
            <a:headEnd type="none" w="med" len="med"/>
            <a:tailEnd type="none" w="med" len="med"/>
          </a:ln>
          <a:effectLst/>
          <a:scene3d>
            <a:camera prst="orthographicFront"/>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5" name="Rectangle 4"/>
          <p:cNvSpPr/>
          <p:nvPr/>
        </p:nvSpPr>
        <p:spPr bwMode="auto">
          <a:xfrm rot="16200000">
            <a:off x="-3314827" y="3314573"/>
            <a:ext cx="6858253" cy="228600"/>
          </a:xfrm>
          <a:prstGeom prst="rect">
            <a:avLst/>
          </a:prstGeom>
          <a:solidFill>
            <a:srgbClr val="92D050"/>
          </a:solidFill>
          <a:ln>
            <a:noFill/>
            <a:headEnd type="none" w="med" len="med"/>
            <a:tailEnd type="none" w="med" len="med"/>
          </a:ln>
          <a:effectLst/>
          <a:scene3d>
            <a:camera prst="orthographicFront"/>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6" name="Rectangle 5"/>
          <p:cNvSpPr/>
          <p:nvPr/>
        </p:nvSpPr>
        <p:spPr bwMode="auto">
          <a:xfrm rot="16200000">
            <a:off x="5625391" y="3325759"/>
            <a:ext cx="6835882" cy="228600"/>
          </a:xfrm>
          <a:prstGeom prst="rect">
            <a:avLst/>
          </a:prstGeom>
          <a:solidFill>
            <a:srgbClr val="92D050"/>
          </a:solidFill>
          <a:ln>
            <a:noFill/>
            <a:headEnd type="none" w="med" len="med"/>
            <a:tailEnd type="none" w="med" len="med"/>
          </a:ln>
          <a:effectLst/>
          <a:scene3d>
            <a:camera prst="orthographicFront"/>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7" name="TextBox 6"/>
          <p:cNvSpPr txBox="1"/>
          <p:nvPr/>
        </p:nvSpPr>
        <p:spPr>
          <a:xfrm>
            <a:off x="-1" y="6550223"/>
            <a:ext cx="9144001" cy="307777"/>
          </a:xfrm>
          <a:prstGeom prst="rect">
            <a:avLst/>
          </a:prstGeom>
          <a:solidFill>
            <a:schemeClr val="bg1"/>
          </a:solidFill>
        </p:spPr>
        <p:txBody>
          <a:bodyPr wrap="square" rtlCol="0">
            <a:spAutoFit/>
          </a:bodyPr>
          <a:lstStyle/>
          <a:p>
            <a:r>
              <a:rPr lang="en-US" sz="1400" dirty="0">
                <a:latin typeface="Arimo" panose="020B0604020202020204" pitchFamily="34" charset="0"/>
                <a:cs typeface="Clear Sans" panose="020B0503030202020304" pitchFamily="34" charset="0"/>
              </a:rPr>
              <a:t>Richie Thetford					                              www.thetfordcountry.com</a:t>
            </a:r>
          </a:p>
        </p:txBody>
      </p:sp>
      <p:cxnSp>
        <p:nvCxnSpPr>
          <p:cNvPr id="9" name="Straight Connector 8"/>
          <p:cNvCxnSpPr/>
          <p:nvPr/>
        </p:nvCxnSpPr>
        <p:spPr>
          <a:xfrm>
            <a:off x="381000" y="1143000"/>
            <a:ext cx="8382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581400"/>
            <a:ext cx="4114800" cy="2739069"/>
          </a:xfrm>
          <a:prstGeom prst="rect">
            <a:avLst/>
          </a:prstGeom>
          <a:ln>
            <a:noFill/>
          </a:ln>
          <a:effectLst>
            <a:softEdge rad="112500"/>
          </a:effectLst>
        </p:spPr>
      </p:pic>
    </p:spTree>
    <p:extLst>
      <p:ext uri="{BB962C8B-B14F-4D97-AF65-F5344CB8AC3E}">
        <p14:creationId xmlns:p14="http://schemas.microsoft.com/office/powerpoint/2010/main" val="23956009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p:cTn id="1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5" dur="500"/>
                                        <p:tgtEl>
                                          <p:spTgt spid="3">
                                            <p:txEl>
                                              <p:pRg st="4" end="4"/>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p:cTn id="1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1" dur="500"/>
                                        <p:tgtEl>
                                          <p:spTgt spid="3">
                                            <p:txEl>
                                              <p:pRg st="5" end="5"/>
                                            </p:txEl>
                                          </p:spTgt>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p:cTn id="2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1012583"/>
          </a:xfrm>
        </p:spPr>
        <p:txBody>
          <a:bodyPr>
            <a:normAutofit/>
          </a:bodyPr>
          <a:lstStyle/>
          <a:p>
            <a:r>
              <a:rPr lang="en-US" b="1" dirty="0">
                <a:latin typeface="Arimo" panose="020B0604020202020204" pitchFamily="34" charset="0"/>
                <a:cs typeface="Clear Sans" panose="020B0503030202020304" pitchFamily="34" charset="0"/>
              </a:rPr>
              <a:t>What the Blind Man Saw</a:t>
            </a:r>
            <a:endParaRPr lang="en-US" b="1" dirty="0">
              <a:solidFill>
                <a:schemeClr val="tx2"/>
              </a:solidFill>
              <a:latin typeface="Arimo" panose="020B0604020202020204" pitchFamily="34" charset="0"/>
              <a:cs typeface="Clear Sans" panose="020B0503030202020304" pitchFamily="34" charset="0"/>
            </a:endParaRPr>
          </a:p>
        </p:txBody>
      </p:sp>
      <p:sp>
        <p:nvSpPr>
          <p:cNvPr id="3" name="Text Placeholder 2"/>
          <p:cNvSpPr>
            <a:spLocks noGrp="1"/>
          </p:cNvSpPr>
          <p:nvPr>
            <p:ph type="body" sz="quarter" idx="10"/>
          </p:nvPr>
        </p:nvSpPr>
        <p:spPr>
          <a:xfrm>
            <a:off x="381000" y="1371599"/>
            <a:ext cx="8382000" cy="4928041"/>
          </a:xfrm>
        </p:spPr>
        <p:txBody>
          <a:bodyPr>
            <a:normAutofit/>
          </a:bodyPr>
          <a:lstStyle/>
          <a:p>
            <a:pPr>
              <a:lnSpc>
                <a:spcPct val="100000"/>
              </a:lnSpc>
            </a:pPr>
            <a:r>
              <a:rPr lang="en-US" sz="3400" b="1" dirty="0">
                <a:latin typeface="Arimo" panose="020B0604020202020204" pitchFamily="34" charset="0"/>
                <a:cs typeface="Clear Sans" panose="020B0503030202020304" pitchFamily="34" charset="0"/>
              </a:rPr>
              <a:t>Jesus Was a Prophet of God</a:t>
            </a:r>
          </a:p>
          <a:p>
            <a:pPr lvl="1">
              <a:lnSpc>
                <a:spcPct val="100000"/>
              </a:lnSpc>
            </a:pPr>
            <a:r>
              <a:rPr lang="en-US" sz="3200" dirty="0">
                <a:solidFill>
                  <a:srgbClr val="FFFF00"/>
                </a:solidFill>
                <a:latin typeface="Arimo" panose="020B0604020202020204" pitchFamily="34" charset="0"/>
                <a:ea typeface="Open Sans Semibold" panose="020B0706030804020204" pitchFamily="34" charset="0"/>
                <a:cs typeface="Arimo" panose="020B0604020202020204" pitchFamily="34" charset="0"/>
              </a:rPr>
              <a:t>John 9:17</a:t>
            </a:r>
          </a:p>
          <a:p>
            <a:pPr lvl="1">
              <a:lnSpc>
                <a:spcPct val="100000"/>
              </a:lnSpc>
            </a:pPr>
            <a:r>
              <a:rPr lang="en-US" sz="3200" dirty="0">
                <a:solidFill>
                  <a:srgbClr val="FFFF00"/>
                </a:solidFill>
                <a:latin typeface="Arimo" panose="020B0604020202020204" pitchFamily="34" charset="0"/>
                <a:ea typeface="Open Sans Semibold" panose="020B0706030804020204" pitchFamily="34" charset="0"/>
                <a:cs typeface="Arimo" panose="020B0604020202020204" pitchFamily="34" charset="0"/>
              </a:rPr>
              <a:t>John 9:33</a:t>
            </a:r>
          </a:p>
          <a:p>
            <a:pPr lvl="1">
              <a:lnSpc>
                <a:spcPct val="100000"/>
              </a:lnSpc>
            </a:pPr>
            <a:r>
              <a:rPr lang="en-US" sz="3200" dirty="0">
                <a:solidFill>
                  <a:srgbClr val="FFFF00"/>
                </a:solidFill>
                <a:latin typeface="Arimo" panose="020B0604020202020204" pitchFamily="34" charset="0"/>
                <a:ea typeface="Open Sans Semibold" panose="020B0706030804020204" pitchFamily="34" charset="0"/>
                <a:cs typeface="Arimo" panose="020B0604020202020204" pitchFamily="34" charset="0"/>
              </a:rPr>
              <a:t>1 Peter 3:15</a:t>
            </a:r>
          </a:p>
          <a:p>
            <a:pPr lvl="1">
              <a:lnSpc>
                <a:spcPct val="100000"/>
              </a:lnSpc>
            </a:pPr>
            <a:r>
              <a:rPr lang="en-US" sz="3200" dirty="0">
                <a:solidFill>
                  <a:srgbClr val="FFFF00"/>
                </a:solidFill>
                <a:latin typeface="Arimo" panose="020B0604020202020204" pitchFamily="34" charset="0"/>
                <a:ea typeface="Open Sans Semibold" panose="020B0706030804020204" pitchFamily="34" charset="0"/>
                <a:cs typeface="Arimo" panose="020B0604020202020204" pitchFamily="34" charset="0"/>
              </a:rPr>
              <a:t>John 20:30-31</a:t>
            </a:r>
          </a:p>
        </p:txBody>
      </p:sp>
      <p:sp>
        <p:nvSpPr>
          <p:cNvPr id="4" name="Rectangle 3"/>
          <p:cNvSpPr/>
          <p:nvPr/>
        </p:nvSpPr>
        <p:spPr bwMode="auto">
          <a:xfrm>
            <a:off x="0" y="0"/>
            <a:ext cx="9144000" cy="228600"/>
          </a:xfrm>
          <a:prstGeom prst="rect">
            <a:avLst/>
          </a:prstGeom>
          <a:solidFill>
            <a:srgbClr val="92D050"/>
          </a:solidFill>
          <a:ln>
            <a:noFill/>
            <a:headEnd type="none" w="med" len="med"/>
            <a:tailEnd type="none" w="med" len="med"/>
          </a:ln>
          <a:effectLst/>
          <a:scene3d>
            <a:camera prst="orthographicFront"/>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5" name="Rectangle 4"/>
          <p:cNvSpPr/>
          <p:nvPr/>
        </p:nvSpPr>
        <p:spPr bwMode="auto">
          <a:xfrm rot="16200000">
            <a:off x="-3314827" y="3314573"/>
            <a:ext cx="6858253" cy="228600"/>
          </a:xfrm>
          <a:prstGeom prst="rect">
            <a:avLst/>
          </a:prstGeom>
          <a:solidFill>
            <a:srgbClr val="92D050"/>
          </a:solidFill>
          <a:ln>
            <a:noFill/>
            <a:headEnd type="none" w="med" len="med"/>
            <a:tailEnd type="none" w="med" len="med"/>
          </a:ln>
          <a:effectLst/>
          <a:scene3d>
            <a:camera prst="orthographicFront"/>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6" name="Rectangle 5"/>
          <p:cNvSpPr/>
          <p:nvPr/>
        </p:nvSpPr>
        <p:spPr bwMode="auto">
          <a:xfrm rot="16200000">
            <a:off x="5625391" y="3325759"/>
            <a:ext cx="6835882" cy="228600"/>
          </a:xfrm>
          <a:prstGeom prst="rect">
            <a:avLst/>
          </a:prstGeom>
          <a:solidFill>
            <a:srgbClr val="92D050"/>
          </a:solidFill>
          <a:ln>
            <a:noFill/>
            <a:headEnd type="none" w="med" len="med"/>
            <a:tailEnd type="none" w="med" len="med"/>
          </a:ln>
          <a:effectLst/>
          <a:scene3d>
            <a:camera prst="orthographicFront"/>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7" name="TextBox 6"/>
          <p:cNvSpPr txBox="1"/>
          <p:nvPr/>
        </p:nvSpPr>
        <p:spPr>
          <a:xfrm>
            <a:off x="-1" y="6550223"/>
            <a:ext cx="9144001" cy="307777"/>
          </a:xfrm>
          <a:prstGeom prst="rect">
            <a:avLst/>
          </a:prstGeom>
          <a:solidFill>
            <a:schemeClr val="bg1"/>
          </a:solidFill>
        </p:spPr>
        <p:txBody>
          <a:bodyPr wrap="square" rtlCol="0">
            <a:spAutoFit/>
          </a:bodyPr>
          <a:lstStyle/>
          <a:p>
            <a:r>
              <a:rPr lang="en-US" sz="1400" dirty="0">
                <a:latin typeface="Arimo" panose="020B0604020202020204" pitchFamily="34" charset="0"/>
                <a:cs typeface="Clear Sans" panose="020B0503030202020304" pitchFamily="34" charset="0"/>
              </a:rPr>
              <a:t>Richie Thetford					                              www.thetfordcountry.com</a:t>
            </a:r>
          </a:p>
        </p:txBody>
      </p:sp>
      <p:cxnSp>
        <p:nvCxnSpPr>
          <p:cNvPr id="9" name="Straight Connector 8"/>
          <p:cNvCxnSpPr/>
          <p:nvPr/>
        </p:nvCxnSpPr>
        <p:spPr>
          <a:xfrm>
            <a:off x="381000" y="1143000"/>
            <a:ext cx="8382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1905001"/>
            <a:ext cx="4883616" cy="3043102"/>
          </a:xfrm>
          <a:prstGeom prst="rect">
            <a:avLst/>
          </a:prstGeom>
          <a:ln>
            <a:noFill/>
          </a:ln>
          <a:effectLst>
            <a:softEdge rad="112500"/>
          </a:effectLst>
        </p:spPr>
      </p:pic>
    </p:spTree>
    <p:extLst>
      <p:ext uri="{BB962C8B-B14F-4D97-AF65-F5344CB8AC3E}">
        <p14:creationId xmlns:p14="http://schemas.microsoft.com/office/powerpoint/2010/main" val="6275573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1012583"/>
          </a:xfrm>
        </p:spPr>
        <p:txBody>
          <a:bodyPr>
            <a:normAutofit/>
          </a:bodyPr>
          <a:lstStyle/>
          <a:p>
            <a:r>
              <a:rPr lang="en-US" b="1" dirty="0">
                <a:latin typeface="Arimo" panose="020B0604020202020204" pitchFamily="34" charset="0"/>
                <a:cs typeface="Clear Sans" panose="020B0503030202020304" pitchFamily="34" charset="0"/>
              </a:rPr>
              <a:t>What the Blind Man Saw</a:t>
            </a:r>
            <a:endParaRPr lang="en-US" b="1" dirty="0">
              <a:solidFill>
                <a:schemeClr val="tx2"/>
              </a:solidFill>
              <a:latin typeface="Arimo" panose="020B0604020202020204" pitchFamily="34" charset="0"/>
              <a:cs typeface="Clear Sans" panose="020B0503030202020304" pitchFamily="34" charset="0"/>
            </a:endParaRPr>
          </a:p>
        </p:txBody>
      </p:sp>
      <p:sp>
        <p:nvSpPr>
          <p:cNvPr id="3" name="Text Placeholder 2"/>
          <p:cNvSpPr>
            <a:spLocks noGrp="1"/>
          </p:cNvSpPr>
          <p:nvPr>
            <p:ph type="body" sz="quarter" idx="10"/>
          </p:nvPr>
        </p:nvSpPr>
        <p:spPr>
          <a:xfrm>
            <a:off x="381000" y="1371599"/>
            <a:ext cx="8382000" cy="4928041"/>
          </a:xfrm>
        </p:spPr>
        <p:txBody>
          <a:bodyPr>
            <a:normAutofit/>
          </a:bodyPr>
          <a:lstStyle/>
          <a:p>
            <a:pPr>
              <a:lnSpc>
                <a:spcPct val="100000"/>
              </a:lnSpc>
            </a:pPr>
            <a:r>
              <a:rPr lang="en-US" sz="3400" b="1" dirty="0">
                <a:latin typeface="Arimo" panose="020B0604020202020204" pitchFamily="34" charset="0"/>
                <a:cs typeface="Clear Sans" panose="020B0503030202020304" pitchFamily="34" charset="0"/>
              </a:rPr>
              <a:t>Truth Was More</a:t>
            </a:r>
            <a:br>
              <a:rPr lang="en-US" sz="3400" b="1" dirty="0">
                <a:latin typeface="Arimo" panose="020B0604020202020204" pitchFamily="34" charset="0"/>
                <a:cs typeface="Clear Sans" panose="020B0503030202020304" pitchFamily="34" charset="0"/>
              </a:rPr>
            </a:br>
            <a:r>
              <a:rPr lang="en-US" sz="3400" b="1" dirty="0">
                <a:latin typeface="Arimo" panose="020B0604020202020204" pitchFamily="34" charset="0"/>
                <a:cs typeface="Clear Sans" panose="020B0503030202020304" pitchFamily="34" charset="0"/>
              </a:rPr>
              <a:t>Important Than Man’s Approval</a:t>
            </a:r>
          </a:p>
          <a:p>
            <a:pPr lvl="1">
              <a:lnSpc>
                <a:spcPct val="100000"/>
              </a:lnSpc>
            </a:pPr>
            <a:r>
              <a:rPr lang="en-US" sz="3200" dirty="0">
                <a:solidFill>
                  <a:srgbClr val="FFFF00"/>
                </a:solidFill>
                <a:latin typeface="Arimo" panose="020B0604020202020204" pitchFamily="34" charset="0"/>
                <a:ea typeface="Open Sans Semibold" panose="020B0706030804020204" pitchFamily="34" charset="0"/>
                <a:cs typeface="Arimo" panose="020B0604020202020204" pitchFamily="34" charset="0"/>
              </a:rPr>
              <a:t>John 9:27</a:t>
            </a:r>
          </a:p>
          <a:p>
            <a:pPr lvl="1">
              <a:lnSpc>
                <a:spcPct val="100000"/>
              </a:lnSpc>
            </a:pPr>
            <a:r>
              <a:rPr lang="en-US" sz="3200" dirty="0">
                <a:solidFill>
                  <a:srgbClr val="FFFF00"/>
                </a:solidFill>
                <a:latin typeface="Arimo" panose="020B0604020202020204" pitchFamily="34" charset="0"/>
                <a:ea typeface="Open Sans Semibold" panose="020B0706030804020204" pitchFamily="34" charset="0"/>
                <a:cs typeface="Arimo" panose="020B0604020202020204" pitchFamily="34" charset="0"/>
              </a:rPr>
              <a:t>2 Timothy 4:2-4</a:t>
            </a:r>
          </a:p>
        </p:txBody>
      </p:sp>
      <p:sp>
        <p:nvSpPr>
          <p:cNvPr id="4" name="Rectangle 3"/>
          <p:cNvSpPr/>
          <p:nvPr/>
        </p:nvSpPr>
        <p:spPr bwMode="auto">
          <a:xfrm>
            <a:off x="0" y="0"/>
            <a:ext cx="9144000" cy="228600"/>
          </a:xfrm>
          <a:prstGeom prst="rect">
            <a:avLst/>
          </a:prstGeom>
          <a:solidFill>
            <a:srgbClr val="92D050"/>
          </a:solidFill>
          <a:ln>
            <a:noFill/>
            <a:headEnd type="none" w="med" len="med"/>
            <a:tailEnd type="none" w="med" len="med"/>
          </a:ln>
          <a:effectLst/>
          <a:scene3d>
            <a:camera prst="orthographicFront"/>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5" name="Rectangle 4"/>
          <p:cNvSpPr/>
          <p:nvPr/>
        </p:nvSpPr>
        <p:spPr bwMode="auto">
          <a:xfrm rot="16200000">
            <a:off x="-3314827" y="3314573"/>
            <a:ext cx="6858253" cy="228600"/>
          </a:xfrm>
          <a:prstGeom prst="rect">
            <a:avLst/>
          </a:prstGeom>
          <a:solidFill>
            <a:srgbClr val="92D050"/>
          </a:solidFill>
          <a:ln>
            <a:noFill/>
            <a:headEnd type="none" w="med" len="med"/>
            <a:tailEnd type="none" w="med" len="med"/>
          </a:ln>
          <a:effectLst/>
          <a:scene3d>
            <a:camera prst="orthographicFront"/>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6" name="Rectangle 5"/>
          <p:cNvSpPr/>
          <p:nvPr/>
        </p:nvSpPr>
        <p:spPr bwMode="auto">
          <a:xfrm rot="16200000">
            <a:off x="5625391" y="3325759"/>
            <a:ext cx="6835882" cy="228600"/>
          </a:xfrm>
          <a:prstGeom prst="rect">
            <a:avLst/>
          </a:prstGeom>
          <a:solidFill>
            <a:srgbClr val="92D050"/>
          </a:solidFill>
          <a:ln>
            <a:noFill/>
            <a:headEnd type="none" w="med" len="med"/>
            <a:tailEnd type="none" w="med" len="med"/>
          </a:ln>
          <a:effectLst/>
          <a:scene3d>
            <a:camera prst="orthographicFront"/>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7" name="TextBox 6"/>
          <p:cNvSpPr txBox="1"/>
          <p:nvPr/>
        </p:nvSpPr>
        <p:spPr>
          <a:xfrm>
            <a:off x="-1" y="6550223"/>
            <a:ext cx="9144001" cy="307777"/>
          </a:xfrm>
          <a:prstGeom prst="rect">
            <a:avLst/>
          </a:prstGeom>
          <a:solidFill>
            <a:schemeClr val="bg1"/>
          </a:solidFill>
        </p:spPr>
        <p:txBody>
          <a:bodyPr wrap="square" rtlCol="0">
            <a:spAutoFit/>
          </a:bodyPr>
          <a:lstStyle/>
          <a:p>
            <a:r>
              <a:rPr lang="en-US" sz="1400" dirty="0">
                <a:latin typeface="Arimo" panose="020B0604020202020204" pitchFamily="34" charset="0"/>
                <a:cs typeface="Clear Sans" panose="020B0503030202020304" pitchFamily="34" charset="0"/>
              </a:rPr>
              <a:t>Richie Thetford					                              www.thetfordcountry.com</a:t>
            </a:r>
          </a:p>
        </p:txBody>
      </p:sp>
      <p:cxnSp>
        <p:nvCxnSpPr>
          <p:cNvPr id="9" name="Straight Connector 8"/>
          <p:cNvCxnSpPr/>
          <p:nvPr/>
        </p:nvCxnSpPr>
        <p:spPr>
          <a:xfrm>
            <a:off x="381000" y="1143000"/>
            <a:ext cx="8382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6097" y="2438400"/>
            <a:ext cx="4646903" cy="2895600"/>
          </a:xfrm>
          <a:prstGeom prst="rect">
            <a:avLst/>
          </a:prstGeom>
          <a:ln>
            <a:noFill/>
          </a:ln>
          <a:effectLst>
            <a:softEdge rad="112500"/>
          </a:effectLst>
        </p:spPr>
      </p:pic>
    </p:spTree>
    <p:extLst>
      <p:ext uri="{BB962C8B-B14F-4D97-AF65-F5344CB8AC3E}">
        <p14:creationId xmlns:p14="http://schemas.microsoft.com/office/powerpoint/2010/main" val="2429463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1012583"/>
          </a:xfrm>
        </p:spPr>
        <p:txBody>
          <a:bodyPr>
            <a:normAutofit/>
          </a:bodyPr>
          <a:lstStyle/>
          <a:p>
            <a:r>
              <a:rPr lang="en-US" b="1" dirty="0">
                <a:latin typeface="Arimo" panose="020B0604020202020204" pitchFamily="34" charset="0"/>
                <a:cs typeface="Clear Sans" panose="020B0503030202020304" pitchFamily="34" charset="0"/>
              </a:rPr>
              <a:t>What the Blind Man Saw</a:t>
            </a:r>
            <a:endParaRPr lang="en-US" b="1" dirty="0">
              <a:solidFill>
                <a:schemeClr val="tx2"/>
              </a:solidFill>
              <a:latin typeface="Arimo" panose="020B0604020202020204" pitchFamily="34" charset="0"/>
              <a:cs typeface="Clear Sans" panose="020B0503030202020304" pitchFamily="34" charset="0"/>
            </a:endParaRPr>
          </a:p>
        </p:txBody>
      </p:sp>
      <p:sp>
        <p:nvSpPr>
          <p:cNvPr id="3" name="Text Placeholder 2"/>
          <p:cNvSpPr>
            <a:spLocks noGrp="1"/>
          </p:cNvSpPr>
          <p:nvPr>
            <p:ph type="body" sz="quarter" idx="10"/>
          </p:nvPr>
        </p:nvSpPr>
        <p:spPr>
          <a:xfrm>
            <a:off x="381000" y="1371599"/>
            <a:ext cx="8548032" cy="4928041"/>
          </a:xfrm>
        </p:spPr>
        <p:txBody>
          <a:bodyPr>
            <a:normAutofit/>
          </a:bodyPr>
          <a:lstStyle/>
          <a:p>
            <a:pPr>
              <a:lnSpc>
                <a:spcPct val="100000"/>
              </a:lnSpc>
            </a:pPr>
            <a:r>
              <a:rPr lang="en-US" sz="3400" b="1" dirty="0">
                <a:latin typeface="Arimo" panose="020B0604020202020204" pitchFamily="34" charset="0"/>
                <a:cs typeface="Clear Sans" panose="020B0503030202020304" pitchFamily="34" charset="0"/>
              </a:rPr>
              <a:t>Jesus Was Worthy of Belief and Worship</a:t>
            </a:r>
          </a:p>
          <a:p>
            <a:pPr lvl="1">
              <a:lnSpc>
                <a:spcPct val="100000"/>
              </a:lnSpc>
            </a:pPr>
            <a:r>
              <a:rPr lang="en-US" sz="3200" dirty="0">
                <a:solidFill>
                  <a:srgbClr val="FFFF00"/>
                </a:solidFill>
                <a:latin typeface="Arimo" panose="020B0604020202020204" pitchFamily="34" charset="0"/>
                <a:ea typeface="Open Sans Semibold" panose="020B0706030804020204" pitchFamily="34" charset="0"/>
                <a:cs typeface="Arimo" panose="020B0604020202020204" pitchFamily="34" charset="0"/>
              </a:rPr>
              <a:t>John 35-38</a:t>
            </a:r>
          </a:p>
          <a:p>
            <a:pPr lvl="1">
              <a:lnSpc>
                <a:spcPct val="100000"/>
              </a:lnSpc>
            </a:pPr>
            <a:r>
              <a:rPr lang="en-US" sz="3200" dirty="0">
                <a:solidFill>
                  <a:srgbClr val="FFFF00"/>
                </a:solidFill>
                <a:latin typeface="Arimo" panose="020B0604020202020204" pitchFamily="34" charset="0"/>
                <a:ea typeface="Open Sans Semibold" panose="020B0706030804020204" pitchFamily="34" charset="0"/>
                <a:cs typeface="Arimo" panose="020B0604020202020204" pitchFamily="34" charset="0"/>
              </a:rPr>
              <a:t>John 8:24</a:t>
            </a:r>
          </a:p>
          <a:p>
            <a:pPr lvl="1">
              <a:lnSpc>
                <a:spcPct val="100000"/>
              </a:lnSpc>
            </a:pPr>
            <a:r>
              <a:rPr lang="en-US" sz="3200" dirty="0">
                <a:solidFill>
                  <a:srgbClr val="FFFF00"/>
                </a:solidFill>
                <a:latin typeface="Arimo" panose="020B0604020202020204" pitchFamily="34" charset="0"/>
                <a:ea typeface="Open Sans Semibold" panose="020B0706030804020204" pitchFamily="34" charset="0"/>
                <a:cs typeface="Arimo" panose="020B0604020202020204" pitchFamily="34" charset="0"/>
              </a:rPr>
              <a:t>Revelation 5:12</a:t>
            </a:r>
          </a:p>
        </p:txBody>
      </p:sp>
      <p:sp>
        <p:nvSpPr>
          <p:cNvPr id="4" name="Rectangle 3"/>
          <p:cNvSpPr/>
          <p:nvPr/>
        </p:nvSpPr>
        <p:spPr bwMode="auto">
          <a:xfrm>
            <a:off x="0" y="0"/>
            <a:ext cx="9144000" cy="228600"/>
          </a:xfrm>
          <a:prstGeom prst="rect">
            <a:avLst/>
          </a:prstGeom>
          <a:solidFill>
            <a:srgbClr val="92D050"/>
          </a:solidFill>
          <a:ln>
            <a:noFill/>
            <a:headEnd type="none" w="med" len="med"/>
            <a:tailEnd type="none" w="med" len="med"/>
          </a:ln>
          <a:effectLst/>
          <a:scene3d>
            <a:camera prst="orthographicFront"/>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5" name="Rectangle 4"/>
          <p:cNvSpPr/>
          <p:nvPr/>
        </p:nvSpPr>
        <p:spPr bwMode="auto">
          <a:xfrm rot="16200000">
            <a:off x="-3314827" y="3314573"/>
            <a:ext cx="6858253" cy="228600"/>
          </a:xfrm>
          <a:prstGeom prst="rect">
            <a:avLst/>
          </a:prstGeom>
          <a:solidFill>
            <a:srgbClr val="92D050"/>
          </a:solidFill>
          <a:ln>
            <a:noFill/>
            <a:headEnd type="none" w="med" len="med"/>
            <a:tailEnd type="none" w="med" len="med"/>
          </a:ln>
          <a:effectLst/>
          <a:scene3d>
            <a:camera prst="orthographicFront"/>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6" name="Rectangle 5"/>
          <p:cNvSpPr/>
          <p:nvPr/>
        </p:nvSpPr>
        <p:spPr bwMode="auto">
          <a:xfrm rot="16200000">
            <a:off x="5625391" y="3325759"/>
            <a:ext cx="6835882" cy="228600"/>
          </a:xfrm>
          <a:prstGeom prst="rect">
            <a:avLst/>
          </a:prstGeom>
          <a:solidFill>
            <a:srgbClr val="92D050"/>
          </a:solidFill>
          <a:ln>
            <a:noFill/>
            <a:headEnd type="none" w="med" len="med"/>
            <a:tailEnd type="none" w="med" len="med"/>
          </a:ln>
          <a:effectLst/>
          <a:scene3d>
            <a:camera prst="orthographicFront"/>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7" name="TextBox 6"/>
          <p:cNvSpPr txBox="1"/>
          <p:nvPr/>
        </p:nvSpPr>
        <p:spPr>
          <a:xfrm>
            <a:off x="-1" y="6550223"/>
            <a:ext cx="9144001" cy="307777"/>
          </a:xfrm>
          <a:prstGeom prst="rect">
            <a:avLst/>
          </a:prstGeom>
          <a:solidFill>
            <a:schemeClr val="bg1"/>
          </a:solidFill>
        </p:spPr>
        <p:txBody>
          <a:bodyPr wrap="square" rtlCol="0">
            <a:spAutoFit/>
          </a:bodyPr>
          <a:lstStyle/>
          <a:p>
            <a:r>
              <a:rPr lang="en-US" sz="1400" dirty="0">
                <a:latin typeface="Arimo" panose="020B0604020202020204" pitchFamily="34" charset="0"/>
                <a:cs typeface="Clear Sans" panose="020B0503030202020304" pitchFamily="34" charset="0"/>
              </a:rPr>
              <a:t>Richie Thetford					                              www.thetfordcountry.com</a:t>
            </a:r>
          </a:p>
        </p:txBody>
      </p:sp>
      <p:cxnSp>
        <p:nvCxnSpPr>
          <p:cNvPr id="9" name="Straight Connector 8"/>
          <p:cNvCxnSpPr/>
          <p:nvPr/>
        </p:nvCxnSpPr>
        <p:spPr>
          <a:xfrm>
            <a:off x="381000" y="1143000"/>
            <a:ext cx="8382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8409" y="1873544"/>
            <a:ext cx="4740623" cy="3155656"/>
          </a:xfrm>
          <a:prstGeom prst="rect">
            <a:avLst/>
          </a:prstGeom>
          <a:ln>
            <a:noFill/>
          </a:ln>
          <a:effectLst>
            <a:softEdge rad="112500"/>
          </a:effectLst>
        </p:spPr>
      </p:pic>
    </p:spTree>
    <p:extLst>
      <p:ext uri="{BB962C8B-B14F-4D97-AF65-F5344CB8AC3E}">
        <p14:creationId xmlns:p14="http://schemas.microsoft.com/office/powerpoint/2010/main" val="5260440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1012583"/>
          </a:xfrm>
        </p:spPr>
        <p:txBody>
          <a:bodyPr>
            <a:normAutofit/>
          </a:bodyPr>
          <a:lstStyle/>
          <a:p>
            <a:r>
              <a:rPr lang="en-US" b="1" dirty="0">
                <a:latin typeface="Arimo" panose="020B0604020202020204" pitchFamily="34" charset="0"/>
                <a:cs typeface="Clear Sans" panose="020B0503030202020304" pitchFamily="34" charset="0"/>
              </a:rPr>
              <a:t>Conclusion</a:t>
            </a:r>
            <a:endParaRPr lang="en-US" b="1" dirty="0">
              <a:solidFill>
                <a:schemeClr val="tx2"/>
              </a:solidFill>
              <a:latin typeface="Arimo" panose="020B0604020202020204" pitchFamily="34" charset="0"/>
              <a:cs typeface="Clear Sans" panose="020B0503030202020304" pitchFamily="34" charset="0"/>
            </a:endParaRPr>
          </a:p>
        </p:txBody>
      </p:sp>
      <p:sp>
        <p:nvSpPr>
          <p:cNvPr id="3" name="Text Placeholder 2"/>
          <p:cNvSpPr>
            <a:spLocks noGrp="1"/>
          </p:cNvSpPr>
          <p:nvPr>
            <p:ph type="body" sz="quarter" idx="10"/>
          </p:nvPr>
        </p:nvSpPr>
        <p:spPr>
          <a:xfrm>
            <a:off x="381000" y="1371599"/>
            <a:ext cx="8548032" cy="4928041"/>
          </a:xfrm>
        </p:spPr>
        <p:txBody>
          <a:bodyPr>
            <a:normAutofit/>
          </a:bodyPr>
          <a:lstStyle/>
          <a:p>
            <a:pPr>
              <a:lnSpc>
                <a:spcPct val="100000"/>
              </a:lnSpc>
            </a:pPr>
            <a:r>
              <a:rPr lang="en-US" sz="3400" b="1" dirty="0">
                <a:latin typeface="Arimo" panose="020B0604020202020204" pitchFamily="34" charset="0"/>
                <a:cs typeface="Clear Sans" panose="020B0503030202020304" pitchFamily="34" charset="0"/>
              </a:rPr>
              <a:t>Blind Man Saw MORE Than</a:t>
            </a:r>
            <a:br>
              <a:rPr lang="en-US" sz="3400" b="1" dirty="0">
                <a:latin typeface="Arimo" panose="020B0604020202020204" pitchFamily="34" charset="0"/>
                <a:cs typeface="Clear Sans" panose="020B0503030202020304" pitchFamily="34" charset="0"/>
              </a:rPr>
            </a:br>
            <a:r>
              <a:rPr lang="en-US" sz="3400" b="1" dirty="0">
                <a:latin typeface="Arimo" panose="020B0604020202020204" pitchFamily="34" charset="0"/>
                <a:cs typeface="Clear Sans" panose="020B0503030202020304" pitchFamily="34" charset="0"/>
              </a:rPr>
              <a:t>Those with Sight</a:t>
            </a:r>
          </a:p>
          <a:p>
            <a:pPr lvl="1">
              <a:lnSpc>
                <a:spcPct val="100000"/>
              </a:lnSpc>
            </a:pPr>
            <a:r>
              <a:rPr lang="en-US" sz="3200" dirty="0">
                <a:solidFill>
                  <a:srgbClr val="FFFF00"/>
                </a:solidFill>
                <a:latin typeface="Arimo" panose="020B0604020202020204" pitchFamily="34" charset="0"/>
                <a:ea typeface="Open Sans Semibold" panose="020B0706030804020204" pitchFamily="34" charset="0"/>
                <a:cs typeface="Arimo" panose="020B0604020202020204" pitchFamily="34" charset="0"/>
              </a:rPr>
              <a:t>John 9:39-41</a:t>
            </a:r>
          </a:p>
          <a:p>
            <a:pPr>
              <a:lnSpc>
                <a:spcPct val="100000"/>
              </a:lnSpc>
            </a:pPr>
            <a:r>
              <a:rPr lang="en-US" sz="3400" b="1" dirty="0">
                <a:latin typeface="Arimo" panose="020B0604020202020204" pitchFamily="34" charset="0"/>
                <a:cs typeface="Clear Sans" panose="020B0503030202020304" pitchFamily="34" charset="0"/>
              </a:rPr>
              <a:t>They Would NOT SEE</a:t>
            </a:r>
          </a:p>
          <a:p>
            <a:pPr lvl="1">
              <a:lnSpc>
                <a:spcPct val="100000"/>
              </a:lnSpc>
            </a:pPr>
            <a:r>
              <a:rPr lang="en-US" sz="3200" dirty="0">
                <a:solidFill>
                  <a:srgbClr val="FFFF00"/>
                </a:solidFill>
                <a:latin typeface="Arimo" panose="020B0604020202020204" pitchFamily="34" charset="0"/>
                <a:ea typeface="Open Sans Semibold" panose="020B0706030804020204" pitchFamily="34" charset="0"/>
                <a:cs typeface="Arimo" panose="020B0604020202020204" pitchFamily="34" charset="0"/>
              </a:rPr>
              <a:t>Matthew 13:13</a:t>
            </a:r>
          </a:p>
        </p:txBody>
      </p:sp>
      <p:sp>
        <p:nvSpPr>
          <p:cNvPr id="4" name="Rectangle 3"/>
          <p:cNvSpPr/>
          <p:nvPr/>
        </p:nvSpPr>
        <p:spPr bwMode="auto">
          <a:xfrm>
            <a:off x="0" y="0"/>
            <a:ext cx="9144000" cy="228600"/>
          </a:xfrm>
          <a:prstGeom prst="rect">
            <a:avLst/>
          </a:prstGeom>
          <a:solidFill>
            <a:srgbClr val="92D050"/>
          </a:solidFill>
          <a:ln>
            <a:noFill/>
            <a:headEnd type="none" w="med" len="med"/>
            <a:tailEnd type="none" w="med" len="med"/>
          </a:ln>
          <a:effectLst/>
          <a:scene3d>
            <a:camera prst="orthographicFront"/>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5" name="Rectangle 4"/>
          <p:cNvSpPr/>
          <p:nvPr/>
        </p:nvSpPr>
        <p:spPr bwMode="auto">
          <a:xfrm rot="16200000">
            <a:off x="-3314827" y="3314573"/>
            <a:ext cx="6858253" cy="228600"/>
          </a:xfrm>
          <a:prstGeom prst="rect">
            <a:avLst/>
          </a:prstGeom>
          <a:solidFill>
            <a:srgbClr val="92D050"/>
          </a:solidFill>
          <a:ln>
            <a:noFill/>
            <a:headEnd type="none" w="med" len="med"/>
            <a:tailEnd type="none" w="med" len="med"/>
          </a:ln>
          <a:effectLst/>
          <a:scene3d>
            <a:camera prst="orthographicFront"/>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6" name="Rectangle 5"/>
          <p:cNvSpPr/>
          <p:nvPr/>
        </p:nvSpPr>
        <p:spPr bwMode="auto">
          <a:xfrm rot="16200000">
            <a:off x="5625391" y="3325759"/>
            <a:ext cx="6835882" cy="228600"/>
          </a:xfrm>
          <a:prstGeom prst="rect">
            <a:avLst/>
          </a:prstGeom>
          <a:solidFill>
            <a:srgbClr val="92D050"/>
          </a:solidFill>
          <a:ln>
            <a:noFill/>
            <a:headEnd type="none" w="med" len="med"/>
            <a:tailEnd type="none" w="med" len="med"/>
          </a:ln>
          <a:effectLst/>
          <a:scene3d>
            <a:camera prst="orthographicFront"/>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7" name="TextBox 6"/>
          <p:cNvSpPr txBox="1"/>
          <p:nvPr/>
        </p:nvSpPr>
        <p:spPr>
          <a:xfrm>
            <a:off x="-1" y="6550223"/>
            <a:ext cx="9144001" cy="307777"/>
          </a:xfrm>
          <a:prstGeom prst="rect">
            <a:avLst/>
          </a:prstGeom>
          <a:solidFill>
            <a:schemeClr val="bg1"/>
          </a:solidFill>
        </p:spPr>
        <p:txBody>
          <a:bodyPr wrap="square" rtlCol="0">
            <a:spAutoFit/>
          </a:bodyPr>
          <a:lstStyle/>
          <a:p>
            <a:r>
              <a:rPr lang="en-US" sz="1400" dirty="0">
                <a:latin typeface="Arimo" panose="020B0604020202020204" pitchFamily="34" charset="0"/>
                <a:cs typeface="Clear Sans" panose="020B0503030202020304" pitchFamily="34" charset="0"/>
              </a:rPr>
              <a:t>Richie Thetford					                              www.thetfordcountry.com</a:t>
            </a:r>
          </a:p>
        </p:txBody>
      </p:sp>
      <p:cxnSp>
        <p:nvCxnSpPr>
          <p:cNvPr id="9" name="Straight Connector 8"/>
          <p:cNvCxnSpPr/>
          <p:nvPr/>
        </p:nvCxnSpPr>
        <p:spPr>
          <a:xfrm>
            <a:off x="381000" y="1143000"/>
            <a:ext cx="8382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568696"/>
            <a:ext cx="4290484" cy="2856236"/>
          </a:xfrm>
          <a:prstGeom prst="rect">
            <a:avLst/>
          </a:prstGeom>
          <a:ln>
            <a:noFill/>
          </a:ln>
          <a:effectLst>
            <a:softEdge rad="112500"/>
          </a:effectLst>
        </p:spPr>
      </p:pic>
    </p:spTree>
    <p:extLst>
      <p:ext uri="{BB962C8B-B14F-4D97-AF65-F5344CB8AC3E}">
        <p14:creationId xmlns:p14="http://schemas.microsoft.com/office/powerpoint/2010/main" val="21259145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81000"/>
            <a:ext cx="8382000" cy="1523495"/>
          </a:xfrm>
        </p:spPr>
        <p:txBody>
          <a:bodyPr/>
          <a:lstStyle/>
          <a:p>
            <a:r>
              <a:rPr lang="en-US" dirty="0">
                <a:latin typeface="Arimo" panose="020B0604020202020204" pitchFamily="34" charset="0"/>
                <a:cs typeface="Clear Sans" panose="020B0503030202020304" pitchFamily="34" charset="0"/>
              </a:rPr>
              <a:t>A Blind Man Who </a:t>
            </a:r>
            <a:r>
              <a:rPr lang="en-US" b="1" dirty="0">
                <a:latin typeface="Arimo" panose="020B0604020202020204" pitchFamily="34" charset="0"/>
                <a:cs typeface="Clear Sans" panose="020B0503030202020304" pitchFamily="34" charset="0"/>
              </a:rPr>
              <a:t>Sees</a:t>
            </a:r>
          </a:p>
        </p:txBody>
      </p:sp>
      <p:sp>
        <p:nvSpPr>
          <p:cNvPr id="3" name="Subtitle 2"/>
          <p:cNvSpPr>
            <a:spLocks noGrp="1"/>
          </p:cNvSpPr>
          <p:nvPr>
            <p:ph type="subTitle" idx="1"/>
          </p:nvPr>
        </p:nvSpPr>
        <p:spPr>
          <a:xfrm>
            <a:off x="394633" y="1444823"/>
            <a:ext cx="6539568" cy="3127177"/>
          </a:xfrm>
        </p:spPr>
        <p:txBody>
          <a:bodyPr>
            <a:noAutofit/>
          </a:bodyPr>
          <a:lstStyle/>
          <a:p>
            <a:pPr marL="457200" indent="-457200">
              <a:lnSpc>
                <a:spcPct val="100000"/>
              </a:lnSpc>
              <a:buFont typeface="Wingdings" panose="05000000000000000000" pitchFamily="2" charset="2"/>
              <a:buChar char="ü"/>
            </a:pPr>
            <a:r>
              <a:rPr lang="en-US" dirty="0">
                <a:solidFill>
                  <a:schemeClr val="tx1"/>
                </a:solidFill>
                <a:effectLst>
                  <a:outerShdw blurRad="38100" dist="38100" dir="2700000" algn="tl">
                    <a:srgbClr val="000000">
                      <a:alpha val="43137"/>
                    </a:srgbClr>
                  </a:outerShdw>
                </a:effectLst>
                <a:latin typeface="Arimo" panose="020B0604020202020204" pitchFamily="34" charset="0"/>
                <a:cs typeface="Arimo" panose="020B0604020202020204" pitchFamily="34" charset="0"/>
              </a:rPr>
              <a:t>Never Deny Jesus</a:t>
            </a:r>
          </a:p>
          <a:p>
            <a:pPr>
              <a:lnSpc>
                <a:spcPct val="100000"/>
              </a:lnSpc>
            </a:pPr>
            <a:endParaRPr lang="en-US" dirty="0">
              <a:solidFill>
                <a:schemeClr val="tx1"/>
              </a:solidFill>
              <a:effectLst>
                <a:outerShdw blurRad="38100" dist="38100" dir="2700000" algn="tl">
                  <a:srgbClr val="000000">
                    <a:alpha val="43137"/>
                  </a:srgbClr>
                </a:outerShdw>
              </a:effectLst>
              <a:latin typeface="Arimo" panose="020B0604020202020204" pitchFamily="34" charset="0"/>
              <a:cs typeface="Arimo" panose="020B0604020202020204" pitchFamily="34" charset="0"/>
            </a:endParaRPr>
          </a:p>
          <a:p>
            <a:pPr marL="457200" indent="-457200">
              <a:lnSpc>
                <a:spcPct val="100000"/>
              </a:lnSpc>
              <a:buFont typeface="Wingdings" panose="05000000000000000000" pitchFamily="2" charset="2"/>
              <a:buChar char="ü"/>
            </a:pPr>
            <a:r>
              <a:rPr lang="en-US" dirty="0">
                <a:solidFill>
                  <a:schemeClr val="tx1"/>
                </a:solidFill>
                <a:effectLst>
                  <a:outerShdw blurRad="38100" dist="38100" dir="2700000" algn="tl">
                    <a:srgbClr val="000000">
                      <a:alpha val="43137"/>
                    </a:srgbClr>
                  </a:outerShdw>
                </a:effectLst>
                <a:latin typeface="Arimo" panose="020B0604020202020204" pitchFamily="34" charset="0"/>
                <a:cs typeface="Arimo" panose="020B0604020202020204" pitchFamily="34" charset="0"/>
              </a:rPr>
              <a:t>Recognize the value of Truth</a:t>
            </a:r>
          </a:p>
          <a:p>
            <a:pPr>
              <a:lnSpc>
                <a:spcPct val="100000"/>
              </a:lnSpc>
            </a:pPr>
            <a:endParaRPr lang="en-US" dirty="0">
              <a:solidFill>
                <a:schemeClr val="tx1"/>
              </a:solidFill>
              <a:effectLst>
                <a:outerShdw blurRad="38100" dist="38100" dir="2700000" algn="tl">
                  <a:srgbClr val="000000">
                    <a:alpha val="43137"/>
                  </a:srgbClr>
                </a:outerShdw>
              </a:effectLst>
              <a:latin typeface="Arimo" panose="020B0604020202020204" pitchFamily="34" charset="0"/>
              <a:cs typeface="Arimo" panose="020B0604020202020204" pitchFamily="34" charset="0"/>
            </a:endParaRPr>
          </a:p>
          <a:p>
            <a:pPr marL="457200" indent="-457200">
              <a:lnSpc>
                <a:spcPct val="100000"/>
              </a:lnSpc>
              <a:buFont typeface="Wingdings" panose="05000000000000000000" pitchFamily="2" charset="2"/>
              <a:buChar char="ü"/>
            </a:pPr>
            <a:r>
              <a:rPr lang="en-US" dirty="0">
                <a:solidFill>
                  <a:schemeClr val="tx1"/>
                </a:solidFill>
                <a:effectLst>
                  <a:outerShdw blurRad="38100" dist="38100" dir="2700000" algn="tl">
                    <a:srgbClr val="000000">
                      <a:alpha val="43137"/>
                    </a:srgbClr>
                  </a:outerShdw>
                </a:effectLst>
                <a:latin typeface="Arimo" panose="020B0604020202020204" pitchFamily="34" charset="0"/>
                <a:cs typeface="Arimo" panose="020B0604020202020204" pitchFamily="34" charset="0"/>
              </a:rPr>
              <a:t>Recognize Jesus as being worthy of our belief and worship</a:t>
            </a:r>
            <a:endParaRPr lang="en-US" dirty="0">
              <a:solidFill>
                <a:schemeClr val="tx1"/>
              </a:solidFill>
              <a:latin typeface="Arimo" panose="020B0604020202020204" pitchFamily="34" charset="0"/>
              <a:cs typeface="Arimo" panose="020B0604020202020204" pitchFamily="34" charset="0"/>
            </a:endParaRPr>
          </a:p>
        </p:txBody>
      </p:sp>
      <p:sp>
        <p:nvSpPr>
          <p:cNvPr id="4" name="Rectangle 3"/>
          <p:cNvSpPr/>
          <p:nvPr/>
        </p:nvSpPr>
        <p:spPr bwMode="auto">
          <a:xfrm>
            <a:off x="0" y="0"/>
            <a:ext cx="9144000" cy="228600"/>
          </a:xfrm>
          <a:prstGeom prst="rect">
            <a:avLst/>
          </a:prstGeom>
          <a:solidFill>
            <a:srgbClr val="92D050"/>
          </a:solidFill>
          <a:ln>
            <a:noFill/>
            <a:headEnd type="none" w="med" len="med"/>
            <a:tailEnd type="none" w="med" len="med"/>
          </a:ln>
          <a:effectLst/>
          <a:scene3d>
            <a:camera prst="orthographicFront"/>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6" name="Rectangle 5"/>
          <p:cNvSpPr/>
          <p:nvPr/>
        </p:nvSpPr>
        <p:spPr bwMode="auto">
          <a:xfrm rot="16200000">
            <a:off x="-3314827" y="3314573"/>
            <a:ext cx="6858253" cy="228600"/>
          </a:xfrm>
          <a:prstGeom prst="rect">
            <a:avLst/>
          </a:prstGeom>
          <a:solidFill>
            <a:srgbClr val="92D050"/>
          </a:solidFill>
          <a:ln>
            <a:noFill/>
            <a:headEnd type="none" w="med" len="med"/>
            <a:tailEnd type="none" w="med" len="med"/>
          </a:ln>
          <a:effectLst/>
          <a:scene3d>
            <a:camera prst="orthographicFront"/>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7" name="Rectangle 6"/>
          <p:cNvSpPr/>
          <p:nvPr/>
        </p:nvSpPr>
        <p:spPr bwMode="auto">
          <a:xfrm rot="16200000">
            <a:off x="5625391" y="3325759"/>
            <a:ext cx="6835882" cy="228600"/>
          </a:xfrm>
          <a:prstGeom prst="rect">
            <a:avLst/>
          </a:prstGeom>
          <a:solidFill>
            <a:srgbClr val="92D050"/>
          </a:solidFill>
          <a:ln>
            <a:noFill/>
            <a:headEnd type="none" w="med" len="med"/>
            <a:tailEnd type="none" w="med" len="med"/>
          </a:ln>
          <a:effectLst/>
          <a:scene3d>
            <a:camera prst="orthographicFront"/>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9" name="TextBox 8"/>
          <p:cNvSpPr txBox="1"/>
          <p:nvPr/>
        </p:nvSpPr>
        <p:spPr>
          <a:xfrm>
            <a:off x="-1" y="6550223"/>
            <a:ext cx="9144001" cy="307777"/>
          </a:xfrm>
          <a:prstGeom prst="rect">
            <a:avLst/>
          </a:prstGeom>
          <a:solidFill>
            <a:schemeClr val="bg1"/>
          </a:solidFill>
        </p:spPr>
        <p:txBody>
          <a:bodyPr wrap="square" rtlCol="0">
            <a:spAutoFit/>
          </a:bodyPr>
          <a:lstStyle/>
          <a:p>
            <a:r>
              <a:rPr lang="en-US" sz="1400" dirty="0">
                <a:latin typeface="Arimo" panose="020B0604020202020204" pitchFamily="34" charset="0"/>
                <a:cs typeface="Clear Sans" panose="020B0503030202020304" pitchFamily="34" charset="0"/>
              </a:rPr>
              <a:t>Richie Thetford					                              www.thetfordcountry.com</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1142746"/>
            <a:ext cx="1752600" cy="5029453"/>
          </a:xfrm>
          <a:prstGeom prst="rect">
            <a:avLst/>
          </a:prstGeom>
        </p:spPr>
      </p:pic>
      <p:sp>
        <p:nvSpPr>
          <p:cNvPr id="10" name="Rectangle: Rounded Corners 9"/>
          <p:cNvSpPr/>
          <p:nvPr/>
        </p:nvSpPr>
        <p:spPr bwMode="auto">
          <a:xfrm>
            <a:off x="394633" y="4800600"/>
            <a:ext cx="6463367" cy="1295400"/>
          </a:xfrm>
          <a:prstGeom prst="roundRect">
            <a:avLst/>
          </a:prstGeom>
          <a:solidFill>
            <a:srgbClr val="92D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1" name="TextBox 10"/>
          <p:cNvSpPr txBox="1"/>
          <p:nvPr/>
        </p:nvSpPr>
        <p:spPr>
          <a:xfrm>
            <a:off x="394633" y="4800600"/>
            <a:ext cx="6463367" cy="1200329"/>
          </a:xfrm>
          <a:prstGeom prst="rect">
            <a:avLst/>
          </a:prstGeom>
          <a:noFill/>
        </p:spPr>
        <p:txBody>
          <a:bodyPr wrap="square" rtlCol="0">
            <a:spAutoFit/>
          </a:bodyPr>
          <a:lstStyle/>
          <a:p>
            <a:pPr algn="ctr"/>
            <a:r>
              <a:rPr lang="en-US" sz="3600" dirty="0">
                <a:effectLst>
                  <a:outerShdw blurRad="38100" dist="38100" dir="2700000" algn="tl">
                    <a:srgbClr val="000000">
                      <a:alpha val="43137"/>
                    </a:srgbClr>
                  </a:outerShdw>
                </a:effectLst>
                <a:latin typeface="Arimo" panose="020B0604020202020204" pitchFamily="34" charset="0"/>
                <a:cs typeface="Clear Sans" panose="020B0503030202020304" pitchFamily="34" charset="0"/>
              </a:rPr>
              <a:t>Do we really </a:t>
            </a:r>
            <a:r>
              <a:rPr lang="en-US" sz="3600" b="1" dirty="0">
                <a:effectLst>
                  <a:outerShdw blurRad="38100" dist="38100" dir="2700000" algn="tl">
                    <a:srgbClr val="000000">
                      <a:alpha val="43137"/>
                    </a:srgbClr>
                  </a:outerShdw>
                </a:effectLst>
                <a:latin typeface="Arimo" panose="020B0604020202020204" pitchFamily="34" charset="0"/>
                <a:cs typeface="Clear Sans" panose="020B0503030202020304" pitchFamily="34" charset="0"/>
              </a:rPr>
              <a:t>SEE</a:t>
            </a:r>
            <a:br>
              <a:rPr lang="en-US" sz="3600" dirty="0">
                <a:effectLst>
                  <a:outerShdw blurRad="38100" dist="38100" dir="2700000" algn="tl">
                    <a:srgbClr val="000000">
                      <a:alpha val="43137"/>
                    </a:srgbClr>
                  </a:outerShdw>
                </a:effectLst>
                <a:latin typeface="Arimo" panose="020B0604020202020204" pitchFamily="34" charset="0"/>
                <a:cs typeface="Clear Sans" panose="020B0503030202020304" pitchFamily="34" charset="0"/>
              </a:rPr>
            </a:br>
            <a:r>
              <a:rPr lang="en-US" sz="3600" dirty="0">
                <a:effectLst>
                  <a:outerShdw blurRad="38100" dist="38100" dir="2700000" algn="tl">
                    <a:srgbClr val="000000">
                      <a:alpha val="43137"/>
                    </a:srgbClr>
                  </a:outerShdw>
                </a:effectLst>
                <a:latin typeface="Arimo" panose="020B0604020202020204" pitchFamily="34" charset="0"/>
                <a:cs typeface="Clear Sans" panose="020B0503030202020304" pitchFamily="34" charset="0"/>
              </a:rPr>
              <a:t>what the blind man </a:t>
            </a:r>
            <a:r>
              <a:rPr lang="en-US" sz="3600" b="1" dirty="0">
                <a:effectLst>
                  <a:outerShdw blurRad="38100" dist="38100" dir="2700000" algn="tl">
                    <a:srgbClr val="000000">
                      <a:alpha val="43137"/>
                    </a:srgbClr>
                  </a:outerShdw>
                </a:effectLst>
                <a:latin typeface="Arimo" panose="020B0604020202020204" pitchFamily="34" charset="0"/>
                <a:cs typeface="Clear Sans" panose="020B0503030202020304" pitchFamily="34" charset="0"/>
              </a:rPr>
              <a:t>SAW?</a:t>
            </a:r>
          </a:p>
        </p:txBody>
      </p:sp>
    </p:spTree>
    <p:extLst>
      <p:ext uri="{BB962C8B-B14F-4D97-AF65-F5344CB8AC3E}">
        <p14:creationId xmlns:p14="http://schemas.microsoft.com/office/powerpoint/2010/main" val="19868842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theme/theme1.xml><?xml version="1.0" encoding="utf-8"?>
<a:theme xmlns:a="http://schemas.openxmlformats.org/drawingml/2006/main" name="Customer_and_Partner_Experience_Sego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4540B9E-24C0-450F-962F-A50C1BE50C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Sample presentation slides (Blue with green bar design)</Template>
  <TotalTime>135</TotalTime>
  <Words>1143</Words>
  <Application>Microsoft Office PowerPoint</Application>
  <PresentationFormat>On-screen Show (4:3)</PresentationFormat>
  <Paragraphs>97</Paragraphs>
  <Slides>9</Slides>
  <Notes>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9</vt:i4>
      </vt:variant>
    </vt:vector>
  </HeadingPairs>
  <TitlesOfParts>
    <vt:vector size="19" baseType="lpstr">
      <vt:lpstr>Arial</vt:lpstr>
      <vt:lpstr>Arimo</vt:lpstr>
      <vt:lpstr>Calibri</vt:lpstr>
      <vt:lpstr>Clear Sans</vt:lpstr>
      <vt:lpstr>Courier New</vt:lpstr>
      <vt:lpstr>Open Sans Semibold</vt:lpstr>
      <vt:lpstr>Segoe</vt:lpstr>
      <vt:lpstr>Wingdings</vt:lpstr>
      <vt:lpstr>Customer_and_Partner_Experience_Segoe</vt:lpstr>
      <vt:lpstr>White with Courier font for code slides</vt:lpstr>
      <vt:lpstr>A Blind Man Who Sees</vt:lpstr>
      <vt:lpstr>The Blind Man</vt:lpstr>
      <vt:lpstr>The Blind Man</vt:lpstr>
      <vt:lpstr>What the Blind Man Saw</vt:lpstr>
      <vt:lpstr>What the Blind Man Saw</vt:lpstr>
      <vt:lpstr>What the Blind Man Saw</vt:lpstr>
      <vt:lpstr>What the Blind Man Saw</vt:lpstr>
      <vt:lpstr>Conclusion</vt:lpstr>
      <vt:lpstr>A Blind Man Who Sees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Blind Man Who Sees</dc:title>
  <dc:creator>Richard Thetford</dc:creator>
  <cp:keywords/>
  <cp:lastModifiedBy>Richard Thetford</cp:lastModifiedBy>
  <cp:revision>17</cp:revision>
  <dcterms:created xsi:type="dcterms:W3CDTF">2017-01-07T21:25:47Z</dcterms:created>
  <dcterms:modified xsi:type="dcterms:W3CDTF">2017-08-13T22:22:27Z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TC102867119990</vt:lpwstr>
  </property>
</Properties>
</file>