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13"/>
  </p:handoutMasterIdLst>
  <p:sldIdLst>
    <p:sldId id="277" r:id="rId2"/>
    <p:sldId id="266" r:id="rId3"/>
    <p:sldId id="267" r:id="rId4"/>
    <p:sldId id="268" r:id="rId5"/>
    <p:sldId id="270" r:id="rId6"/>
    <p:sldId id="275" r:id="rId7"/>
    <p:sldId id="271" r:id="rId8"/>
    <p:sldId id="276" r:id="rId9"/>
    <p:sldId id="272" r:id="rId10"/>
    <p:sldId id="273" r:id="rId11"/>
    <p:sldId id="274" r:id="rId12"/>
  </p:sldIdLst>
  <p:sldSz cx="9144000" cy="6858000" type="screen4x3"/>
  <p:notesSz cx="9117013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8"/>
    <a:srgbClr val="660066"/>
    <a:srgbClr val="DDDDFF"/>
    <a:srgbClr val="6565FF"/>
    <a:srgbClr val="FF0000"/>
    <a:srgbClr val="C07200"/>
    <a:srgbClr val="FFFF00"/>
    <a:srgbClr val="FFCC00"/>
    <a:srgbClr val="00008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83" autoAdjust="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64138" y="0"/>
            <a:ext cx="3951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512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4138" y="6513513"/>
            <a:ext cx="3951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E770B32-8064-4561-AC11-644558D4E6EF}" type="slidenum">
              <a:rPr lang="en-US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5AB33-4389-4900-8E2B-F7E2F4101B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8BD08-8AD7-43AE-BAAB-C454A51D5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68B66-1657-4B98-AF6B-86DE21103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4A749-DD4B-4E0F-BD3F-9AA7299E0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5C06C-E274-47B9-ADE1-C3327FAB7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0B176-09FA-4BA7-A498-FD7C03D4FC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A7FA5-B2CC-4215-9AAB-C9ABBAA81A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56D97-C8BB-4A0A-A503-20D98D9D3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22392-DDB1-4738-9843-4938DA6E6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3E463-BBCF-41C6-8D84-E805385A2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8F346-2429-4F14-B7E2-859BC3E5A2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D83FE11C-7048-499F-8199-25DDF967EE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381000" y="3962400"/>
            <a:ext cx="8382000" cy="2209800"/>
          </a:xfrm>
          <a:prstGeom prst="rect">
            <a:avLst/>
          </a:prstGeom>
          <a:solidFill>
            <a:srgbClr val="0000C8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5410200" cy="838200"/>
          </a:xfrm>
          <a:noFill/>
          <a:ln/>
          <a:effectLst>
            <a:outerShdw dist="45791" dir="2021404" algn="ctr" rotWithShape="0">
              <a:schemeClr val="tx1"/>
            </a:outerShdw>
          </a:effectLst>
        </p:spPr>
        <p:txBody>
          <a:bodyPr/>
          <a:lstStyle/>
          <a:p>
            <a:r>
              <a:rPr lang="en-US" sz="6000" b="1" dirty="0">
                <a:solidFill>
                  <a:srgbClr val="0000C8"/>
                </a:solidFill>
                <a:cs typeface="Arial" panose="020B0604020202020204" pitchFamily="34" charset="0"/>
              </a:rPr>
              <a:t>Self-Control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228600" y="1182469"/>
            <a:ext cx="541020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000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Galatians 5:23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228600" y="1905000"/>
            <a:ext cx="86106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Must Be Cultivated in Our Life!</a:t>
            </a:r>
          </a:p>
        </p:txBody>
      </p:sp>
      <p:sp>
        <p:nvSpPr>
          <p:cNvPr id="93202" name="WordArt 18"/>
          <p:cNvSpPr>
            <a:spLocks noChangeArrowheads="1" noChangeShapeType="1" noTextEdit="1"/>
          </p:cNvSpPr>
          <p:nvPr/>
        </p:nvSpPr>
        <p:spPr bwMode="auto">
          <a:xfrm>
            <a:off x="762000" y="2438400"/>
            <a:ext cx="2362200" cy="1447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6350" cap="sq">
                  <a:solidFill>
                    <a:srgbClr val="800080"/>
                  </a:solidFill>
                  <a:round/>
                  <a:headEnd type="none" w="sm" len="sm"/>
                  <a:tailEnd type="none" w="sm" len="sm"/>
                </a:ln>
                <a:solidFill>
                  <a:srgbClr val="000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Attitude!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457200" y="4001631"/>
            <a:ext cx="8229600" cy="22467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as he reasoned about righteousness,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self-control,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the judgment to come, Felix was afraid and answered, “Go away for now; when I have a convenient time I will call for you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b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24:25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 descr="IMG_0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304800"/>
            <a:ext cx="3124200" cy="1542288"/>
          </a:xfrm>
          <a:prstGeom prst="rect">
            <a:avLst/>
          </a:prstGeom>
        </p:spPr>
      </p:pic>
      <p:sp>
        <p:nvSpPr>
          <p:cNvPr id="19" name="WordArt 18"/>
          <p:cNvSpPr>
            <a:spLocks noChangeArrowheads="1" noChangeShapeType="1" noTextEdit="1"/>
          </p:cNvSpPr>
          <p:nvPr/>
        </p:nvSpPr>
        <p:spPr bwMode="auto">
          <a:xfrm>
            <a:off x="3390900" y="2438400"/>
            <a:ext cx="2362200" cy="1447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6350" cap="sq">
                  <a:solidFill>
                    <a:srgbClr val="800080"/>
                  </a:solidFill>
                  <a:round/>
                  <a:headEnd type="none" w="sm" len="sm"/>
                  <a:tailEnd type="none" w="sm" len="sm"/>
                </a:ln>
                <a:solidFill>
                  <a:srgbClr val="000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Attitude!</a:t>
            </a:r>
          </a:p>
        </p:txBody>
      </p:sp>
      <p:sp>
        <p:nvSpPr>
          <p:cNvPr id="20" name="WordArt 18"/>
          <p:cNvSpPr>
            <a:spLocks noChangeArrowheads="1" noChangeShapeType="1" noTextEdit="1"/>
          </p:cNvSpPr>
          <p:nvPr/>
        </p:nvSpPr>
        <p:spPr bwMode="auto">
          <a:xfrm>
            <a:off x="6019800" y="2438400"/>
            <a:ext cx="2362200" cy="1447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6350" cap="sq">
                  <a:solidFill>
                    <a:srgbClr val="800080"/>
                  </a:solidFill>
                  <a:round/>
                  <a:headEnd type="none" w="sm" len="sm"/>
                  <a:tailEnd type="none" w="sm" len="sm"/>
                </a:ln>
                <a:solidFill>
                  <a:srgbClr val="0000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5" grpId="0" animBg="1"/>
      <p:bldP spid="93202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n Arrow 16"/>
          <p:cNvSpPr/>
          <p:nvPr/>
        </p:nvSpPr>
        <p:spPr>
          <a:xfrm>
            <a:off x="1981200" y="1981200"/>
            <a:ext cx="1143000" cy="160020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28600" y="3447633"/>
            <a:ext cx="8686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“self-restraint in conduct, expression, indulgence of the appetites, etc.”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(Webster)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“the virtue of one who masters his desires and passions, especially his sensual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appetites”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(Unger’s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Bible Dictionary)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57200" y="457200"/>
            <a:ext cx="8229600" cy="1600200"/>
          </a:xfrm>
          <a:prstGeom prst="roundRect">
            <a:avLst/>
          </a:prstGeom>
          <a:solidFill>
            <a:srgbClr val="000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71607"/>
            <a:ext cx="822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Christian Characteristics</a:t>
            </a:r>
            <a:endParaRPr lang="en-US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SELF-CONTROL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57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rgbClr val="0000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</a:rPr>
              <a:t>2 Peter 1:5-10</a:t>
            </a:r>
            <a:endParaRPr lang="en-US" sz="4000" b="1" dirty="0">
              <a:ln w="12700">
                <a:solidFill>
                  <a:srgbClr val="000000"/>
                </a:solidFill>
              </a:ln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63" name="Rectangle 23"/>
          <p:cNvSpPr>
            <a:spLocks noChangeArrowheads="1"/>
          </p:cNvSpPr>
          <p:nvPr/>
        </p:nvSpPr>
        <p:spPr bwMode="auto">
          <a:xfrm>
            <a:off x="228600" y="1295400"/>
            <a:ext cx="8686800" cy="5334000"/>
          </a:xfrm>
          <a:prstGeom prst="rect">
            <a:avLst/>
          </a:prstGeom>
          <a:solidFill>
            <a:srgbClr val="0000C8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85800" y="5048071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“All things are lawful for me, but all things are not helpful. All things are lawful for me, but I will not be brought under the power of any.”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B343"/>
                </a:solidFill>
                <a:latin typeface="Arial" panose="020B0604020202020204" pitchFamily="34" charset="0"/>
              </a:rPr>
              <a:t>1 Corinthians 6:12</a:t>
            </a:r>
            <a:endParaRPr lang="en-US" b="1" dirty="0">
              <a:solidFill>
                <a:srgbClr val="FFB343"/>
              </a:solidFill>
              <a:latin typeface="Arial" panose="020B0604020202020204" pitchFamily="34" charset="0"/>
            </a:endParaRPr>
          </a:p>
        </p:txBody>
      </p:sp>
      <p:sp>
        <p:nvSpPr>
          <p:cNvPr id="87055" name="Rectangle 1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DDD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DDD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7" name="Rectangle 17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DDD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228600" y="304800"/>
            <a:ext cx="8686800" cy="762000"/>
          </a:xfrm>
          <a:prstGeom prst="rect">
            <a:avLst/>
          </a:prstGeom>
          <a:solidFill>
            <a:srgbClr val="0000C8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DDD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dogs-and-cat-funny-wallpaper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447800"/>
            <a:ext cx="5334000" cy="3556000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Self-Control Exemplified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6629400" y="3276600"/>
            <a:ext cx="2209800" cy="2974777"/>
          </a:xfrm>
          <a:prstGeom prst="rect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r>
              <a:rPr lang="en-US" sz="3600" b="1" dirty="0"/>
              <a:t>Something we must pursue</a:t>
            </a:r>
          </a:p>
          <a:p>
            <a:pPr lvl="1"/>
            <a:r>
              <a:rPr lang="en-US" sz="3200" dirty="0">
                <a:solidFill>
                  <a:srgbClr val="0000C8"/>
                </a:solidFill>
                <a:cs typeface="Arial" panose="020B0604020202020204" pitchFamily="34" charset="0"/>
              </a:rPr>
              <a:t>2 Peter 1:5-10</a:t>
            </a:r>
          </a:p>
          <a:p>
            <a:r>
              <a:rPr lang="en-US" sz="3600" b="1" dirty="0"/>
              <a:t>A qualification to be an elder</a:t>
            </a:r>
          </a:p>
          <a:p>
            <a:pPr lvl="1"/>
            <a:r>
              <a:rPr lang="en-US" sz="3200" dirty="0">
                <a:solidFill>
                  <a:srgbClr val="0000C8"/>
                </a:solidFill>
                <a:cs typeface="Arial" panose="020B0604020202020204" pitchFamily="34" charset="0"/>
              </a:rPr>
              <a:t>Titus 1:8</a:t>
            </a:r>
          </a:p>
          <a:p>
            <a:r>
              <a:rPr lang="en-US" sz="3600" b="1" dirty="0"/>
              <a:t>Aged men to be temperate</a:t>
            </a:r>
          </a:p>
          <a:p>
            <a:pPr lvl="1"/>
            <a:r>
              <a:rPr lang="en-US" sz="3200" dirty="0">
                <a:solidFill>
                  <a:srgbClr val="0000C8"/>
                </a:solidFill>
                <a:cs typeface="Arial" panose="020B0604020202020204" pitchFamily="34" charset="0"/>
              </a:rPr>
              <a:t>Titus 2:2</a:t>
            </a:r>
          </a:p>
          <a:p>
            <a:r>
              <a:rPr lang="en-US" sz="3600" b="1" dirty="0"/>
              <a:t>All are to live “soberly”</a:t>
            </a:r>
          </a:p>
          <a:p>
            <a:pPr lvl="1"/>
            <a:r>
              <a:rPr lang="en-US" sz="3200" dirty="0">
                <a:solidFill>
                  <a:srgbClr val="0000C8"/>
                </a:solidFill>
                <a:cs typeface="Arial" panose="020B0604020202020204" pitchFamily="34" charset="0"/>
              </a:rPr>
              <a:t>Titus 2:12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6553200" y="3324523"/>
            <a:ext cx="23622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Soberly:</a:t>
            </a:r>
          </a:p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“not drunk; not extreme or extravagant; characterized by reason”</a:t>
            </a:r>
          </a:p>
          <a:p>
            <a:pPr algn="ctr" eaLnBrk="1" hangingPunct="1"/>
            <a:r>
              <a:rPr lang="en-US" sz="2000" i="1" dirty="0">
                <a:solidFill>
                  <a:schemeClr val="bg1"/>
                </a:solidFill>
                <a:latin typeface="Arial" panose="020B0604020202020204" pitchFamily="34" charset="0"/>
              </a:rPr>
              <a:t>(Webster’s New World Dictionary)</a:t>
            </a:r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3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0000C8"/>
          </a:solidFill>
          <a:ln/>
          <a:effectLst/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Self-Control Commanded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8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80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8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8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8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8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8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8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80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029200"/>
          </a:xfrm>
        </p:spPr>
        <p:txBody>
          <a:bodyPr/>
          <a:lstStyle/>
          <a:p>
            <a:r>
              <a:rPr lang="en-US" b="1" dirty="0">
                <a:cs typeface="Arial" panose="020B0604020202020204" pitchFamily="34" charset="0"/>
              </a:rPr>
              <a:t>With respect to habits or conduct</a:t>
            </a:r>
          </a:p>
          <a:p>
            <a:pPr lvl="1"/>
            <a:r>
              <a:rPr lang="en-US" dirty="0" smtClean="0">
                <a:solidFill>
                  <a:srgbClr val="0000C8"/>
                </a:solidFill>
                <a:cs typeface="Arial" panose="020B0604020202020204" pitchFamily="34" charset="0"/>
              </a:rPr>
              <a:t>Daniel - </a:t>
            </a:r>
            <a:r>
              <a:rPr lang="en-US" sz="2600" dirty="0" smtClean="0">
                <a:solidFill>
                  <a:srgbClr val="C00000"/>
                </a:solidFill>
                <a:cs typeface="Arial" panose="020B0604020202020204" pitchFamily="34" charset="0"/>
              </a:rPr>
              <a:t>Daniel 1:8</a:t>
            </a:r>
            <a:endParaRPr lang="en-US" sz="26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solidFill>
                  <a:srgbClr val="0000C8"/>
                </a:solidFill>
                <a:cs typeface="Arial" panose="020B0604020202020204" pitchFamily="34" charset="0"/>
              </a:rPr>
              <a:t>Joseph - </a:t>
            </a:r>
            <a:r>
              <a:rPr lang="en-US" sz="2600" dirty="0" smtClean="0">
                <a:solidFill>
                  <a:srgbClr val="C00000"/>
                </a:solidFill>
                <a:cs typeface="Arial" panose="020B0604020202020204" pitchFamily="34" charset="0"/>
              </a:rPr>
              <a:t>Genesis 39:7-12</a:t>
            </a:r>
            <a:endParaRPr lang="en-US" sz="26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solidFill>
                  <a:srgbClr val="0000C8"/>
                </a:solidFill>
                <a:cs typeface="Arial" panose="020B0604020202020204" pitchFamily="34" charset="0"/>
              </a:rPr>
              <a:t>Jesus - </a:t>
            </a:r>
            <a:r>
              <a:rPr lang="en-US" sz="2600" dirty="0" smtClean="0">
                <a:solidFill>
                  <a:srgbClr val="C00000"/>
                </a:solidFill>
                <a:cs typeface="Arial" panose="020B0604020202020204" pitchFamily="34" charset="0"/>
              </a:rPr>
              <a:t>1 </a:t>
            </a:r>
            <a:r>
              <a:rPr 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Peter </a:t>
            </a:r>
            <a:r>
              <a:rPr lang="en-US" sz="2600" dirty="0" smtClean="0">
                <a:solidFill>
                  <a:srgbClr val="C00000"/>
                </a:solidFill>
                <a:cs typeface="Arial" panose="020B0604020202020204" pitchFamily="34" charset="0"/>
              </a:rPr>
              <a:t>2:23</a:t>
            </a:r>
            <a:endParaRPr lang="en-US" sz="26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r>
              <a:rPr lang="en-US" b="1" dirty="0">
                <a:cs typeface="Arial" panose="020B0604020202020204" pitchFamily="34" charset="0"/>
              </a:rPr>
              <a:t>With respect </a:t>
            </a:r>
            <a:r>
              <a:rPr lang="en-US" b="1" dirty="0" smtClean="0">
                <a:cs typeface="Arial" panose="020B0604020202020204" pitchFamily="34" charset="0"/>
              </a:rPr>
              <a:t>to</a:t>
            </a:r>
            <a:br>
              <a:rPr lang="en-US" b="1" dirty="0" smtClean="0">
                <a:cs typeface="Arial" panose="020B0604020202020204" pitchFamily="34" charset="0"/>
              </a:rPr>
            </a:br>
            <a:r>
              <a:rPr lang="en-US" b="1" dirty="0" smtClean="0">
                <a:cs typeface="Arial" panose="020B0604020202020204" pitchFamily="34" charset="0"/>
              </a:rPr>
              <a:t>our </a:t>
            </a:r>
            <a:r>
              <a:rPr lang="en-US" b="1" dirty="0">
                <a:cs typeface="Arial" panose="020B0604020202020204" pitchFamily="34" charset="0"/>
              </a:rPr>
              <a:t>language</a:t>
            </a:r>
          </a:p>
          <a:p>
            <a:pPr lvl="1"/>
            <a:r>
              <a:rPr lang="en-US" dirty="0">
                <a:solidFill>
                  <a:srgbClr val="0000C8"/>
                </a:solidFill>
                <a:cs typeface="Arial" panose="020B0604020202020204" pitchFamily="34" charset="0"/>
              </a:rPr>
              <a:t>Bridle our tongue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James 3:3-10; Ephesians 4:29; Psalms </a:t>
            </a:r>
            <a:r>
              <a:rPr lang="en-US" sz="2600" dirty="0" smtClean="0">
                <a:solidFill>
                  <a:srgbClr val="C00000"/>
                </a:solidFill>
                <a:cs typeface="Arial" panose="020B0604020202020204" pitchFamily="34" charset="0"/>
              </a:rPr>
              <a:t>39:1</a:t>
            </a:r>
            <a:endParaRPr lang="en-US" sz="26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228600" y="2286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Rectangle 11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0000C8"/>
          </a:solidFill>
          <a:ln>
            <a:noFill/>
          </a:ln>
          <a:effectLst/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Where Self-Control is Needed</a:t>
            </a:r>
          </a:p>
        </p:txBody>
      </p:sp>
      <p:sp>
        <p:nvSpPr>
          <p:cNvPr id="90124" name="AutoShape 12"/>
          <p:cNvSpPr>
            <a:spLocks noChangeArrowheads="1"/>
          </p:cNvSpPr>
          <p:nvPr/>
        </p:nvSpPr>
        <p:spPr bwMode="auto">
          <a:xfrm>
            <a:off x="5029200" y="1905000"/>
            <a:ext cx="3810000" cy="2971800"/>
          </a:xfrm>
          <a:prstGeom prst="horizontalScroll">
            <a:avLst>
              <a:gd name="adj" fmla="val 12500"/>
            </a:avLst>
          </a:prstGeom>
          <a:solidFill>
            <a:srgbClr val="0000C8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410200" y="2438400"/>
            <a:ext cx="33909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“habits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are</a:t>
            </a:r>
            <a:b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first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cobwebs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,</a:t>
            </a:r>
            <a:b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then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cables”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4" grpId="0" animBg="1"/>
      <p:bldP spid="901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r>
              <a:rPr lang="en-US" b="1" dirty="0" smtClean="0">
                <a:cs typeface="Arial" panose="020B0604020202020204" pitchFamily="34" charset="0"/>
              </a:rPr>
              <a:t>With </a:t>
            </a:r>
            <a:r>
              <a:rPr lang="en-US" b="1" dirty="0">
                <a:cs typeface="Arial" panose="020B0604020202020204" pitchFamily="34" charset="0"/>
              </a:rPr>
              <a:t>respect to tattling or gossip</a:t>
            </a:r>
          </a:p>
          <a:p>
            <a:pPr lvl="1"/>
            <a:r>
              <a:rPr lang="en-US" sz="3000" dirty="0">
                <a:solidFill>
                  <a:srgbClr val="0000C8"/>
                </a:solidFill>
                <a:cs typeface="Arial" panose="020B0604020202020204" pitchFamily="34" charset="0"/>
              </a:rPr>
              <a:t>Caution is needed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1 Timothy </a:t>
            </a:r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5:13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2 Thessalonians 3:11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1 </a:t>
            </a:r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Peter 4:15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228600" y="2286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Rectangle 11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0000C8"/>
          </a:solidFill>
          <a:ln>
            <a:noFill/>
          </a:ln>
          <a:effectLst/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Where Self-Control is Needed</a:t>
            </a:r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>
            <a:off x="1333500" y="4191000"/>
            <a:ext cx="6477000" cy="2057400"/>
          </a:xfrm>
          <a:prstGeom prst="horizontalScroll">
            <a:avLst>
              <a:gd name="adj" fmla="val 12500"/>
            </a:avLst>
          </a:prstGeom>
          <a:solidFill>
            <a:srgbClr val="0000C8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1600200" y="4419600"/>
            <a:ext cx="6172200" cy="15696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“Some people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will</a:t>
            </a:r>
            <a:b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believe anything</a:t>
            </a:r>
            <a:b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if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it is whispered to them”</a:t>
            </a:r>
          </a:p>
        </p:txBody>
      </p:sp>
      <p:pic>
        <p:nvPicPr>
          <p:cNvPr id="14" name="Picture 13" descr="gossiping.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876800" y="2209800"/>
            <a:ext cx="27432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5" grpId="0" animBg="1"/>
      <p:bldP spid="901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r>
              <a:rPr lang="en-US" b="1" dirty="0"/>
              <a:t>With respect to covetousness</a:t>
            </a:r>
          </a:p>
          <a:p>
            <a:pPr lvl="1"/>
            <a:r>
              <a:rPr lang="en-US" sz="3000" dirty="0">
                <a:solidFill>
                  <a:srgbClr val="0000C8"/>
                </a:solidFill>
                <a:cs typeface="Arial" panose="020B0604020202020204" pitchFamily="34" charset="0"/>
              </a:rPr>
              <a:t>Covetousness strictly forbidden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Romans </a:t>
            </a:r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13:9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Ephesians </a:t>
            </a:r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5:3</a:t>
            </a:r>
          </a:p>
          <a:p>
            <a:pPr lvl="1"/>
            <a:r>
              <a:rPr lang="en-US" sz="3000" dirty="0">
                <a:solidFill>
                  <a:srgbClr val="0000C8"/>
                </a:solidFill>
                <a:cs typeface="Arial" panose="020B0604020202020204" pitchFamily="34" charset="0"/>
              </a:rPr>
              <a:t>A desire for wealth often leads to ruin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1 Timothy </a:t>
            </a:r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6:9-12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Acts 20:33</a:t>
            </a:r>
            <a:endParaRPr lang="en-US" sz="28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0000C8"/>
          </a:solidFill>
          <a:ln>
            <a:noFill/>
          </a:ln>
          <a:effectLst/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Where Self-Control is Needed</a:t>
            </a:r>
          </a:p>
        </p:txBody>
      </p:sp>
      <p:pic>
        <p:nvPicPr>
          <p:cNvPr id="14" name="Picture 13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4267201"/>
            <a:ext cx="4419600" cy="1943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r>
              <a:rPr lang="en-US" b="1" dirty="0" smtClean="0"/>
              <a:t>With </a:t>
            </a:r>
            <a:r>
              <a:rPr lang="en-US" b="1" dirty="0"/>
              <a:t>respect to fleshly desires</a:t>
            </a:r>
          </a:p>
          <a:p>
            <a:pPr lvl="1"/>
            <a:r>
              <a:rPr lang="en-US" sz="3000" dirty="0">
                <a:solidFill>
                  <a:srgbClr val="0000C8"/>
                </a:solidFill>
                <a:cs typeface="Arial" panose="020B0604020202020204" pitchFamily="34" charset="0"/>
              </a:rPr>
              <a:t>Passions must be controlled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 Romans </a:t>
            </a:r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13:14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1 </a:t>
            </a:r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Peter </a:t>
            </a:r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2:11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1 </a:t>
            </a:r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John </a:t>
            </a:r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2:16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1 Corinthians </a:t>
            </a:r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9:27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50" name="AutoShape 14"/>
          <p:cNvSpPr>
            <a:spLocks noChangeArrowheads="1"/>
          </p:cNvSpPr>
          <p:nvPr/>
        </p:nvSpPr>
        <p:spPr bwMode="auto">
          <a:xfrm>
            <a:off x="1600200" y="4533900"/>
            <a:ext cx="5943600" cy="1714500"/>
          </a:xfrm>
          <a:prstGeom prst="horizontalScroll">
            <a:avLst>
              <a:gd name="adj" fmla="val 12500"/>
            </a:avLst>
          </a:prstGeom>
          <a:solidFill>
            <a:srgbClr val="0000C8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1828800" y="4686300"/>
            <a:ext cx="5638800" cy="13849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If we do not get involved with fleshly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things, then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we can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not</a:t>
            </a:r>
            <a:b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be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overcome by them</a:t>
            </a: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0000C8"/>
          </a:solidFill>
          <a:ln>
            <a:noFill/>
          </a:ln>
          <a:effectLst/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Where Self-Control is Needed</a:t>
            </a:r>
          </a:p>
        </p:txBody>
      </p:sp>
      <p:pic>
        <p:nvPicPr>
          <p:cNvPr id="11" name="Picture 10" descr="Holding 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0502" y="1600200"/>
            <a:ext cx="2172498" cy="28765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0" grpId="0" animBg="1"/>
      <p:bldP spid="911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029200"/>
          </a:xfrm>
        </p:spPr>
        <p:txBody>
          <a:bodyPr/>
          <a:lstStyle/>
          <a:p>
            <a:r>
              <a:rPr lang="en-US" b="1" dirty="0">
                <a:cs typeface="Arial" panose="020B0604020202020204" pitchFamily="34" charset="0"/>
              </a:rPr>
              <a:t>With respect to anger</a:t>
            </a:r>
          </a:p>
          <a:p>
            <a:pPr lvl="1"/>
            <a:r>
              <a:rPr lang="en-US" sz="3000" dirty="0" err="1">
                <a:solidFill>
                  <a:srgbClr val="0000C8"/>
                </a:solidFill>
                <a:cs typeface="Arial" panose="020B0604020202020204" pitchFamily="34" charset="0"/>
              </a:rPr>
              <a:t>Naaman</a:t>
            </a:r>
            <a:endParaRPr lang="en-US" sz="3000" dirty="0">
              <a:solidFill>
                <a:srgbClr val="0000C8"/>
              </a:solidFill>
              <a:cs typeface="Arial" panose="020B0604020202020204" pitchFamily="34" charset="0"/>
            </a:endParaRPr>
          </a:p>
          <a:p>
            <a:pPr lvl="2"/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2 Kings 4:12</a:t>
            </a:r>
          </a:p>
          <a:p>
            <a:pPr lvl="1"/>
            <a:r>
              <a:rPr lang="en-US" sz="3000" dirty="0">
                <a:solidFill>
                  <a:srgbClr val="0000C8"/>
                </a:solidFill>
                <a:cs typeface="Arial" panose="020B0604020202020204" pitchFamily="34" charset="0"/>
              </a:rPr>
              <a:t>Must be restrained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Proverbs </a:t>
            </a:r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16:32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Ephesians 4:26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James </a:t>
            </a:r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1:19-20</a:t>
            </a:r>
          </a:p>
          <a:p>
            <a:pPr lvl="1"/>
            <a:r>
              <a:rPr lang="en-US" sz="3000" dirty="0">
                <a:solidFill>
                  <a:srgbClr val="0000C8"/>
                </a:solidFill>
                <a:cs typeface="Arial" panose="020B0604020202020204" pitchFamily="34" charset="0"/>
              </a:rPr>
              <a:t>Often leads to revenge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Romans </a:t>
            </a:r>
            <a:r>
              <a:rPr lang="en-US" sz="2800" dirty="0" smtClean="0">
                <a:solidFill>
                  <a:srgbClr val="C00000"/>
                </a:solidFill>
                <a:cs typeface="Arial" panose="020B0604020202020204" pitchFamily="34" charset="0"/>
              </a:rPr>
              <a:t>12:17-19; 1 </a:t>
            </a:r>
            <a:r>
              <a:rPr 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Thessalonians 5:15</a:t>
            </a:r>
          </a:p>
          <a:p>
            <a:pPr lvl="2"/>
            <a:endParaRPr lang="en-US" sz="2800" dirty="0">
              <a:solidFill>
                <a:srgbClr val="0000C8"/>
              </a:solidFill>
              <a:cs typeface="Arial" panose="020B0604020202020204" pitchFamily="34" charset="0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AutoShape 10"/>
          <p:cNvSpPr>
            <a:spLocks noChangeArrowheads="1"/>
          </p:cNvSpPr>
          <p:nvPr/>
        </p:nvSpPr>
        <p:spPr bwMode="auto">
          <a:xfrm>
            <a:off x="4419600" y="1752600"/>
            <a:ext cx="4343400" cy="2590800"/>
          </a:xfrm>
          <a:prstGeom prst="horizontalScroll">
            <a:avLst>
              <a:gd name="adj" fmla="val 12500"/>
            </a:avLst>
          </a:prstGeom>
          <a:solidFill>
            <a:srgbClr val="0000C8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4724400" y="2240340"/>
            <a:ext cx="3962400" cy="15696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“It is he who is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in</a:t>
            </a:r>
            <a:b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the wrong who</a:t>
            </a:r>
            <a:b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first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gets angry”</a:t>
            </a: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0000C8"/>
          </a:solidFill>
          <a:ln>
            <a:noFill/>
          </a:ln>
          <a:effectLst/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Where Self-Control is Needed</a:t>
            </a:r>
          </a:p>
        </p:txBody>
      </p:sp>
      <p:pic>
        <p:nvPicPr>
          <p:cNvPr id="14" name="Picture 13" descr="Study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4170961"/>
            <a:ext cx="3048000" cy="16759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0000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2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0" grpId="0" animBg="1"/>
      <p:bldP spid="9217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636</TotalTime>
  <Words>371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Tahoma</vt:lpstr>
      <vt:lpstr>Default Design</vt:lpstr>
      <vt:lpstr>PowerPoint Presentation</vt:lpstr>
      <vt:lpstr>PowerPoint Presentation</vt:lpstr>
      <vt:lpstr>Self-Control Exemplified</vt:lpstr>
      <vt:lpstr>Self-Control Commanded</vt:lpstr>
      <vt:lpstr>Where Self-Control is Needed</vt:lpstr>
      <vt:lpstr>Where Self-Control is Needed</vt:lpstr>
      <vt:lpstr>Where Self-Control is Needed</vt:lpstr>
      <vt:lpstr>Where Self-Control is Needed</vt:lpstr>
      <vt:lpstr>Where Self-Control is Needed</vt:lpstr>
      <vt:lpstr>Self-Control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Self-Control</dc:title>
  <dc:creator>Richie Thetford</dc:creator>
  <cp:lastModifiedBy>Richard Thetford</cp:lastModifiedBy>
  <cp:revision>39</cp:revision>
  <dcterms:created xsi:type="dcterms:W3CDTF">2003-05-20T02:23:05Z</dcterms:created>
  <dcterms:modified xsi:type="dcterms:W3CDTF">2016-02-23T04:37:41Z</dcterms:modified>
</cp:coreProperties>
</file>