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76F88B-7618-D891-57B5-1B2EDAB2C1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8C8CBE-FDEF-1007-3BCA-C4742708B5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0E5469-A5AA-1D6C-9A70-79B101EAD5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52DBCF-38BF-4CA1-A07E-A28E8BBC782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804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446505-C46D-27E1-616A-9EE887F46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36FB53-C070-1EAD-76F3-677D9CA4D4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309EDE-5024-4C48-F0B1-956B241F9D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F1A946-A143-484F-90D7-3AA62D048D5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43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FF5B79C-80EE-12C2-09B3-69A356F901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8BFEC18-733C-F8E4-61A8-FE68F0A387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B318963-AEFA-13E7-17BC-82FFFAA2A6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1B97BA-0FD8-44AF-B6C6-3395335352C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07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24300"/>
            <a:ext cx="53848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60C1BC8-3315-70BE-91AD-A3A169EA99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F00367F-502C-FFC0-6FD2-9E4318EE7E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B4F40FE7-B2BE-A5F2-4D80-CECEA76CDB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BB667A-708D-4338-B4CC-02421BD06629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32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7C634BC-5495-3BBE-83E8-AC4DCD5F9D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34BE8B5-C0D7-1F2A-24EB-8BA6038EAC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E84A503-32FC-A14E-9BE8-5DC82E5D0F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452A99-D7F8-461B-9F15-AC22D5590D6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146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5E87F36-A0D7-04C5-9DD4-50990A9DA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B85A0CD-368F-CCD5-10F0-7F7A48D84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8F08E76-8E97-4BEC-967A-4966BF9F3C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B4EEC7D-D8E8-4285-9F85-46DDFE899B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B9CB64D-0E87-47DB-BEE6-5B4CAE2376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52956F57-EBF8-41D2-807E-597389917C9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743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F67363D-CBA9-4A94-D49F-9A4295B557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DC9D7BD-A812-CEF9-2130-A5AF03D5F6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6E460B01-9D01-41E4-82BE-71B61469A8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A942DFD1-2277-4D67-BA68-E9D20C7DE1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663A870D-5210-445F-815A-64B2D15A0B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14CB9FF9-89E8-4023-8FD4-D18EAC10D45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944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771B5B6C-577D-E84D-77CD-FA1B2008A326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9656233" cy="1981200"/>
            <a:chOff x="0" y="0"/>
            <a:chExt cx="4562" cy="1248"/>
          </a:xfrm>
        </p:grpSpPr>
        <p:sp>
          <p:nvSpPr>
            <p:cNvPr id="14339" name="Freeform 3">
              <a:extLst>
                <a:ext uri="{FF2B5EF4-FFF2-40B4-BE49-F238E27FC236}">
                  <a16:creationId xmlns:a16="http://schemas.microsoft.com/office/drawing/2014/main" id="{639DC117-31B7-4048-B56B-10B932877A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 dirty="0">
                <a:latin typeface="Calibri" panose="020F0502020204030204" pitchFamily="34" charset="0"/>
              </a:endParaRPr>
            </a:p>
          </p:txBody>
        </p:sp>
        <p:sp>
          <p:nvSpPr>
            <p:cNvPr id="3081" name="Freeform 4">
              <a:extLst>
                <a:ext uri="{FF2B5EF4-FFF2-40B4-BE49-F238E27FC236}">
                  <a16:creationId xmlns:a16="http://schemas.microsoft.com/office/drawing/2014/main" id="{AD5B4704-E404-F6BF-3865-490D0C122F6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4341" name="Rectangle 5">
            <a:extLst>
              <a:ext uri="{FF2B5EF4-FFF2-40B4-BE49-F238E27FC236}">
                <a16:creationId xmlns:a16="http://schemas.microsoft.com/office/drawing/2014/main" id="{1640E1FE-2F48-42FD-88E8-B60580AFB3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34648E30-B2B1-4D32-8B4E-B4A8B4D04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9C44E746-EF6B-472B-B4A1-A83B3AC74F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2C66C990-6964-4BAC-90B5-A0F6E94CBE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62EB3256-917F-4AA7-AAF0-DFAF14FC4C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760B9074-3796-4EF7-B02E-C49AC90FDA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3693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79C543A-4377-8671-81E6-6F91EEC2C4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72234" y="685801"/>
            <a:ext cx="9191148" cy="1470025"/>
          </a:xfrm>
          <a:effectLst>
            <a:outerShdw dist="35921" dir="2700000" algn="ctr" rotWithShape="0">
              <a:srgbClr val="CC3300"/>
            </a:outerShdw>
          </a:effectLst>
        </p:spPr>
        <p:txBody>
          <a:bodyPr/>
          <a:lstStyle/>
          <a:p>
            <a:pPr eaLnBrk="1" hangingPunct="1"/>
            <a:r>
              <a:rPr lang="en-US" altLang="en-US" sz="7200" b="1" dirty="0">
                <a:solidFill>
                  <a:srgbClr val="6633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D129BD7-BB9F-45C8-8892-381A74D59A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72225" y="1905000"/>
            <a:ext cx="9191148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solidFill>
                  <a:srgbClr val="A828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Church Cooperation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14D3C10-F77C-C256-CD40-2E4ECA12E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1F1DD7C-3823-96C0-A66C-80E1F81EF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1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6CF9DCF-3F4F-6E27-2992-94CBEE85E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0"/>
            <a:ext cx="11923486" cy="4572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FD71BCF-AE5F-25CA-0296-FCCA01E27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4"/>
            <a:ext cx="12192000" cy="198437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5128" name="Picture 8" descr="20080208_giving_money_18">
            <a:extLst>
              <a:ext uri="{FF2B5EF4-FFF2-40B4-BE49-F238E27FC236}">
                <a16:creationId xmlns:a16="http://schemas.microsoft.com/office/drawing/2014/main" id="{59AEB1CE-6718-877B-8EE0-03FE5382E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64" y="561069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9">
            <a:extLst>
              <a:ext uri="{FF2B5EF4-FFF2-40B4-BE49-F238E27FC236}">
                <a16:creationId xmlns:a16="http://schemas.microsoft.com/office/drawing/2014/main" id="{218B5230-CFD2-6C7A-DBDE-9B12916E8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464" y="3027138"/>
            <a:ext cx="11435433" cy="3144157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B7761D92-6ABB-4222-B6F2-80FAA4E79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29" y="2999070"/>
            <a:ext cx="11009085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Can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churches</a:t>
            </a: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do every kind of work that is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right for individual Christians to do?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Can individual Christians do certain</a:t>
            </a:r>
            <a:b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kinds of work which the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church</a:t>
            </a:r>
            <a:b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has no scriptural right to do?</a:t>
            </a:r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459275FD-C44A-7EE0-EB49-344728F80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361546"/>
            <a:ext cx="7543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F58950-4D13-F863-C290-A5ABFCA22993}"/>
              </a:ext>
            </a:extLst>
          </p:cNvPr>
          <p:cNvSpPr txBox="1"/>
          <p:nvPr/>
        </p:nvSpPr>
        <p:spPr>
          <a:xfrm>
            <a:off x="0" y="6553201"/>
            <a:ext cx="122573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101879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3461B76-BFBE-3B88-9923-97212CC37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543" y="511626"/>
            <a:ext cx="11600525" cy="1447800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387" name="AutoShape 3">
            <a:extLst>
              <a:ext uri="{FF2B5EF4-FFF2-40B4-BE49-F238E27FC236}">
                <a16:creationId xmlns:a16="http://schemas.microsoft.com/office/drawing/2014/main" id="{16213E8A-7339-2070-DED7-1D6AC6474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1905000" cy="457200"/>
          </a:xfrm>
          <a:prstGeom prst="rightArrow">
            <a:avLst>
              <a:gd name="adj1" fmla="val 50000"/>
              <a:gd name="adj2" fmla="val 104167"/>
            </a:avLst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AutoShape 4">
            <a:extLst>
              <a:ext uri="{FF2B5EF4-FFF2-40B4-BE49-F238E27FC236}">
                <a16:creationId xmlns:a16="http://schemas.microsoft.com/office/drawing/2014/main" id="{443D92A4-FBDE-E07C-5D78-7E2110EBBCCB}"/>
              </a:ext>
            </a:extLst>
          </p:cNvPr>
          <p:cNvSpPr>
            <a:spLocks noChangeArrowheads="1"/>
          </p:cNvSpPr>
          <p:nvPr/>
        </p:nvSpPr>
        <p:spPr bwMode="auto">
          <a:xfrm rot="19812824">
            <a:off x="2667000" y="4724400"/>
            <a:ext cx="2057400" cy="4572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389" name="AutoShape 5">
            <a:extLst>
              <a:ext uri="{FF2B5EF4-FFF2-40B4-BE49-F238E27FC236}">
                <a16:creationId xmlns:a16="http://schemas.microsoft.com/office/drawing/2014/main" id="{2E173EED-DB56-0FD9-D4DA-300A1E50BB12}"/>
              </a:ext>
            </a:extLst>
          </p:cNvPr>
          <p:cNvSpPr>
            <a:spLocks noChangeArrowheads="1"/>
          </p:cNvSpPr>
          <p:nvPr/>
        </p:nvSpPr>
        <p:spPr bwMode="auto">
          <a:xfrm rot="1619604">
            <a:off x="2586038" y="2911475"/>
            <a:ext cx="2133600" cy="4572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390" name="AutoShape 6">
            <a:extLst>
              <a:ext uri="{FF2B5EF4-FFF2-40B4-BE49-F238E27FC236}">
                <a16:creationId xmlns:a16="http://schemas.microsoft.com/office/drawing/2014/main" id="{A15A3265-873F-59E3-717F-7905198F5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886200"/>
            <a:ext cx="1066800" cy="4572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5AEFA3B8-A69E-4FDB-80B6-B1217A39D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929" y="731609"/>
            <a:ext cx="11600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6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The </a:t>
            </a:r>
            <a:r>
              <a:rPr lang="en-US" sz="6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UN</a:t>
            </a:r>
            <a:r>
              <a:rPr lang="en-US" sz="6000" b="1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Scriptural</a:t>
            </a:r>
            <a:r>
              <a:rPr lang="en-US" sz="6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Plan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0F591B7D-B322-8D24-200D-FDB52BEF9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057400"/>
            <a:ext cx="1143000" cy="1219200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FDE52BE5-FE6E-585A-A6ED-1B823C27E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791" y="2286001"/>
            <a:ext cx="1066809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</a:pPr>
            <a:r>
              <a:rPr lang="en-US" altLang="en-US" sz="2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Local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altLang="en-US" sz="2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Church</a:t>
            </a: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B516ED42-34EA-8769-9AE2-FF3D30D15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429000"/>
            <a:ext cx="1143000" cy="1219200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395" name="Rectangle 11">
            <a:extLst>
              <a:ext uri="{FF2B5EF4-FFF2-40B4-BE49-F238E27FC236}">
                <a16:creationId xmlns:a16="http://schemas.microsoft.com/office/drawing/2014/main" id="{1354C9D3-1E5A-7165-15B4-50BE00F6A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00600"/>
            <a:ext cx="1143000" cy="1219200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CFE34AB6-2DAE-BA9E-01F8-9593FCCE6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791" y="3657601"/>
            <a:ext cx="1066809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</a:pPr>
            <a:r>
              <a:rPr lang="en-US" altLang="en-US" sz="2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Local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altLang="en-US" sz="2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Church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32D08FD5-6AAE-7BB4-708C-D0D562488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791" y="5029201"/>
            <a:ext cx="1066809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</a:pPr>
            <a:r>
              <a:rPr lang="en-US" altLang="en-US" sz="2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Local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altLang="en-US" sz="2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Church</a:t>
            </a:r>
          </a:p>
        </p:txBody>
      </p:sp>
      <p:sp>
        <p:nvSpPr>
          <p:cNvPr id="16398" name="Rectangle 14">
            <a:extLst>
              <a:ext uri="{FF2B5EF4-FFF2-40B4-BE49-F238E27FC236}">
                <a16:creationId xmlns:a16="http://schemas.microsoft.com/office/drawing/2014/main" id="{DE8EEFEE-9998-0998-3D4D-99044BF33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819400"/>
            <a:ext cx="2743200" cy="251460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>
              <a:solidFill>
                <a:srgbClr val="FF9900"/>
              </a:solidFill>
            </a:endParaRP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09FD31EB-C9F2-CE7C-BA82-8C0462A96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12761"/>
            <a:ext cx="2743200" cy="107721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</a:pPr>
            <a:r>
              <a:rPr lang="en-US" alt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Sponsoring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alt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Church</a:t>
            </a:r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92840621-D044-CECB-DBEA-D88CB225D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799" y="3178299"/>
            <a:ext cx="226913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000" b="1" dirty="0">
                <a:solidFill>
                  <a:srgbClr val="72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Evangelism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000" b="1" dirty="0">
                <a:solidFill>
                  <a:srgbClr val="72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Benevolence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000" b="1" dirty="0">
                <a:solidFill>
                  <a:srgbClr val="72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Edification</a:t>
            </a:r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B498EC21-6BF9-40F6-6883-D93C1EFB7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581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over</a:t>
            </a:r>
          </a:p>
        </p:txBody>
      </p:sp>
      <p:pic>
        <p:nvPicPr>
          <p:cNvPr id="16402" name="Picture 18">
            <a:extLst>
              <a:ext uri="{FF2B5EF4-FFF2-40B4-BE49-F238E27FC236}">
                <a16:creationId xmlns:a16="http://schemas.microsoft.com/office/drawing/2014/main" id="{BF5CDEC3-F017-4451-A608-52C82A18A16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2743200"/>
            <a:ext cx="425450" cy="592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3" name="Picture 19">
            <a:extLst>
              <a:ext uri="{FF2B5EF4-FFF2-40B4-BE49-F238E27FC236}">
                <a16:creationId xmlns:a16="http://schemas.microsoft.com/office/drawing/2014/main" id="{E089777D-6349-AF59-BD47-65565CFECD8D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3733800"/>
            <a:ext cx="425450" cy="592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4" name="Picture 20">
            <a:extLst>
              <a:ext uri="{FF2B5EF4-FFF2-40B4-BE49-F238E27FC236}">
                <a16:creationId xmlns:a16="http://schemas.microsoft.com/office/drawing/2014/main" id="{827D87A4-87F1-D768-1608-8F59895D1B78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4800600"/>
            <a:ext cx="425450" cy="592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86DC6E35-7434-43A5-A37E-B592DA250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0BA42B9-8ACE-7ABC-F5E1-BE7B15402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1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B3088B9-D3F4-2E8D-6030-EC5CD3881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0"/>
            <a:ext cx="11923486" cy="4572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17D85759-2E7B-C10B-94E9-5EC02A549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4"/>
            <a:ext cx="12192000" cy="198437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7EB214-2EB8-4AA1-8C75-E36EB956C296}"/>
              </a:ext>
            </a:extLst>
          </p:cNvPr>
          <p:cNvSpPr txBox="1"/>
          <p:nvPr/>
        </p:nvSpPr>
        <p:spPr>
          <a:xfrm>
            <a:off x="0" y="6553201"/>
            <a:ext cx="12257314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585834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940"/>
                            </p:stCondLst>
                            <p:childTnLst>
                              <p:par>
                                <p:cTn id="8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16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16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16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420"/>
                            </p:stCondLst>
                            <p:childTnLst>
                              <p:par>
                                <p:cTn id="9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16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16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16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6389" grpId="0" animBg="1"/>
      <p:bldP spid="16390" grpId="0" animBg="1"/>
      <p:bldP spid="16392" grpId="0" animBg="1"/>
      <p:bldP spid="16393" grpId="0"/>
      <p:bldP spid="16394" grpId="0" animBg="1"/>
      <p:bldP spid="16395" grpId="0" animBg="1"/>
      <p:bldP spid="16396" grpId="0"/>
      <p:bldP spid="16397" grpId="0"/>
      <p:bldP spid="16398" grpId="0" animBg="1"/>
      <p:bldP spid="16399" grpId="0"/>
      <p:bldP spid="164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CE1BAB7-6150-3549-0FFD-9B32EF90B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429" y="533397"/>
            <a:ext cx="11567868" cy="1143000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AutoShape 3">
            <a:extLst>
              <a:ext uri="{FF2B5EF4-FFF2-40B4-BE49-F238E27FC236}">
                <a16:creationId xmlns:a16="http://schemas.microsoft.com/office/drawing/2014/main" id="{D26A3386-C8AC-43E7-461C-78E815783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10000"/>
            <a:ext cx="4267200" cy="457200"/>
          </a:xfrm>
          <a:prstGeom prst="rightArrow">
            <a:avLst>
              <a:gd name="adj1" fmla="val 50000"/>
              <a:gd name="adj2" fmla="val 233333"/>
            </a:avLst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0BFDF971-5070-454F-B368-64AC40EE3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598711"/>
            <a:ext cx="1154609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6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The Scriptural Plan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39FEB083-0929-8343-69BF-B3966CBA0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667000"/>
            <a:ext cx="1981200" cy="2743200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A5ED09CE-3031-635E-E9AB-FD34061B5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235881"/>
            <a:ext cx="1828800" cy="156966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</a:pPr>
            <a:r>
              <a:rPr lang="en-US" alt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Every 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alt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Local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alt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Church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66AFB994-0F93-52EF-3BB3-0EE894E4C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394196"/>
            <a:ext cx="2315666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000" b="1" dirty="0">
                <a:solidFill>
                  <a:srgbClr val="72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Members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000" b="1" dirty="0">
                <a:solidFill>
                  <a:srgbClr val="72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Evangelism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000" b="1" dirty="0">
                <a:solidFill>
                  <a:srgbClr val="72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Worship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000" b="1" dirty="0">
                <a:solidFill>
                  <a:srgbClr val="72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Benevolence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000" b="1" dirty="0">
                <a:solidFill>
                  <a:srgbClr val="72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Discipline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93B71BE6-27B9-114C-AFA2-5720D4AD8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052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Over its own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C1F2A362-2078-0AF1-2310-CA866A5E4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7" y="5782582"/>
            <a:ext cx="117964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Timothy 3:5; Acts 20:28; 1 Peter 5:2; Hebrews 13:17; 1 Timothy 5:17</a:t>
            </a:r>
          </a:p>
        </p:txBody>
      </p:sp>
      <p:pic>
        <p:nvPicPr>
          <p:cNvPr id="17425" name="Picture 17" descr="Bible reading6">
            <a:extLst>
              <a:ext uri="{FF2B5EF4-FFF2-40B4-BE49-F238E27FC236}">
                <a16:creationId xmlns:a16="http://schemas.microsoft.com/office/drawing/2014/main" id="{E527C313-A011-6EFF-2CD6-599D07122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258" y="1769820"/>
            <a:ext cx="3098800" cy="1798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E1526877-A0F0-E465-27A5-9D6AF4AAF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0931130-E8BF-EA55-B856-3DD120AE1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1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D1E8164-3DBF-52B4-A6E4-328175ABF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0"/>
            <a:ext cx="11923486" cy="4572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C284BBE-329C-88F2-7435-026F6E5C3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4"/>
            <a:ext cx="12192000" cy="198437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FFA89C-AB58-4FF9-A37B-BB927C624E73}"/>
              </a:ext>
            </a:extLst>
          </p:cNvPr>
          <p:cNvSpPr txBox="1"/>
          <p:nvPr/>
        </p:nvSpPr>
        <p:spPr>
          <a:xfrm>
            <a:off x="0" y="6553201"/>
            <a:ext cx="12257314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279470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3" grpId="0" animBg="1"/>
      <p:bldP spid="17414" grpId="0"/>
      <p:bldP spid="174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72CC76D-B004-F888-B3CB-1042B64D29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50460" y="685801"/>
            <a:ext cx="9212922" cy="1470025"/>
          </a:xfrm>
          <a:effectLst>
            <a:outerShdw dist="35921" dir="2700000" algn="ctr" rotWithShape="0">
              <a:srgbClr val="CC3300"/>
            </a:outerShdw>
          </a:effectLst>
        </p:spPr>
        <p:txBody>
          <a:bodyPr/>
          <a:lstStyle/>
          <a:p>
            <a:pPr eaLnBrk="1" hangingPunct="1"/>
            <a:r>
              <a:rPr lang="en-US" altLang="en-US" sz="7200" b="1" dirty="0">
                <a:solidFill>
                  <a:srgbClr val="6633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7A87F41-3015-4136-977A-8E531CF3EA1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50451" y="1905000"/>
            <a:ext cx="9212922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solidFill>
                  <a:srgbClr val="A828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Calibri" panose="020F0502020204030204" pitchFamily="34" charset="0"/>
                <a:cs typeface="Arial" pitchFamily="34" charset="0"/>
              </a:rPr>
              <a:t>Church Cooperation</a:t>
            </a:r>
          </a:p>
        </p:txBody>
      </p:sp>
      <p:pic>
        <p:nvPicPr>
          <p:cNvPr id="16392" name="Picture 8" descr="20080208_giving_money_18">
            <a:extLst>
              <a:ext uri="{FF2B5EF4-FFF2-40B4-BE49-F238E27FC236}">
                <a16:creationId xmlns:a16="http://schemas.microsoft.com/office/drawing/2014/main" id="{F6CFF3EF-85B4-06F3-6980-DE887A0DC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60" y="619125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Rectangle 9">
            <a:extLst>
              <a:ext uri="{FF2B5EF4-FFF2-40B4-BE49-F238E27FC236}">
                <a16:creationId xmlns:a16="http://schemas.microsoft.com/office/drawing/2014/main" id="{15276EDC-5BF9-A6F2-8FD6-A0F221A05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259" y="3200400"/>
            <a:ext cx="11426369" cy="2986088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BACD0BB3-ACAF-436C-86AD-E089C7512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543" y="3308350"/>
            <a:ext cx="111252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Make sure ALL we do in the name of</a:t>
            </a:r>
            <a:b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religion is based on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Bible authority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Practicing anything without Bible authority is sinful</a:t>
            </a:r>
            <a:b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sz="34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itchFamily="34" charset="0"/>
              </a:rPr>
              <a:t>Matthew 15:9; Jeremiah 10:23</a:t>
            </a:r>
          </a:p>
        </p:txBody>
      </p:sp>
      <p:sp>
        <p:nvSpPr>
          <p:cNvPr id="18443" name="Line 11">
            <a:extLst>
              <a:ext uri="{FF2B5EF4-FFF2-40B4-BE49-F238E27FC236}">
                <a16:creationId xmlns:a16="http://schemas.microsoft.com/office/drawing/2014/main" id="{6DCA8D1C-E20E-B9F2-7CCE-563A3B6DE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648780"/>
            <a:ext cx="7543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5022F06-CA4F-056A-34C0-A0DF39E0E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8DB39E8-9814-C81E-1AAD-E08F10AD9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1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D1E3196-0CB3-28A9-5150-329BF286E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0"/>
            <a:ext cx="11923486" cy="4572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5F5D11F-E36A-693A-F7DA-B1929CB73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4"/>
            <a:ext cx="12192000" cy="198437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4DCDFF-935D-4E25-BCF9-AF5007F36012}"/>
              </a:ext>
            </a:extLst>
          </p:cNvPr>
          <p:cNvSpPr txBox="1"/>
          <p:nvPr/>
        </p:nvSpPr>
        <p:spPr>
          <a:xfrm>
            <a:off x="0" y="6553201"/>
            <a:ext cx="122573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746889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5F110D4-E324-3827-87FD-29BE5A34BF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64976" y="685801"/>
            <a:ext cx="9198406" cy="1470025"/>
          </a:xfrm>
          <a:effectLst>
            <a:outerShdw dist="35921" dir="2700000" algn="ctr" rotWithShape="0">
              <a:srgbClr val="CC3300"/>
            </a:outerShdw>
          </a:effectLst>
        </p:spPr>
        <p:txBody>
          <a:bodyPr/>
          <a:lstStyle/>
          <a:p>
            <a:pPr eaLnBrk="1" hangingPunct="1"/>
            <a:r>
              <a:rPr lang="en-US" altLang="en-US" sz="7200" b="1" dirty="0">
                <a:solidFill>
                  <a:srgbClr val="6633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C170973-DD8E-4C90-86F6-45A352E45A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64967" y="1905000"/>
            <a:ext cx="9198406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solidFill>
                  <a:srgbClr val="A828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Calibri" panose="020F0502020204030204" pitchFamily="34" charset="0"/>
                <a:cs typeface="Arial" pitchFamily="34" charset="0"/>
              </a:rPr>
              <a:t>Church Cooperation</a:t>
            </a:r>
          </a:p>
        </p:txBody>
      </p:sp>
      <p:pic>
        <p:nvPicPr>
          <p:cNvPr id="17416" name="Picture 8" descr="20080208_giving_money_18">
            <a:extLst>
              <a:ext uri="{FF2B5EF4-FFF2-40B4-BE49-F238E27FC236}">
                <a16:creationId xmlns:a16="http://schemas.microsoft.com/office/drawing/2014/main" id="{A802695B-B931-FEB2-1C03-B2362B950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6" y="619125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Line 12">
            <a:extLst>
              <a:ext uri="{FF2B5EF4-FFF2-40B4-BE49-F238E27FC236}">
                <a16:creationId xmlns:a16="http://schemas.microsoft.com/office/drawing/2014/main" id="{4580FC8E-BFFA-B686-14B2-46CF30ADBC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776" y="3143250"/>
            <a:ext cx="11397338" cy="0"/>
          </a:xfrm>
          <a:prstGeom prst="line">
            <a:avLst/>
          </a:prstGeom>
          <a:noFill/>
          <a:ln w="50800">
            <a:solidFill>
              <a:srgbClr val="A828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69" name="Rectangle 13">
            <a:extLst>
              <a:ext uri="{FF2B5EF4-FFF2-40B4-BE49-F238E27FC236}">
                <a16:creationId xmlns:a16="http://schemas.microsoft.com/office/drawing/2014/main" id="{6B84CA3A-1057-F479-E51C-8889111FE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76" y="3276600"/>
            <a:ext cx="11397338" cy="609600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BCE6A5D3-8413-47DE-B615-F79FEE58A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767" y="3262060"/>
            <a:ext cx="113864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The true child of God will search the scriptures for truth</a:t>
            </a:r>
          </a:p>
        </p:txBody>
      </p:sp>
      <p:sp>
        <p:nvSpPr>
          <p:cNvPr id="19472" name="AutoShape 16">
            <a:extLst>
              <a:ext uri="{FF2B5EF4-FFF2-40B4-BE49-F238E27FC236}">
                <a16:creationId xmlns:a16="http://schemas.microsoft.com/office/drawing/2014/main" id="{FB1B1F39-FEDB-1148-77CA-7818EBAAB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989996"/>
            <a:ext cx="8382000" cy="137666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73" name="WordArt 17">
            <a:extLst>
              <a:ext uri="{FF2B5EF4-FFF2-40B4-BE49-F238E27FC236}">
                <a16:creationId xmlns:a16="http://schemas.microsoft.com/office/drawing/2014/main" id="{64F56FBF-B661-10DA-2ED7-6C4ABA9C16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62200" y="4392545"/>
            <a:ext cx="7696200" cy="6511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82800"/>
                </a:solidFill>
                <a:effectLst>
                  <a:outerShdw dist="35921" dir="2700000" algn="ctr" rotWithShape="0">
                    <a:srgbClr val="00000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2 Timothy 3:1-5; 2 John 9-11</a:t>
            </a:r>
          </a:p>
        </p:txBody>
      </p:sp>
      <p:sp>
        <p:nvSpPr>
          <p:cNvPr id="19474" name="Rectangle 18">
            <a:extLst>
              <a:ext uri="{FF2B5EF4-FFF2-40B4-BE49-F238E27FC236}">
                <a16:creationId xmlns:a16="http://schemas.microsoft.com/office/drawing/2014/main" id="{E3EFE8BA-E78C-349F-DC17-7D0B580A3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84" y="5486403"/>
            <a:ext cx="11408230" cy="752471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75" name="Text Box 19">
            <a:extLst>
              <a:ext uri="{FF2B5EF4-FFF2-40B4-BE49-F238E27FC236}">
                <a16:creationId xmlns:a16="http://schemas.microsoft.com/office/drawing/2014/main" id="{571042BC-04D6-0887-31E1-EF25FCE31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75" y="5544230"/>
            <a:ext cx="11408230" cy="646331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When we fellowship error, we are partakers of that error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A0DF002-2FA2-6D0B-3F51-50A6EF105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B22DD5-27F9-6FC4-A42A-16C6691F7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1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97B8BB-B44A-1A8F-4354-6CA06B9BA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0"/>
            <a:ext cx="11923486" cy="4572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EF12BDE-EDF2-80E8-5D24-CF7395191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4"/>
            <a:ext cx="12192000" cy="198437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24F41F-959F-48A6-8FFC-F617116717D2}"/>
              </a:ext>
            </a:extLst>
          </p:cNvPr>
          <p:cNvSpPr txBox="1"/>
          <p:nvPr/>
        </p:nvSpPr>
        <p:spPr>
          <a:xfrm>
            <a:off x="0" y="6553201"/>
            <a:ext cx="122573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006782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  <p:bldP spid="19470" grpId="0"/>
      <p:bldP spid="19472" grpId="0" animBg="1"/>
      <p:bldP spid="19474" grpId="0" animBg="1"/>
      <p:bldP spid="194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2C2342DC-5B28-47FF-8017-976370A22F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7" y="457200"/>
            <a:ext cx="3176546" cy="2478315"/>
          </a:xfrm>
          <a:prstGeom prst="rect">
            <a:avLst/>
          </a:prstGeom>
        </p:spPr>
      </p:pic>
      <p:sp>
        <p:nvSpPr>
          <p:cNvPr id="6146" name="Rectangle 2">
            <a:extLst>
              <a:ext uri="{FF2B5EF4-FFF2-40B4-BE49-F238E27FC236}">
                <a16:creationId xmlns:a16="http://schemas.microsoft.com/office/drawing/2014/main" id="{05F429F2-3381-8CBC-F3A7-CD31638E8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05142" y="457200"/>
            <a:ext cx="8558240" cy="960438"/>
          </a:xfrm>
          <a:effectLst>
            <a:outerShdw dist="35921" dir="2700000" algn="ctr" rotWithShape="0">
              <a:srgbClr val="CC3300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663300"/>
                </a:solidFill>
                <a:cs typeface="Arial" panose="020B0604020202020204" pitchFamily="34" charset="0"/>
              </a:rPr>
              <a:t>Church Cooperation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6EF9EF4-54EF-9C19-8ADA-0408D5A915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6856" y="3071813"/>
            <a:ext cx="11281211" cy="3260726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sz="3400" b="1" dirty="0">
                <a:cs typeface="Arial" panose="020B0604020202020204" pitchFamily="34" charset="0"/>
              </a:rPr>
              <a:t>Church is to be the ground of truth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200" dirty="0">
                <a:solidFill>
                  <a:srgbClr val="A828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 Timothy 3:15; Ephesians 3:8-11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3400" b="1" dirty="0">
                <a:cs typeface="Arial" panose="020B0604020202020204" pitchFamily="34" charset="0"/>
              </a:rPr>
              <a:t>Philippi sent contributions directly to Paul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200" dirty="0">
                <a:solidFill>
                  <a:srgbClr val="A828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Philippians 4:15-17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3400" b="1" dirty="0">
                <a:cs typeface="Arial" panose="020B0604020202020204" pitchFamily="34" charset="0"/>
              </a:rPr>
              <a:t>Churches cooperated in preaching in distant places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200" dirty="0">
                <a:solidFill>
                  <a:srgbClr val="A828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 Corinthians 11:8</a:t>
            </a:r>
          </a:p>
        </p:txBody>
      </p:sp>
      <p:pic>
        <p:nvPicPr>
          <p:cNvPr id="6153" name="Picture 9" descr="Mix_race_group_of_people2">
            <a:extLst>
              <a:ext uri="{FF2B5EF4-FFF2-40B4-BE49-F238E27FC236}">
                <a16:creationId xmlns:a16="http://schemas.microsoft.com/office/drawing/2014/main" id="{CB534D93-68B4-1C38-644C-3C8942834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335" y="1874838"/>
            <a:ext cx="9223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Rectangle 10">
            <a:extLst>
              <a:ext uri="{FF2B5EF4-FFF2-40B4-BE49-F238E27FC236}">
                <a16:creationId xmlns:a16="http://schemas.microsoft.com/office/drawing/2014/main" id="{DE999ABD-C18D-82FA-503A-34B87BCB0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53" y="1487715"/>
            <a:ext cx="8482040" cy="1447800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F537DC03-5B76-CD47-8F73-2B0DB8A89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42" y="1593876"/>
            <a:ext cx="8482040" cy="1261884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Teaching God’s Word is a</a:t>
            </a:r>
            <a:br>
              <a:rPr lang="en-US" altLang="en-US" sz="3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of the Church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68668E15-0A81-8DA8-4842-638E73C87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F3515D6-9CA6-12CE-707A-241AD44E7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1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B2BDA15-D973-9D2A-62D6-14B5F360A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0"/>
            <a:ext cx="11923486" cy="4572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056926C-D0B0-5D83-0DE5-8724CDF3F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4"/>
            <a:ext cx="12192000" cy="198437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C6B973-C4F8-44A0-809A-5BCE26124A1C}"/>
              </a:ext>
            </a:extLst>
          </p:cNvPr>
          <p:cNvSpPr txBox="1"/>
          <p:nvPr/>
        </p:nvSpPr>
        <p:spPr>
          <a:xfrm>
            <a:off x="0" y="6553201"/>
            <a:ext cx="122573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639852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2" name="Picture 16" descr="Bible9">
            <a:extLst>
              <a:ext uri="{FF2B5EF4-FFF2-40B4-BE49-F238E27FC236}">
                <a16:creationId xmlns:a16="http://schemas.microsoft.com/office/drawing/2014/main" id="{AEB74313-754A-55B6-A4BC-449C8F8A2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33" y="4522567"/>
            <a:ext cx="28194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>
            <a:extLst>
              <a:ext uri="{FF2B5EF4-FFF2-40B4-BE49-F238E27FC236}">
                <a16:creationId xmlns:a16="http://schemas.microsoft.com/office/drawing/2014/main" id="{75160458-5580-BA14-4B78-755CC712D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05153" y="457200"/>
            <a:ext cx="8450199" cy="960438"/>
          </a:xfrm>
          <a:effectLst>
            <a:outerShdw dist="35921" dir="2700000" algn="ctr" rotWithShape="0">
              <a:srgbClr val="CC3300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663300"/>
                </a:solidFill>
                <a:cs typeface="Arial" panose="020B0604020202020204" pitchFamily="34" charset="0"/>
              </a:rPr>
              <a:t>Church Cooperation</a:t>
            </a:r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DCB66680-E442-F2A4-7746-3614A1C6E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53" y="1524000"/>
            <a:ext cx="8450199" cy="1447800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81139501-3DA7-2253-9ED2-5BF69C8E8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43" y="1628776"/>
            <a:ext cx="8450199" cy="1261884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Teaching God’s Word is a</a:t>
            </a:r>
            <a:br>
              <a:rPr lang="en-US" altLang="en-US" sz="3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of the Church</a:t>
            </a:r>
          </a:p>
        </p:txBody>
      </p:sp>
      <p:sp>
        <p:nvSpPr>
          <p:cNvPr id="4108" name="AutoShape 12">
            <a:extLst>
              <a:ext uri="{FF2B5EF4-FFF2-40B4-BE49-F238E27FC236}">
                <a16:creationId xmlns:a16="http://schemas.microsoft.com/office/drawing/2014/main" id="{0CAD2E78-DB89-DE0B-95DD-C7A3D763FD03}"/>
              </a:ext>
            </a:extLst>
          </p:cNvPr>
          <p:cNvSpPr>
            <a:spLocks noChangeArrowheads="1"/>
          </p:cNvSpPr>
          <p:nvPr/>
        </p:nvSpPr>
        <p:spPr bwMode="auto">
          <a:xfrm rot="10852519" flipH="1">
            <a:off x="957918" y="2996185"/>
            <a:ext cx="2717200" cy="22860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A82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EDB9B183-4665-CD68-19E6-4D9509A2F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6548" y="3152776"/>
            <a:ext cx="8548804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4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scriptures teach that each</a:t>
            </a:r>
            <a:br>
              <a:rPr lang="en-US" altLang="en-US" sz="34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individual congregation </a:t>
            </a: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(local church)</a:t>
            </a:r>
            <a:br>
              <a:rPr lang="en-US" altLang="en-US" sz="34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sent funds for the purpose of evangelism</a:t>
            </a:r>
            <a:br>
              <a:rPr lang="en-US" altLang="en-US" sz="34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or benevolence directly to </a:t>
            </a: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individual</a:t>
            </a:r>
            <a:br>
              <a:rPr lang="en-US" altLang="en-US" sz="34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or to </a:t>
            </a: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church </a:t>
            </a:r>
            <a:r>
              <a:rPr lang="en-US" altLang="en-US" sz="34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that had need</a:t>
            </a:r>
          </a:p>
        </p:txBody>
      </p:sp>
      <p:pic>
        <p:nvPicPr>
          <p:cNvPr id="4113" name="Picture 17" descr="untitled">
            <a:extLst>
              <a:ext uri="{FF2B5EF4-FFF2-40B4-BE49-F238E27FC236}">
                <a16:creationId xmlns:a16="http://schemas.microsoft.com/office/drawing/2014/main" id="{B70F3DAA-EC19-5104-3F64-4118868F3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73216">
            <a:off x="1110344" y="4143828"/>
            <a:ext cx="914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18" descr="untitled">
            <a:extLst>
              <a:ext uri="{FF2B5EF4-FFF2-40B4-BE49-F238E27FC236}">
                <a16:creationId xmlns:a16="http://schemas.microsoft.com/office/drawing/2014/main" id="{BF45AEC9-2EB1-9485-AEB9-D43C90384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344" y="4448628"/>
            <a:ext cx="914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9" descr="untitled">
            <a:extLst>
              <a:ext uri="{FF2B5EF4-FFF2-40B4-BE49-F238E27FC236}">
                <a16:creationId xmlns:a16="http://schemas.microsoft.com/office/drawing/2014/main" id="{D28D9693-70A2-D2BA-F434-1743EB359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44" y="3077028"/>
            <a:ext cx="393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0254DD13-D8CE-4A08-E8A9-526BD017F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63882D-DBA4-DE2D-2DD5-0B80A6C71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1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6F9A63-148E-932A-A396-21595F409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0"/>
            <a:ext cx="11923486" cy="4572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7B1384D-A9B1-0341-67C0-1902F7AA6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4"/>
            <a:ext cx="12192000" cy="198437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7875AF-3CCD-47D4-9E4F-CD04DE5ACA27}"/>
              </a:ext>
            </a:extLst>
          </p:cNvPr>
          <p:cNvSpPr txBox="1"/>
          <p:nvPr/>
        </p:nvSpPr>
        <p:spPr>
          <a:xfrm>
            <a:off x="0" y="6553201"/>
            <a:ext cx="122573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www.thetfordcountry.com</a:t>
            </a:r>
          </a:p>
        </p:txBody>
      </p:sp>
      <p:pic>
        <p:nvPicPr>
          <p:cNvPr id="19" name="Picture 18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DD037137-C603-4220-B06A-A974E1F273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7" y="457200"/>
            <a:ext cx="3176546" cy="2514600"/>
          </a:xfrm>
          <a:prstGeom prst="rect">
            <a:avLst/>
          </a:prstGeom>
        </p:spPr>
      </p:pic>
      <p:pic>
        <p:nvPicPr>
          <p:cNvPr id="20" name="Picture 9" descr="Mix_race_group_of_people2">
            <a:extLst>
              <a:ext uri="{FF2B5EF4-FFF2-40B4-BE49-F238E27FC236}">
                <a16:creationId xmlns:a16="http://schemas.microsoft.com/office/drawing/2014/main" id="{AF9B25EF-0BF7-4CA2-BE20-3C2D4DCC3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335" y="1874838"/>
            <a:ext cx="9223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826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C7C561C-C606-F3FF-DAA9-4244626265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05135" y="400277"/>
            <a:ext cx="8460287" cy="960437"/>
          </a:xfrm>
          <a:effectLst>
            <a:outerShdw dist="35921" dir="2700000" algn="ctr" rotWithShape="0">
              <a:srgbClr val="CC3300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663300"/>
                </a:solidFill>
                <a:cs typeface="Arial" panose="020B0604020202020204" pitchFamily="34" charset="0"/>
              </a:rPr>
              <a:t>Church Cooperation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D92BDCC-9AEA-5B90-D1C8-03F9287311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2343" y="3192463"/>
            <a:ext cx="10972800" cy="310953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Arial" panose="020B0604020202020204" pitchFamily="34" charset="0"/>
              </a:rPr>
              <a:t>One church appointed itself to be a “sponsoring church”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and selected and appointed preachers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A828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Bible Passage?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Arial" panose="020B0604020202020204" pitchFamily="34" charset="0"/>
              </a:rPr>
              <a:t>“Sponsoring church” fixed wages and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decided where the preachers would go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A828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Bible Passage?</a:t>
            </a: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825FCE5A-0163-DA89-483A-4BE25FC67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53" y="1371600"/>
            <a:ext cx="8460271" cy="1600200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EECAC68D-72E9-0B42-C8A3-D4490B3E2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44" y="1350660"/>
            <a:ext cx="8492924" cy="1661993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Ways in Which New Testament churches</a:t>
            </a:r>
            <a:br>
              <a:rPr lang="en-US" altLang="en-US" sz="3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 NOT </a:t>
            </a:r>
            <a:r>
              <a:rPr lang="en-US" altLang="en-US" sz="3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Cooperate in the Work of</a:t>
            </a:r>
            <a:br>
              <a:rPr lang="en-US" altLang="en-US" sz="3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Preaching the Gospel</a:t>
            </a:r>
          </a:p>
        </p:txBody>
      </p:sp>
      <p:pic>
        <p:nvPicPr>
          <p:cNvPr id="5132" name="Picture 12" descr="Bible02">
            <a:extLst>
              <a:ext uri="{FF2B5EF4-FFF2-40B4-BE49-F238E27FC236}">
                <a16:creationId xmlns:a16="http://schemas.microsoft.com/office/drawing/2014/main" id="{2D9CDD0D-36BE-35E6-0317-A2C6E8EA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507" y="3124201"/>
            <a:ext cx="1479309" cy="31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7908DC44-D4C6-CBC5-8A27-F9CFA975D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D744B4E-EF5C-35D7-67DD-1856DB004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1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59C99AA-2F51-B460-18F9-8E182E89F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0"/>
            <a:ext cx="11923486" cy="4572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2AD92A7-C476-8C22-F010-48A69375C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4"/>
            <a:ext cx="12192000" cy="198437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E5C81D-69DB-4231-947B-43EF2B22B0DD}"/>
              </a:ext>
            </a:extLst>
          </p:cNvPr>
          <p:cNvSpPr txBox="1"/>
          <p:nvPr/>
        </p:nvSpPr>
        <p:spPr>
          <a:xfrm>
            <a:off x="0" y="6553201"/>
            <a:ext cx="122573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www.thetfordcountry.com</a:t>
            </a:r>
          </a:p>
        </p:txBody>
      </p:sp>
      <p:pic>
        <p:nvPicPr>
          <p:cNvPr id="15" name="Picture 14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A67B5711-8596-4E2A-95DA-10786A7A37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7" y="457200"/>
            <a:ext cx="3176546" cy="2514600"/>
          </a:xfrm>
          <a:prstGeom prst="rect">
            <a:avLst/>
          </a:prstGeom>
        </p:spPr>
      </p:pic>
      <p:pic>
        <p:nvPicPr>
          <p:cNvPr id="16" name="Picture 9" descr="Mix_race_group_of_people2">
            <a:extLst>
              <a:ext uri="{FF2B5EF4-FFF2-40B4-BE49-F238E27FC236}">
                <a16:creationId xmlns:a16="http://schemas.microsoft.com/office/drawing/2014/main" id="{F7A0BCD8-D351-42C7-ACA8-285D5896C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335" y="1874838"/>
            <a:ext cx="9223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682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>
            <a:extLst>
              <a:ext uri="{FF2B5EF4-FFF2-40B4-BE49-F238E27FC236}">
                <a16:creationId xmlns:a16="http://schemas.microsoft.com/office/drawing/2014/main" id="{C224C8AC-A924-12BC-8600-F65AF976F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74" y="3200400"/>
            <a:ext cx="11538848" cy="8382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03CA68BF-CFB4-1C27-8B73-92D58C19A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276600"/>
            <a:ext cx="8534400" cy="609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Why is this kind of cooperation wrong?</a:t>
            </a:r>
          </a:p>
        </p:txBody>
      </p:sp>
      <p:sp>
        <p:nvSpPr>
          <p:cNvPr id="6160" name="Text Box 16">
            <a:extLst>
              <a:ext uri="{FF2B5EF4-FFF2-40B4-BE49-F238E27FC236}">
                <a16:creationId xmlns:a16="http://schemas.microsoft.com/office/drawing/2014/main" id="{72C5F059-070E-4898-84A8-E873E8053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514" y="4278084"/>
            <a:ext cx="8947728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It destroys the autonomy, independence, and self-respect of the cooperating churches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A828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There is NO Bible Authority!</a:t>
            </a:r>
          </a:p>
        </p:txBody>
      </p:sp>
      <p:pic>
        <p:nvPicPr>
          <p:cNvPr id="6161" name="Picture 17" descr="frontcenter">
            <a:extLst>
              <a:ext uri="{FF2B5EF4-FFF2-40B4-BE49-F238E27FC236}">
                <a16:creationId xmlns:a16="http://schemas.microsoft.com/office/drawing/2014/main" id="{B557BECD-1045-3D14-4C2B-CE4A8C7D4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097" y="4191000"/>
            <a:ext cx="2275439" cy="206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73D52376-EC03-86D4-0556-0F7DD4577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F1B130-4051-17AD-E443-CB42793C2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1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E39280-9E91-E7AE-72D2-58CFFE83F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0"/>
            <a:ext cx="11923486" cy="4572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7B03D14-1C2A-F831-3703-77A1A31AB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4"/>
            <a:ext cx="12192000" cy="198437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6CB44F4-4CAF-B7DD-1E14-E6482BAB9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05144" y="400277"/>
            <a:ext cx="8460278" cy="960437"/>
          </a:xfrm>
          <a:effectLst>
            <a:outerShdw dist="35921" dir="2700000" algn="ctr" rotWithShape="0">
              <a:srgbClr val="CC3300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663300"/>
                </a:solidFill>
                <a:cs typeface="Arial" panose="020B0604020202020204" pitchFamily="34" charset="0"/>
              </a:rPr>
              <a:t>Church Cooperation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7E57FD-FC37-F7F5-ABA3-E5A6DAAF1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53" y="1371600"/>
            <a:ext cx="8460271" cy="1600200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D95846F7-9612-7995-7F2C-D57D770A1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44" y="1336700"/>
            <a:ext cx="8460271" cy="1661993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Ways in Which New Testament churches</a:t>
            </a:r>
            <a:br>
              <a:rPr lang="en-US" altLang="en-US" sz="3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 NOT </a:t>
            </a:r>
            <a:r>
              <a:rPr lang="en-US" altLang="en-US" sz="3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Cooperate in the Work of</a:t>
            </a:r>
            <a:br>
              <a:rPr lang="en-US" altLang="en-US" sz="3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Preaching the Gospel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CB9DD-BFF6-4EB6-9DC5-382A2F8D0A16}"/>
              </a:ext>
            </a:extLst>
          </p:cNvPr>
          <p:cNvSpPr txBox="1"/>
          <p:nvPr/>
        </p:nvSpPr>
        <p:spPr>
          <a:xfrm>
            <a:off x="0" y="6553201"/>
            <a:ext cx="122573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www.thetfordcountry.com</a:t>
            </a:r>
          </a:p>
        </p:txBody>
      </p:sp>
      <p:pic>
        <p:nvPicPr>
          <p:cNvPr id="17" name="Picture 16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071F0EC4-46BD-4381-971F-AC7651EF53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7" y="457201"/>
            <a:ext cx="3176546" cy="2514600"/>
          </a:xfrm>
          <a:prstGeom prst="rect">
            <a:avLst/>
          </a:prstGeom>
        </p:spPr>
      </p:pic>
      <p:pic>
        <p:nvPicPr>
          <p:cNvPr id="18" name="Picture 9" descr="Mix_race_group_of_people2">
            <a:extLst>
              <a:ext uri="{FF2B5EF4-FFF2-40B4-BE49-F238E27FC236}">
                <a16:creationId xmlns:a16="http://schemas.microsoft.com/office/drawing/2014/main" id="{EF98D64C-89BB-4B19-8B5B-11420E408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335" y="1874838"/>
            <a:ext cx="9223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452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animBg="1"/>
      <p:bldP spid="61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C9A2846D-DF1E-6138-D8D7-3CDDD3614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2343" y="3092678"/>
            <a:ext cx="10994571" cy="3460522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400" dirty="0">
                <a:cs typeface="Arial" panose="020B0604020202020204" pitchFamily="34" charset="0"/>
              </a:rPr>
              <a:t>By sending contributions to the churches</a:t>
            </a:r>
            <a:br>
              <a:rPr lang="en-US" altLang="en-US" sz="3400" dirty="0">
                <a:cs typeface="Arial" panose="020B0604020202020204" pitchFamily="34" charset="0"/>
              </a:rPr>
            </a:br>
            <a:r>
              <a:rPr lang="en-US" altLang="en-US" sz="3400" dirty="0">
                <a:cs typeface="Arial" panose="020B0604020202020204" pitchFamily="34" charset="0"/>
              </a:rPr>
              <a:t>in Judea for the saints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rgbClr val="A828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Acts 11:27-30; 12:25;</a:t>
            </a:r>
            <a:br>
              <a:rPr lang="en-US" altLang="en-US" sz="3200" dirty="0">
                <a:solidFill>
                  <a:srgbClr val="A82800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200" dirty="0">
                <a:solidFill>
                  <a:srgbClr val="A828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Romans 15:25-26;</a:t>
            </a:r>
            <a:br>
              <a:rPr lang="en-US" altLang="en-US" sz="3200" dirty="0">
                <a:solidFill>
                  <a:srgbClr val="A82800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200" dirty="0">
                <a:solidFill>
                  <a:srgbClr val="A828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 Corinthians 16:1-4;</a:t>
            </a:r>
            <a:br>
              <a:rPr lang="en-US" altLang="en-US" sz="3200" dirty="0">
                <a:solidFill>
                  <a:srgbClr val="A82800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200" dirty="0">
                <a:solidFill>
                  <a:srgbClr val="A828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 Corinthians 8:1-4; 9:1-15; Acts 24:17</a:t>
            </a:r>
          </a:p>
        </p:txBody>
      </p:sp>
      <p:pic>
        <p:nvPicPr>
          <p:cNvPr id="7181" name="Picture 13" descr="Bible Reading">
            <a:extLst>
              <a:ext uri="{FF2B5EF4-FFF2-40B4-BE49-F238E27FC236}">
                <a16:creationId xmlns:a16="http://schemas.microsoft.com/office/drawing/2014/main" id="{98485F85-F11F-96EB-4116-96CC530DF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303" y="3120573"/>
            <a:ext cx="2209125" cy="31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66220EB7-966E-4CF1-6048-23929B8EB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AD24A14-9098-A7F2-2424-84FB6D045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1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6FF6FA8-8123-B8B4-36B1-672D77C92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0"/>
            <a:ext cx="11923486" cy="4572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640B1ED-F5C9-FA8B-E98D-9C34C889E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4"/>
            <a:ext cx="12192000" cy="198437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01698C8-D5DB-BE07-B2D3-4307F54BE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05143" y="400277"/>
            <a:ext cx="8460279" cy="960437"/>
          </a:xfrm>
          <a:effectLst>
            <a:outerShdw dist="35921" dir="2700000" algn="ctr" rotWithShape="0">
              <a:srgbClr val="CC3300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663300"/>
                </a:solidFill>
                <a:cs typeface="Arial" panose="020B0604020202020204" pitchFamily="34" charset="0"/>
              </a:rPr>
              <a:t>Church Cooperation</a:t>
            </a: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D53566EB-7A34-08AE-69A1-83D39B557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53" y="1371600"/>
            <a:ext cx="8460271" cy="1600200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88F74C2D-8B4B-04C0-AA5E-05E9123D5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43" y="1821542"/>
            <a:ext cx="8460271" cy="646331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Churches Cooperated in Benevolent Work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991E90-2E2D-43CB-8F62-130C59C428B3}"/>
              </a:ext>
            </a:extLst>
          </p:cNvPr>
          <p:cNvSpPr txBox="1"/>
          <p:nvPr/>
        </p:nvSpPr>
        <p:spPr>
          <a:xfrm>
            <a:off x="0" y="6553201"/>
            <a:ext cx="122573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www.thetfordcountry.com</a:t>
            </a:r>
          </a:p>
        </p:txBody>
      </p:sp>
      <p:pic>
        <p:nvPicPr>
          <p:cNvPr id="19" name="Picture 18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1C48EF76-9301-4E3B-A288-158F372B88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7" y="457200"/>
            <a:ext cx="3176546" cy="2514600"/>
          </a:xfrm>
          <a:prstGeom prst="rect">
            <a:avLst/>
          </a:prstGeom>
        </p:spPr>
      </p:pic>
      <p:pic>
        <p:nvPicPr>
          <p:cNvPr id="20" name="Picture 9" descr="Mix_race_group_of_people2">
            <a:extLst>
              <a:ext uri="{FF2B5EF4-FFF2-40B4-BE49-F238E27FC236}">
                <a16:creationId xmlns:a16="http://schemas.microsoft.com/office/drawing/2014/main" id="{E36C4ACE-8019-4371-8219-01CFBC594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335" y="1874838"/>
            <a:ext cx="9223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944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388B63B0-47B0-3CD9-ADD0-558DBCAD0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0570" y="3095174"/>
            <a:ext cx="11284851" cy="3229426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400" dirty="0">
                <a:cs typeface="Arial" panose="020B0604020202020204" pitchFamily="34" charset="0"/>
              </a:rPr>
              <a:t>In appointment of messengers to travel among churches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rgbClr val="A828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 Corinthians 8:18-24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400" dirty="0">
                <a:cs typeface="Arial" panose="020B0604020202020204" pitchFamily="34" charset="0"/>
              </a:rPr>
              <a:t>In the use of same agents to transport funds to churches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rgbClr val="A828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Acts 11:29-30; 12:25; 24:17; 2 Cor 8:20-21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41FD0CEB-EFD9-D254-D63A-0CADB7A31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36C824B-100C-3735-01BA-EB863BB09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1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BFF11A8-84B6-73A7-5604-FB85D86FF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0"/>
            <a:ext cx="11923486" cy="4572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F970162-50AA-1EED-5D46-6245C92BA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4"/>
            <a:ext cx="12192000" cy="198437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0F516C2-9D07-450F-B962-9DF57F65E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05143" y="400277"/>
            <a:ext cx="8460279" cy="960437"/>
          </a:xfrm>
          <a:effectLst>
            <a:outerShdw dist="35921" dir="2700000" algn="ctr" rotWithShape="0">
              <a:srgbClr val="CC3300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663300"/>
                </a:solidFill>
                <a:cs typeface="Arial" panose="020B0604020202020204" pitchFamily="34" charset="0"/>
              </a:rPr>
              <a:t>Church Cooperation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F63C9A-C875-A3D1-9BA3-02E46B1AA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53" y="1371600"/>
            <a:ext cx="8460271" cy="1600200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B3B2ED7B-3996-6F82-C9B0-D6DCDDC6A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43" y="1821542"/>
            <a:ext cx="8460271" cy="646331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Churches Cooperated in Benevolent Work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66C679-3864-494D-8477-FD6A3F22AD3A}"/>
              </a:ext>
            </a:extLst>
          </p:cNvPr>
          <p:cNvSpPr txBox="1"/>
          <p:nvPr/>
        </p:nvSpPr>
        <p:spPr>
          <a:xfrm>
            <a:off x="0" y="6553201"/>
            <a:ext cx="122573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www.thetfordcountry.com</a:t>
            </a:r>
          </a:p>
        </p:txBody>
      </p:sp>
      <p:pic>
        <p:nvPicPr>
          <p:cNvPr id="15" name="Picture 14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FACEB327-0AB8-4200-9F48-A3D2299D8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7" y="457200"/>
            <a:ext cx="3176546" cy="2514600"/>
          </a:xfrm>
          <a:prstGeom prst="rect">
            <a:avLst/>
          </a:prstGeom>
        </p:spPr>
      </p:pic>
      <p:pic>
        <p:nvPicPr>
          <p:cNvPr id="16" name="Picture 9" descr="Mix_race_group_of_people2">
            <a:extLst>
              <a:ext uri="{FF2B5EF4-FFF2-40B4-BE49-F238E27FC236}">
                <a16:creationId xmlns:a16="http://schemas.microsoft.com/office/drawing/2014/main" id="{764FE110-4A27-4CD4-8B8B-B86333C41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335" y="1874838"/>
            <a:ext cx="9223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945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>
            <a:extLst>
              <a:ext uri="{FF2B5EF4-FFF2-40B4-BE49-F238E27FC236}">
                <a16:creationId xmlns:a16="http://schemas.microsoft.com/office/drawing/2014/main" id="{0ECAB41B-6BB0-4A63-80AE-F789B06E4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8273"/>
              </p:ext>
            </p:extLst>
          </p:nvPr>
        </p:nvGraphicFramePr>
        <p:xfrm>
          <a:off x="1313540" y="685800"/>
          <a:ext cx="9543143" cy="5638803"/>
        </p:xfrm>
        <a:graphic>
          <a:graphicData uri="http://schemas.openxmlformats.org/drawingml/2006/table">
            <a:tbl>
              <a:tblPr/>
              <a:tblGrid>
                <a:gridCol w="234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78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1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Individual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Church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To Its Own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Church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To Church(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es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Church to Benevolent Org/Sponsoring Church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Matt 5:43-48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2:44-45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11:27-30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Matt 25:35-40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4:32-35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Rom 15:25-32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Luke 10:30-37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6:1-6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Cor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 16:1-3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9:36-39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Tim 5:16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2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Cor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20:34-35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2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Cor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Cor 16:15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Eph 4:28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Tim 5:4,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Tim 6:17-18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James 1:26-27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James 2:15-18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John 3:17-18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66" name="Rectangle 78">
            <a:extLst>
              <a:ext uri="{FF2B5EF4-FFF2-40B4-BE49-F238E27FC236}">
                <a16:creationId xmlns:a16="http://schemas.microsoft.com/office/drawing/2014/main" id="{69D2245B-024E-2FD8-53FD-CBD7C2C4A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99004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367" name="Text Box 79">
            <a:extLst>
              <a:ext uri="{FF2B5EF4-FFF2-40B4-BE49-F238E27FC236}">
                <a16:creationId xmlns:a16="http://schemas.microsoft.com/office/drawing/2014/main" id="{93CBF94B-2392-84C1-266C-9364071B5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3540" y="152401"/>
            <a:ext cx="9543142" cy="519113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New Testament Benevolence</a:t>
            </a:r>
          </a:p>
        </p:txBody>
      </p:sp>
      <p:sp>
        <p:nvSpPr>
          <p:cNvPr id="12368" name="Text Box 80">
            <a:extLst>
              <a:ext uri="{FF2B5EF4-FFF2-40B4-BE49-F238E27FC236}">
                <a16:creationId xmlns:a16="http://schemas.microsoft.com/office/drawing/2014/main" id="{DA5E330D-86DE-8DBC-AAC8-0DE811D70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24600"/>
            <a:ext cx="883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8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God’s Word PROVES That This IS Unquestionably Right!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DF49150-1CF3-3524-D37E-A96B5BF9D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BCEA4F0-C678-1112-2E14-A7D85AE88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1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10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1E54741-65E8-C742-B2E7-FFF9E0A1BE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05143" y="347094"/>
            <a:ext cx="8558239" cy="960438"/>
          </a:xfrm>
          <a:effectLst>
            <a:outerShdw dist="35921" dir="2700000" algn="ctr" rotWithShape="0">
              <a:srgbClr val="CC3300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663300"/>
                </a:solidFill>
                <a:cs typeface="Arial" panose="020B0604020202020204" pitchFamily="34" charset="0"/>
              </a:rPr>
              <a:t>Church Cooperation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9ED44E8-0799-FBB7-D839-D1AB0D19F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2343" y="3107417"/>
            <a:ext cx="9854286" cy="3108328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dirty="0">
                <a:cs typeface="Arial" panose="020B0604020202020204" pitchFamily="34" charset="0"/>
              </a:rPr>
              <a:t>Didn’t send funds to any church where the saints were </a:t>
            </a:r>
            <a:r>
              <a:rPr lang="en-US" altLang="en-US" b="1" dirty="0">
                <a:cs typeface="Arial" panose="020B0604020202020204" pitchFamily="34" charset="0"/>
              </a:rPr>
              <a:t>in no greater need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dirty="0">
                <a:cs typeface="Arial" panose="020B0604020202020204" pitchFamily="34" charset="0"/>
              </a:rPr>
              <a:t>When the famine was over -- </a:t>
            </a:r>
            <a:r>
              <a:rPr lang="en-US" altLang="en-US" b="1" dirty="0">
                <a:cs typeface="Arial" panose="020B0604020202020204" pitchFamily="34" charset="0"/>
              </a:rPr>
              <a:t>no longer a need </a:t>
            </a:r>
            <a:r>
              <a:rPr lang="en-US" altLang="en-US" dirty="0">
                <a:cs typeface="Arial" panose="020B0604020202020204" pitchFamily="34" charset="0"/>
              </a:rPr>
              <a:t>to continue sending the relief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dirty="0">
                <a:cs typeface="Arial" panose="020B0604020202020204" pitchFamily="34" charset="0"/>
              </a:rPr>
              <a:t>Churches should contribute when a famine strikes a church </a:t>
            </a:r>
            <a:r>
              <a:rPr lang="en-US" altLang="en-US" dirty="0">
                <a:solidFill>
                  <a:srgbClr val="A828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(2 Corinthians 8:21)</a:t>
            </a:r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EB847180-BA7B-A5FC-3BFE-DC7F2E6E6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53" y="1295400"/>
            <a:ext cx="8460271" cy="1676400"/>
          </a:xfrm>
          <a:prstGeom prst="rect">
            <a:avLst/>
          </a:prstGeom>
          <a:solidFill>
            <a:srgbClr val="A82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9859C12A-1C79-25C8-2AE0-CC75D47C6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43" y="1588178"/>
            <a:ext cx="8460271" cy="1138773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Ways Churches </a:t>
            </a:r>
            <a:r>
              <a:rPr lang="en-US" altLang="en-US" sz="3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 NOT </a:t>
            </a:r>
            <a:r>
              <a:rPr lang="en-US" altLang="en-US" sz="3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Cooperate in</a:t>
            </a:r>
            <a:br>
              <a:rPr lang="en-US" altLang="en-US" sz="3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Supplying the Needs to the Poor Saint</a:t>
            </a:r>
          </a:p>
        </p:txBody>
      </p:sp>
      <p:pic>
        <p:nvPicPr>
          <p:cNvPr id="13325" name="Picture 13" descr="spine">
            <a:extLst>
              <a:ext uri="{FF2B5EF4-FFF2-40B4-BE49-F238E27FC236}">
                <a16:creationId xmlns:a16="http://schemas.microsoft.com/office/drawing/2014/main" id="{279E364B-5114-E78D-24C2-C788E0D40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4535" y="3048000"/>
            <a:ext cx="1250950" cy="323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8AEADF54-29F2-3FC8-C9B5-D033DE8D9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08DE1C7-B64F-A86C-8BED-B09D28288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1" y="0"/>
            <a:ext cx="2286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EAB2495-7A31-E760-B233-E2440D02C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0"/>
            <a:ext cx="11923486" cy="457200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B435622-023C-9BF1-15ED-7446C2B3E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4"/>
            <a:ext cx="12192000" cy="198437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64531A-BEDE-49DC-9F80-EC2534CCBB7D}"/>
              </a:ext>
            </a:extLst>
          </p:cNvPr>
          <p:cNvSpPr txBox="1"/>
          <p:nvPr/>
        </p:nvSpPr>
        <p:spPr>
          <a:xfrm>
            <a:off x="0" y="6553201"/>
            <a:ext cx="122573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www.thetfordcountry.com</a:t>
            </a:r>
          </a:p>
        </p:txBody>
      </p:sp>
      <p:pic>
        <p:nvPicPr>
          <p:cNvPr id="15" name="Picture 14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B0B1A737-9AF8-4916-9362-53E9A63F03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7" y="457200"/>
            <a:ext cx="3176546" cy="2511198"/>
          </a:xfrm>
          <a:prstGeom prst="rect">
            <a:avLst/>
          </a:prstGeom>
        </p:spPr>
      </p:pic>
      <p:pic>
        <p:nvPicPr>
          <p:cNvPr id="16" name="Picture 9" descr="Mix_race_group_of_people2">
            <a:extLst>
              <a:ext uri="{FF2B5EF4-FFF2-40B4-BE49-F238E27FC236}">
                <a16:creationId xmlns:a16="http://schemas.microsoft.com/office/drawing/2014/main" id="{42F5B50C-206A-4336-86A1-B8AE6BC8A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335" y="1874838"/>
            <a:ext cx="9223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335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782</Words>
  <Application>Microsoft Office PowerPoint</Application>
  <PresentationFormat>Widescreen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Default Design</vt:lpstr>
      <vt:lpstr>1_Default Design</vt:lpstr>
      <vt:lpstr>Slit</vt:lpstr>
      <vt:lpstr>LIBERALISM</vt:lpstr>
      <vt:lpstr>Church Cooperation</vt:lpstr>
      <vt:lpstr>Church Cooperation</vt:lpstr>
      <vt:lpstr>Church Cooperation</vt:lpstr>
      <vt:lpstr>Church Cooperation</vt:lpstr>
      <vt:lpstr>Church Cooperation</vt:lpstr>
      <vt:lpstr>Church Cooperation</vt:lpstr>
      <vt:lpstr>PowerPoint Presentation</vt:lpstr>
      <vt:lpstr>Church Cooperation</vt:lpstr>
      <vt:lpstr>PowerPoint Presentation</vt:lpstr>
      <vt:lpstr>PowerPoint Presentation</vt:lpstr>
      <vt:lpstr>LIBERALISM</vt:lpstr>
      <vt:lpstr>LIBERALISM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10</cp:revision>
  <dcterms:created xsi:type="dcterms:W3CDTF">2022-08-12T17:28:51Z</dcterms:created>
  <dcterms:modified xsi:type="dcterms:W3CDTF">2024-03-18T20:31:57Z</dcterms:modified>
</cp:coreProperties>
</file>