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1" r:id="rId3"/>
    <p:sldId id="260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8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CC33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-24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ichie Thetford - Ari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408" y="1122363"/>
            <a:ext cx="8499022" cy="2387600"/>
          </a:xfrm>
        </p:spPr>
        <p:txBody>
          <a:bodyPr anchor="b">
            <a:normAutofit/>
          </a:bodyPr>
          <a:lstStyle>
            <a:lvl1pPr algn="ctr">
              <a:defRPr sz="4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9665" y="3602038"/>
            <a:ext cx="8041822" cy="1655762"/>
          </a:xfrm>
        </p:spPr>
        <p:txBody>
          <a:bodyPr>
            <a:normAutofit/>
          </a:bodyPr>
          <a:lstStyle>
            <a:lvl1pPr marL="0" indent="0" algn="ctr">
              <a:buNone/>
              <a:defRPr sz="4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0"/>
            <a:ext cx="128588" cy="6858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9015412" y="0"/>
            <a:ext cx="128588" cy="6858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17145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0" y="6384921"/>
            <a:ext cx="9144000" cy="17145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TextBox 10"/>
          <p:cNvSpPr txBox="1"/>
          <p:nvPr/>
        </p:nvSpPr>
        <p:spPr>
          <a:xfrm>
            <a:off x="0" y="6556377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Richard </a:t>
            </a:r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Thetford					                              www.thetfordcountry.com</a:t>
            </a:r>
            <a:endPara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189071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AE7DA-114C-4D03-B889-86CCC42B02F0}" type="datetimeFigureOut">
              <a:rPr lang="en-US" smtClean="0"/>
              <a:t>3/21/2015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C5A7C-614E-431C-92BA-134F814BB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6456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AE7DA-114C-4D03-B889-86CCC42B02F0}" type="datetimeFigureOut">
              <a:rPr lang="en-US" smtClean="0"/>
              <a:t>3/21/2015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C5A7C-614E-431C-92BA-134F814BB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15752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8" y="177351"/>
            <a:ext cx="8886825" cy="941163"/>
          </a:xfrm>
        </p:spPr>
        <p:txBody>
          <a:bodyPr/>
          <a:lstStyle>
            <a:lvl1pPr algn="ctr"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268" y="1335764"/>
            <a:ext cx="8721502" cy="4983393"/>
          </a:xfrm>
        </p:spPr>
        <p:txBody>
          <a:bodyPr/>
          <a:lstStyle>
            <a:lvl1pPr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3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Souvenir Lt BT" panose="02080503040505020303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1" y="0"/>
            <a:ext cx="128588" cy="6858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9015412" y="0"/>
            <a:ext cx="128588" cy="6858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17145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0" y="6384921"/>
            <a:ext cx="9144000" cy="17145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TextBox 10"/>
          <p:cNvSpPr txBox="1"/>
          <p:nvPr/>
        </p:nvSpPr>
        <p:spPr>
          <a:xfrm>
            <a:off x="0" y="6552108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Richard </a:t>
            </a:r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Thetford				                                                www.thetfordcountry.com</a:t>
            </a:r>
            <a:endPara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171454" y="1143009"/>
            <a:ext cx="8799059" cy="32657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57820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5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70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AE7DA-114C-4D03-B889-86CCC42B02F0}" type="datetimeFigureOut">
              <a:rPr lang="en-US" smtClean="0"/>
              <a:t>3/21/2015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C5A7C-614E-431C-92BA-134F814BB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7160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AE7DA-114C-4D03-B889-86CCC42B02F0}" type="datetimeFigureOut">
              <a:rPr lang="en-US" smtClean="0"/>
              <a:t>3/21/2015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C5A7C-614E-431C-92BA-134F814BB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7401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AE7DA-114C-4D03-B889-86CCC42B02F0}" type="datetimeFigureOut">
              <a:rPr lang="en-US" smtClean="0"/>
              <a:t>3/21/2015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C5A7C-614E-431C-92BA-134F814BB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4374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AE7DA-114C-4D03-B889-86CCC42B02F0}" type="datetimeFigureOut">
              <a:rPr lang="en-US" smtClean="0"/>
              <a:t>3/21/2015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C5A7C-614E-431C-92BA-134F814BB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9668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AE7DA-114C-4D03-B889-86CCC42B02F0}" type="datetimeFigureOut">
              <a:rPr lang="en-US" smtClean="0"/>
              <a:t>3/21/2015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C5A7C-614E-431C-92BA-134F814BB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5613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32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AE7DA-114C-4D03-B889-86CCC42B02F0}" type="datetimeFigureOut">
              <a:rPr lang="en-US" smtClean="0"/>
              <a:t>3/21/2015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C5A7C-614E-431C-92BA-134F814BB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40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32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AE7DA-114C-4D03-B889-86CCC42B02F0}" type="datetimeFigureOut">
              <a:rPr lang="en-US" smtClean="0"/>
              <a:t>3/21/2015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C5A7C-614E-431C-92BA-134F814BB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7709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AAE7DA-114C-4D03-B889-86CCC42B02F0}" type="datetimeFigureOut">
              <a:rPr lang="en-US" smtClean="0"/>
              <a:t>3/21/2015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7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EC5A7C-614E-431C-92BA-134F814BB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724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74139" y="172992"/>
            <a:ext cx="9003957" cy="823783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en-US" sz="5400" dirty="0" smtClean="0">
                <a:latin typeface="Arial" panose="020B0604020202020204" pitchFamily="34" charset="0"/>
                <a:ea typeface="Tahoma" panose="020B0604030504040204" pitchFamily="34" charset="0"/>
              </a:rPr>
              <a:t>Building Our Faith….</a:t>
            </a:r>
            <a:endParaRPr lang="en-US" sz="5400" dirty="0">
              <a:latin typeface="Arial" panose="020B0604020202020204" pitchFamily="34" charset="0"/>
              <a:ea typeface="Tahoma" panose="020B060403050404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422" y="1338284"/>
            <a:ext cx="7175156" cy="477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10213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0" descr="stairwaytoheav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50" y="222250"/>
            <a:ext cx="8775700" cy="510739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184150" y="226335"/>
            <a:ext cx="8775700" cy="21852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“For we were saved in this hope, but </a:t>
            </a:r>
            <a:r>
              <a:rPr lang="en-US" alt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hope that </a:t>
            </a:r>
            <a:r>
              <a:rPr lang="en-US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is seen is not hope; for why does </a:t>
            </a:r>
            <a:r>
              <a:rPr lang="en-US" alt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one still </a:t>
            </a:r>
            <a:r>
              <a:rPr lang="en-US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hope for what he </a:t>
            </a:r>
            <a:r>
              <a:rPr lang="en-US" alt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sees? But </a:t>
            </a:r>
            <a:r>
              <a:rPr lang="en-US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if we </a:t>
            </a:r>
            <a:r>
              <a:rPr lang="en-US" alt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hope for </a:t>
            </a:r>
            <a:r>
              <a:rPr lang="en-US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what we do not see, we eagerly wait </a:t>
            </a:r>
            <a:r>
              <a:rPr lang="en-US" alt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for it </a:t>
            </a:r>
            <a:r>
              <a:rPr lang="en-US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with perseverance.”</a:t>
            </a:r>
          </a:p>
          <a:p>
            <a:pPr algn="ctr"/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Romans </a:t>
            </a:r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8:24-25</a:t>
            </a:r>
            <a:endParaRPr lang="en-US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4150" y="5511800"/>
            <a:ext cx="87757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NOAH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– Perseverance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07672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0" descr="stairwaytoheav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50" y="222250"/>
            <a:ext cx="8775700" cy="510739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184150" y="226335"/>
            <a:ext cx="87757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“And having been perfected, He became the author of eternal salvation to all who obey Him.”</a:t>
            </a:r>
          </a:p>
          <a:p>
            <a:pPr algn="ctr"/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Hebrews </a:t>
            </a:r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5:9</a:t>
            </a:r>
            <a:endParaRPr lang="en-US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4150" y="5511800"/>
            <a:ext cx="87757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ABRAHAM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– Obedience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77697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0" descr="stairwaytoheav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50" y="222250"/>
            <a:ext cx="8775700" cy="510739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184150" y="226335"/>
            <a:ext cx="8775700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“But seek first the kingdom of God </a:t>
            </a:r>
            <a:r>
              <a:rPr lang="en-US" alt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br>
              <a:rPr lang="en-US" alt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His </a:t>
            </a:r>
            <a:r>
              <a:rPr lang="en-US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righteousness, and all these </a:t>
            </a:r>
            <a:r>
              <a:rPr lang="en-US" alt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things</a:t>
            </a:r>
            <a:br>
              <a:rPr lang="en-US" alt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shall </a:t>
            </a:r>
            <a:r>
              <a:rPr lang="en-US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be added to you.”</a:t>
            </a:r>
          </a:p>
          <a:p>
            <a:pPr algn="ctr"/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Matthew </a:t>
            </a:r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6:33</a:t>
            </a:r>
            <a:endParaRPr lang="en-US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4150" y="5511800"/>
            <a:ext cx="87757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MOSES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– Dedication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60526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0" descr="stairwaytoheav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50" y="222250"/>
            <a:ext cx="8775700" cy="510739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184150" y="226335"/>
            <a:ext cx="8775700" cy="2616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“Therefore we also, since we are </a:t>
            </a:r>
            <a:r>
              <a:rPr lang="en-US" alt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surrounded</a:t>
            </a:r>
            <a:br>
              <a:rPr lang="en-US" alt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by </a:t>
            </a:r>
            <a:r>
              <a:rPr lang="en-US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so great a cloud of witnesses, let us </a:t>
            </a:r>
            <a:r>
              <a:rPr lang="en-US" alt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lay</a:t>
            </a:r>
            <a:br>
              <a:rPr lang="en-US" alt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aside every </a:t>
            </a:r>
            <a:r>
              <a:rPr lang="en-US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weight, and the sin which so </a:t>
            </a:r>
            <a:r>
              <a:rPr lang="en-US" alt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easily ensnares </a:t>
            </a:r>
            <a:r>
              <a:rPr lang="en-US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us, and let us run with </a:t>
            </a:r>
            <a:r>
              <a:rPr lang="en-US" alt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endurance</a:t>
            </a:r>
            <a:br>
              <a:rPr lang="en-US" alt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race that is set before us”</a:t>
            </a:r>
          </a:p>
          <a:p>
            <a:pPr algn="ctr"/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Hebrews </a:t>
            </a:r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12:1-3</a:t>
            </a:r>
            <a:endParaRPr lang="en-US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4150" y="5511800"/>
            <a:ext cx="87757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OTHERS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– Endurance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32295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74140" y="148280"/>
            <a:ext cx="9003957" cy="1738184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sz="5400" dirty="0" smtClean="0">
                <a:latin typeface="Arial" panose="020B0604020202020204" pitchFamily="34" charset="0"/>
                <a:ea typeface="Tahoma" panose="020B0604030504040204" pitchFamily="34" charset="0"/>
              </a:rPr>
              <a:t>Building Our Faith….</a:t>
            </a:r>
            <a:br>
              <a:rPr lang="en-US" sz="5400" dirty="0" smtClean="0">
                <a:latin typeface="Arial" panose="020B0604020202020204" pitchFamily="34" charset="0"/>
                <a:ea typeface="Tahoma" panose="020B0604030504040204" pitchFamily="34" charset="0"/>
              </a:rPr>
            </a:br>
            <a:r>
              <a:rPr lang="en-US" b="0" dirty="0" smtClean="0">
                <a:latin typeface="Arial" panose="020B0604020202020204" pitchFamily="34" charset="0"/>
                <a:ea typeface="Tahoma" panose="020B0604030504040204" pitchFamily="34" charset="0"/>
              </a:rPr>
              <a:t>….Through the </a:t>
            </a:r>
            <a:r>
              <a:rPr lang="en-US" dirty="0" smtClean="0">
                <a:solidFill>
                  <a:srgbClr val="C00000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Heavenly Hope</a:t>
            </a:r>
            <a:endParaRPr lang="en-US" dirty="0">
              <a:solidFill>
                <a:srgbClr val="C00000"/>
              </a:solidFill>
              <a:latin typeface="Arial" panose="020B0604020202020204" pitchFamily="34" charset="0"/>
              <a:ea typeface="Tahoma" panose="020B060403050404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5946" y="2314836"/>
            <a:ext cx="281734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C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Hebrews</a:t>
            </a:r>
          </a:p>
          <a:p>
            <a:pPr algn="ctr"/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11:11-16,</a:t>
            </a:r>
          </a:p>
          <a:p>
            <a:pPr algn="ctr"/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39-40</a:t>
            </a:r>
          </a:p>
        </p:txBody>
      </p:sp>
      <p:pic>
        <p:nvPicPr>
          <p:cNvPr id="6" name="Picture 22" descr="stairwaytoheav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6768" y="1886464"/>
            <a:ext cx="6137189" cy="4493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68914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16413" y="177351"/>
            <a:ext cx="5399000" cy="941163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C00000"/>
                </a:solidFill>
              </a:rPr>
              <a:t>Heavenly Hope</a:t>
            </a:r>
            <a:endParaRPr lang="en-US" sz="4800" dirty="0">
              <a:solidFill>
                <a:srgbClr val="C0000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653887" y="2763203"/>
            <a:ext cx="7275929" cy="32129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3616412" y="1276984"/>
            <a:ext cx="5399002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for he waited for the city which has foundations, whose builder and maker </a:t>
            </a:r>
            <a:r>
              <a:rPr lang="en-US" alt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is God”</a:t>
            </a:r>
            <a:endParaRPr lang="en-US" alt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12268" y="2916076"/>
            <a:ext cx="8764960" cy="34030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ouvenir Lt BT" panose="020805030405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These had not received the promises</a:t>
            </a:r>
          </a:p>
          <a:p>
            <a:pPr lvl="1"/>
            <a:r>
              <a:rPr lang="en-US" dirty="0" smtClean="0"/>
              <a:t>Having been assured of them</a:t>
            </a:r>
          </a:p>
          <a:p>
            <a:r>
              <a:rPr lang="en-US" dirty="0" smtClean="0"/>
              <a:t>Looking for a heavenly home!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Hebrews 11:10</a:t>
            </a:r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10" name="Picture 20" descr="stairwaytoheav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251" y="227185"/>
            <a:ext cx="3430162" cy="258766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9469747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16413" y="177351"/>
            <a:ext cx="5399000" cy="941163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C00000"/>
                </a:solidFill>
              </a:rPr>
              <a:t>Heavenly Hope</a:t>
            </a:r>
            <a:endParaRPr lang="en-US" sz="4800" dirty="0">
              <a:solidFill>
                <a:srgbClr val="C0000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653887" y="2763203"/>
            <a:ext cx="7275929" cy="32129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3616412" y="1276984"/>
            <a:ext cx="5399002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for he waited for the city which has foundations, whose builder and maker </a:t>
            </a:r>
            <a:r>
              <a:rPr lang="en-US" alt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is God”</a:t>
            </a:r>
            <a:endParaRPr lang="en-US" alt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12268" y="2916076"/>
            <a:ext cx="8764960" cy="34030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ouvenir Lt BT" panose="020805030405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Abraham obtained the promise</a:t>
            </a:r>
          </a:p>
          <a:p>
            <a:pPr lvl="1"/>
            <a:r>
              <a:rPr lang="en-US" dirty="0" smtClean="0"/>
              <a:t>The promise of God</a:t>
            </a:r>
          </a:p>
          <a:p>
            <a:r>
              <a:rPr lang="en-US" dirty="0" smtClean="0"/>
              <a:t>Promise is still in the future for Christians today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Revelation 21:2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John 14:2-3</a:t>
            </a:r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10" name="Picture 20" descr="stairwaytoheav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251" y="227185"/>
            <a:ext cx="3430162" cy="258766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39044094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16413" y="177351"/>
            <a:ext cx="5399000" cy="941163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C00000"/>
                </a:solidFill>
              </a:rPr>
              <a:t>Race of Faith</a:t>
            </a:r>
            <a:endParaRPr lang="en-US" sz="4800" dirty="0">
              <a:solidFill>
                <a:srgbClr val="C0000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653887" y="2763203"/>
            <a:ext cx="7275929" cy="32129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3616412" y="1477285"/>
            <a:ext cx="5399002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“let us run with endurance the race that is set before us”</a:t>
            </a:r>
            <a:endParaRPr lang="en-US" alt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12268" y="2916076"/>
            <a:ext cx="8764960" cy="34030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ouvenir Lt BT" panose="020805030405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Run the race based on </a:t>
            </a:r>
            <a:r>
              <a:rPr lang="en-US" dirty="0" smtClean="0">
                <a:solidFill>
                  <a:srgbClr val="C00000"/>
                </a:solidFill>
              </a:rPr>
              <a:t>“the cloud of witnesses”</a:t>
            </a:r>
          </a:p>
          <a:p>
            <a:pPr lvl="1"/>
            <a:r>
              <a:rPr lang="en-US" dirty="0" smtClean="0"/>
              <a:t>Evidenced by those in Hebrews 11</a:t>
            </a:r>
          </a:p>
          <a:p>
            <a:pPr lvl="2"/>
            <a:r>
              <a:rPr lang="en-US" dirty="0" smtClean="0"/>
              <a:t>If they could overcome trials of life, based on faith – then we can to!</a:t>
            </a:r>
            <a:endParaRPr lang="en-US" dirty="0"/>
          </a:p>
        </p:txBody>
      </p:sp>
      <p:pic>
        <p:nvPicPr>
          <p:cNvPr id="10" name="Picture 20" descr="stairwaytoheav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251" y="227185"/>
            <a:ext cx="3430162" cy="258766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32646156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16413" y="177351"/>
            <a:ext cx="5399000" cy="941163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C00000"/>
                </a:solidFill>
              </a:rPr>
              <a:t>Race of Faith</a:t>
            </a:r>
            <a:endParaRPr lang="en-US" sz="4800" dirty="0">
              <a:solidFill>
                <a:srgbClr val="C0000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653887" y="2763203"/>
            <a:ext cx="7275929" cy="32129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3616412" y="1477285"/>
            <a:ext cx="5399002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“let us run with endurance the race that is set before us”</a:t>
            </a:r>
            <a:endParaRPr lang="en-US" alt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12268" y="2916076"/>
            <a:ext cx="8764960" cy="34030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ouvenir Lt BT" panose="020805030405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As a result we are encouraged to:</a:t>
            </a:r>
          </a:p>
          <a:p>
            <a:endParaRPr lang="en-US" dirty="0"/>
          </a:p>
          <a:p>
            <a:endParaRPr lang="en-US" dirty="0" smtClean="0"/>
          </a:p>
          <a:p>
            <a:pPr lvl="1"/>
            <a:r>
              <a:rPr lang="en-US" dirty="0" smtClean="0"/>
              <a:t>We must confront that which keeps us from conforming to God’s word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2 Corinthians 13:5</a:t>
            </a:r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10" name="Picture 20" descr="stairwaytoheav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251" y="227185"/>
            <a:ext cx="3430162" cy="258766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3" name="Rounded Rectangle 2"/>
          <p:cNvSpPr/>
          <p:nvPr/>
        </p:nvSpPr>
        <p:spPr>
          <a:xfrm>
            <a:off x="365760" y="3622767"/>
            <a:ext cx="8421189" cy="931817"/>
          </a:xfrm>
          <a:prstGeom prst="round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65760" y="3553091"/>
            <a:ext cx="842118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“lay aside every weight, and the sin</a:t>
            </a:r>
            <a:b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which so easily ensnares us.”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26314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16413" y="177351"/>
            <a:ext cx="5399000" cy="941163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C00000"/>
                </a:solidFill>
              </a:rPr>
              <a:t>Race of Faith</a:t>
            </a:r>
            <a:endParaRPr lang="en-US" sz="4800" dirty="0">
              <a:solidFill>
                <a:srgbClr val="C0000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653887" y="2763203"/>
            <a:ext cx="7275929" cy="32129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3616412" y="1477285"/>
            <a:ext cx="5399002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“let us run with endurance the race that is set before us”</a:t>
            </a:r>
            <a:endParaRPr lang="en-US" alt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12268" y="2916076"/>
            <a:ext cx="8764960" cy="34030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ouvenir Lt BT" panose="020805030405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As we run the race, look toward Jesus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Hebrews 5:9</a:t>
            </a:r>
          </a:p>
          <a:p>
            <a:r>
              <a:rPr lang="en-US" dirty="0" smtClean="0"/>
              <a:t>Jesus endured the cross – let us not become weary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Galatians 6:9</a:t>
            </a:r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10" name="Picture 20" descr="stairwaytoheav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251" y="227185"/>
            <a:ext cx="3430162" cy="258766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8529213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0" descr="stairwaytoheav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50" y="222250"/>
            <a:ext cx="8775700" cy="510739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184150" y="226335"/>
            <a:ext cx="87757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“Yes</a:t>
            </a:r>
            <a:r>
              <a:rPr lang="en-US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, and all who desire to live godly </a:t>
            </a:r>
            <a:r>
              <a:rPr lang="en-US" alt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br>
              <a:rPr lang="en-US" alt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Christ </a:t>
            </a:r>
            <a:r>
              <a:rPr lang="en-US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Jesus will suffer persecution.”</a:t>
            </a:r>
          </a:p>
          <a:p>
            <a:pPr algn="ctr"/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2 Timothy </a:t>
            </a:r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3:12</a:t>
            </a:r>
            <a:endParaRPr lang="en-US" alt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4150" y="5511800"/>
            <a:ext cx="87757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ABEL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– Suffering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55984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0" descr="stairwaytoheav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50" y="222250"/>
            <a:ext cx="8775700" cy="510739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184150" y="226335"/>
            <a:ext cx="8775700" cy="2215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Therefore, my beloved brethren</a:t>
            </a:r>
            <a:r>
              <a:rPr lang="en-US" alt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en-US" alt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be </a:t>
            </a:r>
            <a:r>
              <a:rPr lang="en-US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steadfast, immovable, always </a:t>
            </a:r>
            <a:r>
              <a:rPr lang="en-US" alt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abounding</a:t>
            </a:r>
            <a:br>
              <a:rPr lang="en-US" alt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the work of the Lord, knowing </a:t>
            </a:r>
            <a:r>
              <a:rPr lang="en-US" alt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br>
              <a:rPr lang="en-US" alt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your </a:t>
            </a:r>
            <a:r>
              <a:rPr lang="en-US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labor is not in vain in the Lord.”</a:t>
            </a:r>
          </a:p>
          <a:p>
            <a:pPr algn="ctr"/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1 Corinthians </a:t>
            </a:r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15:58</a:t>
            </a:r>
            <a:endParaRPr lang="en-US" alt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4150" y="5511800"/>
            <a:ext cx="87757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ENOCH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– Steadfastness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61932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ichard Thetford Arial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ichard Thetford Arial" id="{B9B8D142-E5BD-4409-84B1-AF1EFDA996F2}" vid="{4D725ACC-3707-445B-8FD7-4A3CDD1BC78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Richard Thetford Arial</Template>
  <TotalTime>192</TotalTime>
  <Words>357</Words>
  <Application>Microsoft Office PowerPoint</Application>
  <PresentationFormat>On-screen Show (4:3)</PresentationFormat>
  <Paragraphs>55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Souvenir Lt BT</vt:lpstr>
      <vt:lpstr>Tahoma</vt:lpstr>
      <vt:lpstr>Richard Thetford Arial</vt:lpstr>
      <vt:lpstr>Building Our Faith….</vt:lpstr>
      <vt:lpstr>Building Our Faith…. ….Through the Heavenly Hope</vt:lpstr>
      <vt:lpstr>Heavenly Hope</vt:lpstr>
      <vt:lpstr>Heavenly Hope</vt:lpstr>
      <vt:lpstr>Race of Faith</vt:lpstr>
      <vt:lpstr>Race of Faith</vt:lpstr>
      <vt:lpstr>Race of Faith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Our Faith….</dc:title>
  <dc:creator>Richard Thetford</dc:creator>
  <cp:lastModifiedBy>Richard Thetford</cp:lastModifiedBy>
  <cp:revision>28</cp:revision>
  <dcterms:created xsi:type="dcterms:W3CDTF">2014-08-28T17:04:37Z</dcterms:created>
  <dcterms:modified xsi:type="dcterms:W3CDTF">2015-03-21T23:54:17Z</dcterms:modified>
</cp:coreProperties>
</file>