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4A9AD8-050B-8E52-C454-EC1FA9B787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0DA9ECE-B275-871F-C956-E1FDD92259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BBB16A0-4647-C436-B54F-AAC6012D6AB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D94ADD-6E00-4029-85CA-9E6410310F8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95477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DC489C6-470B-5358-E08E-7FF6B47EDF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46A880E-71D6-94BF-CA80-A2C65D0D4F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8CD6FE-80FA-A57D-49B0-97F92ADFC58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57FCA14-0B34-40B4-A522-FA5E4CA6FC82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166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3761131-94FE-D6CA-C541-1FF41E36E2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3AAC025-AC13-3A7D-B432-93767461A22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7E7DBFF2-AA26-CB9B-4E0F-0501D183EE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30E8AE4-375A-4F59-86EB-9C9917E0D990}" type="slidenum">
              <a:rPr lang="en-US" alt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20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0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52A7483-344C-BA94-73A9-53196C6461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C3498DD-F7EE-772B-2478-2E0AA98F3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B972D67-39CC-4B18-8711-AABBF10A08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D6F29F5-C615-4F96-B36F-259A5E7DD72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B8278FD-199F-46FD-A109-D79859D3406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0C99C829-0E32-4512-BCC7-DB35834783CB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93459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FA6231-AFB3-4B8A-3F31-C694377ED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992D370-1EBE-4BFA-0319-D164FEF8A4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C94D8EE-DCFA-4F5E-8E0B-B0982B524CC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AF0D8655-F7C0-4D77-99CD-1824F5FA52F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64A366D8-9E74-449C-93B1-91A67027468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alibri" panose="020F0502020204030204" pitchFamily="34" charset="0"/>
              </a:defRPr>
            </a:lvl1pPr>
          </a:lstStyle>
          <a:p>
            <a:fld id="{E7360699-E998-4025-9F94-A8F8D7243119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59649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anose="020F050202020403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Calibri" panose="020F050202020403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 panose="020F050202020403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anose="020F050202020403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anose="020F050202020403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500F622-6235-31F4-E67E-516800DB261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608846" y="1208316"/>
            <a:ext cx="8354546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7200" b="1" dirty="0">
                <a:solidFill>
                  <a:srgbClr val="FFFF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A0C0DAF9-AD80-EA20-346E-0911E25A65D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08846" y="2354943"/>
            <a:ext cx="8354546" cy="9144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dirty="0">
                <a:solidFill>
                  <a:schemeClr val="bg1"/>
                </a:solidFill>
                <a:cs typeface="Arial" panose="020B0604020202020204" pitchFamily="34" charset="0"/>
              </a:rPr>
              <a:t>Benevolence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5AC172B-AABD-CF90-8151-2FB223E4D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3D370153-DDE3-9B69-1F28-59EED7B1B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D95D62A-B70D-D0F2-DCC3-260D1DCAFD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3DC8F7A6-0820-23AD-1FB0-816DD5006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Man-thinking">
            <a:extLst>
              <a:ext uri="{FF2B5EF4-FFF2-40B4-BE49-F238E27FC236}">
                <a16:creationId xmlns:a16="http://schemas.microsoft.com/office/drawing/2014/main" id="{1CE63E69-BCF4-8B98-720C-58DAFB2FA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233" y="609600"/>
            <a:ext cx="32496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1" name="AutoShape 9">
            <a:extLst>
              <a:ext uri="{FF2B5EF4-FFF2-40B4-BE49-F238E27FC236}">
                <a16:creationId xmlns:a16="http://schemas.microsoft.com/office/drawing/2014/main" id="{1F453525-F016-FE06-D9C6-3B3BAD831149}"/>
              </a:ext>
            </a:extLst>
          </p:cNvPr>
          <p:cNvSpPr>
            <a:spLocks noChangeArrowheads="1"/>
          </p:cNvSpPr>
          <p:nvPr/>
        </p:nvSpPr>
        <p:spPr bwMode="auto">
          <a:xfrm rot="2504801">
            <a:off x="2561097" y="572858"/>
            <a:ext cx="1925637" cy="1797050"/>
          </a:xfrm>
          <a:prstGeom prst="cloudCallout">
            <a:avLst>
              <a:gd name="adj1" fmla="val -64560"/>
              <a:gd name="adj2" fmla="val 36060"/>
            </a:avLst>
          </a:prstGeom>
          <a:solidFill>
            <a:srgbClr val="C7C68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3082" name="Picture 10" descr="cash">
            <a:extLst>
              <a:ext uri="{FF2B5EF4-FFF2-40B4-BE49-F238E27FC236}">
                <a16:creationId xmlns:a16="http://schemas.microsoft.com/office/drawing/2014/main" id="{92CFC4EA-3A5F-318A-5669-AA4D6B87FE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3209" y="899884"/>
            <a:ext cx="11906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9" name="Rectangle 11">
            <a:extLst>
              <a:ext uri="{FF2B5EF4-FFF2-40B4-BE49-F238E27FC236}">
                <a16:creationId xmlns:a16="http://schemas.microsoft.com/office/drawing/2014/main" id="{B7A963EB-E3BD-B194-AD9A-62050FED67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6727" y="4143828"/>
            <a:ext cx="8086040" cy="2104571"/>
          </a:xfrm>
          <a:prstGeom prst="rect">
            <a:avLst/>
          </a:prstGeom>
          <a:solidFill>
            <a:srgbClr val="FFC1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60" name="Text Box 12">
            <a:extLst>
              <a:ext uri="{FF2B5EF4-FFF2-40B4-BE49-F238E27FC236}">
                <a16:creationId xmlns:a16="http://schemas.microsoft.com/office/drawing/2014/main" id="{F8FE8DD4-75BF-F59C-999C-BA222B6AA2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3543" y="4174340"/>
            <a:ext cx="7881257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Testament churches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engaged in the work of benevolence show us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altLang="en-US" b="1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who did the relieving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b="1" dirty="0">
                <a:solidFill>
                  <a:srgbClr val="A5002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who were relieved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03F1CF-8428-A368-A3C4-02DD2AEF35B3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074634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 animBg="1"/>
      <p:bldP spid="206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AD13D9CC-90BB-8674-CAEB-523527694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26863" y="457200"/>
            <a:ext cx="7536529" cy="1828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800" b="1" dirty="0">
                <a:solidFill>
                  <a:srgbClr val="FFFF00"/>
                </a:solidFill>
                <a:cs typeface="Arial" panose="020B0604020202020204" pitchFamily="34" charset="0"/>
              </a:rPr>
              <a:t>Respecting God’s Word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AAD68527-6B7B-959D-5737-7CE95F5917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3073398"/>
            <a:ext cx="10994571" cy="3251202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Nothing in these cases suggest that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a congregation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should go into all the world looking for needy people and support as many as possible</a:t>
            </a:r>
          </a:p>
          <a:p>
            <a:pPr eaLnBrk="1" hangingPunct="1"/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The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church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has a higher function than the social and temporal betterment of humanity</a:t>
            </a:r>
          </a:p>
        </p:txBody>
      </p:sp>
      <p:sp>
        <p:nvSpPr>
          <p:cNvPr id="12296" name="Rectangle 8">
            <a:extLst>
              <a:ext uri="{FF2B5EF4-FFF2-40B4-BE49-F238E27FC236}">
                <a16:creationId xmlns:a16="http://schemas.microsoft.com/office/drawing/2014/main" id="{54C2F948-9E9D-6176-6952-1B709E46E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36799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297" name="Text Box 9">
            <a:extLst>
              <a:ext uri="{FF2B5EF4-FFF2-40B4-BE49-F238E27FC236}">
                <a16:creationId xmlns:a16="http://schemas.microsoft.com/office/drawing/2014/main" id="{53FD96AE-0D05-2F18-A51F-C7373D43F7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344610"/>
            <a:ext cx="8229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THE AREA OF BENEVOLENCE</a:t>
            </a:r>
          </a:p>
        </p:txBody>
      </p:sp>
      <p:pic>
        <p:nvPicPr>
          <p:cNvPr id="12298" name="Picture 12" descr="boy_reading_bible">
            <a:extLst>
              <a:ext uri="{FF2B5EF4-FFF2-40B4-BE49-F238E27FC236}">
                <a16:creationId xmlns:a16="http://schemas.microsoft.com/office/drawing/2014/main" id="{C79588F4-6C54-6478-AAF6-7DA0E0048A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063" y="533400"/>
            <a:ext cx="4114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3C2E9456-4370-20EF-9F4F-6D2EE6107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C98F0C9-B2F6-1FE4-B74C-017D26867D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157E60B-2FD6-BA12-B675-0F37F08F5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75CF89-75AE-32F8-DC43-B6D0CD9A2E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9E10D5-C966-4FDC-A423-EA4771846DE2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1940934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978709A-C3D0-36FA-79B5-CEFB1E5A29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19603" y="457200"/>
            <a:ext cx="7551045" cy="18288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800" b="1" dirty="0">
                <a:solidFill>
                  <a:srgbClr val="FFFF00"/>
                </a:solidFill>
                <a:cs typeface="Arial" panose="020B0604020202020204" pitchFamily="34" charset="0"/>
              </a:rPr>
              <a:t>Respecting God’s Word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7E0361F-F0F6-2B9B-1AD5-4450CE0D99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5" y="3091998"/>
            <a:ext cx="10994571" cy="301080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The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church</a:t>
            </a: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 is not a glorified rescue mission for the world’s indigent or a Red Cross kind of organization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FFFF00"/>
                </a:solidFill>
                <a:cs typeface="Arial" panose="020B0604020202020204" pitchFamily="34" charset="0"/>
              </a:rPr>
              <a:t>To keep the benevolent work of the church in its proper perspective we need to study and follow the New Testament – </a:t>
            </a:r>
            <a:r>
              <a:rPr lang="en-US" altLang="en-US" b="1" dirty="0">
                <a:solidFill>
                  <a:srgbClr val="FFFF00"/>
                </a:solidFill>
                <a:cs typeface="Arial" panose="020B0604020202020204" pitchFamily="34" charset="0"/>
              </a:rPr>
              <a:t>not what other religious bodies are doing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6E5156B0-9C46-1810-F70A-553912F894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2315028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321" name="Text Box 9">
            <a:extLst>
              <a:ext uri="{FF2B5EF4-FFF2-40B4-BE49-F238E27FC236}">
                <a16:creationId xmlns:a16="http://schemas.microsoft.com/office/drawing/2014/main" id="{C220B62E-6675-4D20-9867-3D713A657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2315859"/>
            <a:ext cx="8229600" cy="61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400" b="1" dirty="0">
                <a:solidFill>
                  <a:srgbClr val="000000"/>
                </a:solidFill>
                <a:latin typeface="Calibri" panose="020F0502020204030204" pitchFamily="34" charset="0"/>
              </a:rPr>
              <a:t>IN THE AREA OF BENEVOLENCE</a:t>
            </a:r>
          </a:p>
        </p:txBody>
      </p:sp>
      <p:pic>
        <p:nvPicPr>
          <p:cNvPr id="13322" name="Picture 10" descr="boy_reading_bible">
            <a:extLst>
              <a:ext uri="{FF2B5EF4-FFF2-40B4-BE49-F238E27FC236}">
                <a16:creationId xmlns:a16="http://schemas.microsoft.com/office/drawing/2014/main" id="{10EAF15C-FCCB-B14F-F5BD-4783037016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3" y="533400"/>
            <a:ext cx="41148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3279BB05-E762-4FBA-B7F1-2E659543C4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37B22C86-D37D-AFE2-9214-104A15718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BFBF86E-B489-9A15-5946-EBD1E6258C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1E039A7-9F4E-FD4B-B38F-055C996D7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8B37649-41A0-4FF5-90D8-62538B235455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3335290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1" name="Rectangle 15">
            <a:extLst>
              <a:ext uri="{FF2B5EF4-FFF2-40B4-BE49-F238E27FC236}">
                <a16:creationId xmlns:a16="http://schemas.microsoft.com/office/drawing/2014/main" id="{FF12ECE9-02CE-066D-5BB8-6E659525D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177145"/>
            <a:ext cx="4953000" cy="6096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D72A4484-1C28-3FBA-68EE-E9A725C0FC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708400" y="410031"/>
            <a:ext cx="8254992" cy="1143000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LIBERALISM</a:t>
            </a:r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EE5D633-BF76-2C71-BADF-CE8658F1B3B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637877" y="1268591"/>
            <a:ext cx="8325515" cy="743859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5400" dirty="0">
                <a:solidFill>
                  <a:schemeClr val="bg1"/>
                </a:solidFill>
                <a:cs typeface="Arial" panose="020B0604020202020204" pitchFamily="34" charset="0"/>
              </a:rPr>
              <a:t>Benevolence</a:t>
            </a:r>
          </a:p>
        </p:txBody>
      </p:sp>
      <p:pic>
        <p:nvPicPr>
          <p:cNvPr id="14345" name="Picture 8" descr="Man-thinking">
            <a:extLst>
              <a:ext uri="{FF2B5EF4-FFF2-40B4-BE49-F238E27FC236}">
                <a16:creationId xmlns:a16="http://schemas.microsoft.com/office/drawing/2014/main" id="{1E0FAC2D-0B77-DB21-9C71-40F4783C47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264" y="609600"/>
            <a:ext cx="3249613" cy="563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6" name="AutoShape 9">
            <a:extLst>
              <a:ext uri="{FF2B5EF4-FFF2-40B4-BE49-F238E27FC236}">
                <a16:creationId xmlns:a16="http://schemas.microsoft.com/office/drawing/2014/main" id="{AF46D500-DED2-473E-A998-AB0D3DE3DA0B}"/>
              </a:ext>
            </a:extLst>
          </p:cNvPr>
          <p:cNvSpPr>
            <a:spLocks noChangeArrowheads="1"/>
          </p:cNvSpPr>
          <p:nvPr/>
        </p:nvSpPr>
        <p:spPr bwMode="auto">
          <a:xfrm rot="2504801">
            <a:off x="2572503" y="564084"/>
            <a:ext cx="1925637" cy="1797050"/>
          </a:xfrm>
          <a:prstGeom prst="cloudCallout">
            <a:avLst>
              <a:gd name="adj1" fmla="val -64560"/>
              <a:gd name="adj2" fmla="val 36060"/>
            </a:avLst>
          </a:prstGeom>
          <a:solidFill>
            <a:srgbClr val="C7C68C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4347" name="Picture 10" descr="cash">
            <a:extLst>
              <a:ext uri="{FF2B5EF4-FFF2-40B4-BE49-F238E27FC236}">
                <a16:creationId xmlns:a16="http://schemas.microsoft.com/office/drawing/2014/main" id="{A3911ACB-8B12-DB2A-3651-9B9D5F4C8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4615" y="891110"/>
            <a:ext cx="1190625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1">
            <a:extLst>
              <a:ext uri="{FF2B5EF4-FFF2-40B4-BE49-F238E27FC236}">
                <a16:creationId xmlns:a16="http://schemas.microsoft.com/office/drawing/2014/main" id="{DE2D2916-B0C9-E445-3561-5566C5DBF0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2895600"/>
            <a:ext cx="7888513" cy="3352800"/>
          </a:xfrm>
          <a:prstGeom prst="rect">
            <a:avLst/>
          </a:prstGeom>
          <a:solidFill>
            <a:srgbClr val="FFC1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50" name="Text Box 14">
            <a:extLst>
              <a:ext uri="{FF2B5EF4-FFF2-40B4-BE49-F238E27FC236}">
                <a16:creationId xmlns:a16="http://schemas.microsoft.com/office/drawing/2014/main" id="{C4E9E7CD-7DE7-C45E-A78E-FB1C409664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2170719"/>
            <a:ext cx="49530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What have we learned?</a:t>
            </a:r>
          </a:p>
        </p:txBody>
      </p:sp>
      <p:sp>
        <p:nvSpPr>
          <p:cNvPr id="14353" name="Text Box 17">
            <a:extLst>
              <a:ext uri="{FF2B5EF4-FFF2-40B4-BE49-F238E27FC236}">
                <a16:creationId xmlns:a16="http://schemas.microsoft.com/office/drawing/2014/main" id="{C422F9E2-118F-DE63-B40C-4F0C342461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9485" y="2971801"/>
            <a:ext cx="7554685" cy="327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Become personally involved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service to God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Do whatever we can </a:t>
            </a: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</a:t>
            </a:r>
            <a:b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individuals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to help others</a:t>
            </a:r>
          </a:p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Let the church do only what</a:t>
            </a:r>
            <a:b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authorized in the Bible</a:t>
            </a:r>
          </a:p>
        </p:txBody>
      </p:sp>
      <p:sp>
        <p:nvSpPr>
          <p:cNvPr id="14354" name="Line 18">
            <a:extLst>
              <a:ext uri="{FF2B5EF4-FFF2-40B4-BE49-F238E27FC236}">
                <a16:creationId xmlns:a16="http://schemas.microsoft.com/office/drawing/2014/main" id="{4B276579-7C06-4FB0-1243-28608C10F4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4039180"/>
            <a:ext cx="4495800" cy="0"/>
          </a:xfrm>
          <a:prstGeom prst="line">
            <a:avLst/>
          </a:prstGeom>
          <a:noFill/>
          <a:ln w="38100">
            <a:solidFill>
              <a:srgbClr val="500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355" name="Line 19">
            <a:extLst>
              <a:ext uri="{FF2B5EF4-FFF2-40B4-BE49-F238E27FC236}">
                <a16:creationId xmlns:a16="http://schemas.microsoft.com/office/drawing/2014/main" id="{0B918595-733B-F1C7-FC6E-13A09B5DB09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112380"/>
            <a:ext cx="4495800" cy="0"/>
          </a:xfrm>
          <a:prstGeom prst="line">
            <a:avLst/>
          </a:prstGeom>
          <a:noFill/>
          <a:ln w="38100">
            <a:solidFill>
              <a:srgbClr val="50005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AED7365-05A3-26B3-B1F8-BC518497A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8DE658E9-5AA8-424A-2437-11E65EA4B0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43D19E00-047F-E3CF-A0D9-DFC776AFC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C0806FF2-8532-20D3-F01C-603B92BF2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EDEE945-2987-4973-8FDE-1192CEF2B559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5904160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43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1" grpId="0" animBg="1"/>
      <p:bldP spid="2" grpId="0" animBg="1"/>
      <p:bldP spid="143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EE36B6D-8568-5FB7-7642-0DC9E02EF5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A01356B-F868-A86B-5113-DBDCBD3C5F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00201"/>
            <a:ext cx="10987314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“an inclination to do good; charitable”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Alien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 foreigner; one not born of the water and spirit and therefore is not a child of God”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Saint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“one born of the water and spirit and is a child of God, in the kingdom of God”</a:t>
            </a:r>
          </a:p>
        </p:txBody>
      </p:sp>
      <p:sp>
        <p:nvSpPr>
          <p:cNvPr id="4104" name="Line 8">
            <a:extLst>
              <a:ext uri="{FF2B5EF4-FFF2-40B4-BE49-F238E27FC236}">
                <a16:creationId xmlns:a16="http://schemas.microsoft.com/office/drawing/2014/main" id="{9092F2E7-241B-68B3-3B3B-E601E2D02F4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447800"/>
            <a:ext cx="8382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19E5820-D71A-DBB0-B46F-426583B5D6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FF1FCE6-25BE-4C68-8770-EB9F6F792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998242F-D9D0-B127-7C1F-99DD7FEF56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541F7D3-03E3-A2D6-E707-E5A87C7D1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35B268-49B2-4C85-B91D-96B1ED297C70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4348404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52B4768-B009-5B04-1F6C-D3EF7FD3A8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Definitions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9DA7CBD-0995-46F3-1E4D-07549C248D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87829" y="1600201"/>
            <a:ext cx="10994571" cy="45259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Local church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“a group of Christians in a locality who worship together regularly” 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Sponsoring church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“one congregation that oversees a project, such as a mission activity, in which other congregations have an interest and to which they voluntarily contribute regularly”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141438EE-681C-1B43-FD0A-B74849B8C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447800"/>
            <a:ext cx="8382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0E56A675-A745-348A-A46F-BFDE356E2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1C3CADA-533D-877E-A7B3-D1C2E4EE2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94378FE0-1C3B-C560-3F20-427A584D2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9C57724-DAE8-778D-2C4B-8B1DB473B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73F55C-F97B-478F-8856-D1E0B1B12ECB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6088639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77AF99A-B646-23B8-59F3-7221B22DD7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12CDC8D8-F580-8B26-42BD-5DE1C0850E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5" y="2590801"/>
            <a:ext cx="10980057" cy="3535363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Does the church operate in the field of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 Limited 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Just take care of certain ones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Does the church operate in the field of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Unlimited Benevolence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Care for all the world’s needy</a:t>
            </a:r>
          </a:p>
        </p:txBody>
      </p:sp>
      <p:sp>
        <p:nvSpPr>
          <p:cNvPr id="6152" name="Rectangle 9">
            <a:extLst>
              <a:ext uri="{FF2B5EF4-FFF2-40B4-BE49-F238E27FC236}">
                <a16:creationId xmlns:a16="http://schemas.microsoft.com/office/drawing/2014/main" id="{3C8FF15C-BA6D-1C2D-C3DA-38D7385ED5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6153" name="Text Box 10">
            <a:extLst>
              <a:ext uri="{FF2B5EF4-FFF2-40B4-BE49-F238E27FC236}">
                <a16:creationId xmlns:a16="http://schemas.microsoft.com/office/drawing/2014/main" id="{EB34BD9A-16B3-1A28-0818-3306F20A8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0592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ts val="6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What is the work of the church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in the area of benevolence</a:t>
            </a:r>
          </a:p>
        </p:txBody>
      </p:sp>
      <p:sp>
        <p:nvSpPr>
          <p:cNvPr id="6154" name="WordArt 11">
            <a:extLst>
              <a:ext uri="{FF2B5EF4-FFF2-40B4-BE49-F238E27FC236}">
                <a16:creationId xmlns:a16="http://schemas.microsoft.com/office/drawing/2014/main" id="{F6687904-1A3F-9177-7525-36152524925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296400" y="1524000"/>
            <a:ext cx="838200" cy="914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b="1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500050"/>
                </a:solidFill>
                <a:effectLst>
                  <a:outerShdw dist="35921" dir="2700000" algn="ctr" rotWithShape="0">
                    <a:srgbClr val="FFFF00"/>
                  </a:outerShdw>
                </a:effectLst>
                <a:latin typeface="Calibri" panose="020F050202020403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5132" name="Picture 12" descr="Thompson Chain Bible Spine1">
            <a:extLst>
              <a:ext uri="{FF2B5EF4-FFF2-40B4-BE49-F238E27FC236}">
                <a16:creationId xmlns:a16="http://schemas.microsoft.com/office/drawing/2014/main" id="{E7C0AB01-8C29-D4B5-15F9-A6D646FA9E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6966" y="2667000"/>
            <a:ext cx="685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E26CA35E-BD69-5FBC-CD17-E6DA0474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E87E518-2F50-1394-0980-00F0D2C63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6E0BF78-2600-6AA8-461C-8D97887AD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0873107D-9153-8FEF-4CBB-216C7DFBD5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0E71522-36B1-4770-B1E0-CA17D938CAAA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8900267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0A4FF173-9061-00A8-F919-AF0655579C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4C8A2272-677A-F290-B8E2-5944D9E3A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5086" y="2590801"/>
            <a:ext cx="11001828" cy="3535363"/>
          </a:xfrm>
        </p:spPr>
        <p:txBody>
          <a:bodyPr/>
          <a:lstStyle/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God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restricted</a:t>
            </a: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 the work of benevolence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2 Thessalonians 3:10</a:t>
            </a:r>
          </a:p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Each one is to be responsible for his</a:t>
            </a:r>
            <a:b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own family</a:t>
            </a:r>
          </a:p>
          <a:p>
            <a:pPr lvl="1" eaLnBrk="1" hangingPunct="1"/>
            <a:r>
              <a:rPr lang="en-US" altLang="en-US" sz="3200" dirty="0">
                <a:solidFill>
                  <a:schemeClr val="bg1"/>
                </a:solidFill>
                <a:ea typeface="Calibri" panose="020F0502020204030204" pitchFamily="34" charset="0"/>
                <a:cs typeface="Arial" panose="020B0604020202020204" pitchFamily="34" charset="0"/>
              </a:rPr>
              <a:t>1 Timothy 5:4, 8, 16</a:t>
            </a:r>
          </a:p>
        </p:txBody>
      </p:sp>
      <p:sp>
        <p:nvSpPr>
          <p:cNvPr id="7176" name="Rectangle 8">
            <a:extLst>
              <a:ext uri="{FF2B5EF4-FFF2-40B4-BE49-F238E27FC236}">
                <a16:creationId xmlns:a16="http://schemas.microsoft.com/office/drawing/2014/main" id="{31F87B2F-CD2A-1199-B42C-23E564CBD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7177" name="Text Box 9">
            <a:extLst>
              <a:ext uri="{FF2B5EF4-FFF2-40B4-BE49-F238E27FC236}">
                <a16:creationId xmlns:a16="http://schemas.microsoft.com/office/drawing/2014/main" id="{31F529E7-FFB1-81C5-AD10-B252FCD88F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90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Majority of benevolent work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to be done by individuals</a:t>
            </a:r>
          </a:p>
        </p:txBody>
      </p:sp>
      <p:pic>
        <p:nvPicPr>
          <p:cNvPr id="6156" name="Picture 12" descr="42-15601357">
            <a:extLst>
              <a:ext uri="{FF2B5EF4-FFF2-40B4-BE49-F238E27FC236}">
                <a16:creationId xmlns:a16="http://schemas.microsoft.com/office/drawing/2014/main" id="{C65FF064-C596-A4C5-15F7-9A46C8B13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0338" y="3312885"/>
            <a:ext cx="31242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F32E7C59-C983-63C5-3406-2408DAAF2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646C2A8-29B0-901D-AA5B-5885C2A87B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913B64-4035-BCB7-764A-2F4C82DC88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8AD427F1-34C7-CC47-3BC3-4219CFC01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5404DF0-C32F-453B-AD6F-32F951995C98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26315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3D6944C0-0898-13B8-81AA-68E51B6DCC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1E9889F-592E-C6FC-951B-186B9705CB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2343" y="2590800"/>
            <a:ext cx="7093857" cy="685800"/>
          </a:xfrm>
        </p:spPr>
        <p:txBody>
          <a:bodyPr/>
          <a:lstStyle/>
          <a:p>
            <a:pPr eaLnBrk="1" hangingPunct="1"/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Care of widows is </a:t>
            </a: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restricted</a:t>
            </a:r>
          </a:p>
        </p:txBody>
      </p:sp>
      <p:sp>
        <p:nvSpPr>
          <p:cNvPr id="8200" name="Rectangle 8">
            <a:extLst>
              <a:ext uri="{FF2B5EF4-FFF2-40B4-BE49-F238E27FC236}">
                <a16:creationId xmlns:a16="http://schemas.microsoft.com/office/drawing/2014/main" id="{16530993-53FD-7568-6C06-83E78B33D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1066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FC7C07E6-5663-FF2B-F3E7-C9EE73E2D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12900"/>
            <a:ext cx="8229600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Majority of benevolent work</a:t>
            </a:r>
            <a:b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is to be done by individuals</a:t>
            </a:r>
          </a:p>
        </p:txBody>
      </p:sp>
      <p:sp>
        <p:nvSpPr>
          <p:cNvPr id="7179" name="Text Box 11">
            <a:extLst>
              <a:ext uri="{FF2B5EF4-FFF2-40B4-BE49-F238E27FC236}">
                <a16:creationId xmlns:a16="http://schemas.microsoft.com/office/drawing/2014/main" id="{117C218A-23AA-7D8F-B3B7-808AC8292D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343" y="3458934"/>
            <a:ext cx="8460242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“Pure and undefiled religion before God and the Father is this: to visit orphans and widows in their trouble, and to keep oneself unspotted from the world.”</a:t>
            </a:r>
            <a:br>
              <a:rPr lang="en-US" altLang="en-US" sz="3600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b="1" dirty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James 1:27</a:t>
            </a:r>
          </a:p>
        </p:txBody>
      </p:sp>
      <p:pic>
        <p:nvPicPr>
          <p:cNvPr id="7181" name="Picture 13" descr="299_109_01">
            <a:extLst>
              <a:ext uri="{FF2B5EF4-FFF2-40B4-BE49-F238E27FC236}">
                <a16:creationId xmlns:a16="http://schemas.microsoft.com/office/drawing/2014/main" id="{F7CE9B99-C15B-F490-34C8-1FF9F6F65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179" y="2667000"/>
            <a:ext cx="2668587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AA278086-3205-3629-95BD-1FE44A29C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E157355-7DE3-81C3-B8B2-88AC128C8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850BA22-4DAF-8929-4EEA-7D52EEE6F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DE910BFB-016B-5294-EA51-A81A669C0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99CD646-7700-4302-A652-6C17C7D3E410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6133502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FFA4529-6C9A-2599-0C01-81867605BF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457201"/>
            <a:ext cx="8534400" cy="944563"/>
          </a:xfrm>
          <a:effectLst>
            <a:outerShdw dist="35921" dir="2700000" algn="ctr" rotWithShape="0">
              <a:schemeClr val="tx1"/>
            </a:outerShdw>
          </a:effectLst>
        </p:spPr>
        <p:txBody>
          <a:bodyPr/>
          <a:lstStyle/>
          <a:p>
            <a:pPr eaLnBrk="1" hangingPunct="1"/>
            <a:r>
              <a:rPr lang="en-US" altLang="en-US" sz="6000" b="1" dirty="0">
                <a:solidFill>
                  <a:srgbClr val="FFFF00"/>
                </a:solidFill>
                <a:cs typeface="Arial" panose="020B0604020202020204" pitchFamily="34" charset="0"/>
              </a:rPr>
              <a:t>Church Benevolence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DAF66955-3352-B40F-F7DC-A6A3E27BD2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2133600"/>
            <a:ext cx="10972800" cy="4191000"/>
          </a:xfrm>
        </p:spPr>
        <p:txBody>
          <a:bodyPr/>
          <a:lstStyle/>
          <a:p>
            <a:pPr eaLnBrk="1" hangingPunct="1">
              <a:spcBef>
                <a:spcPts val="600"/>
              </a:spcBef>
            </a:pPr>
            <a:r>
              <a:rPr lang="en-US" altLang="en-US" sz="3400" b="1" dirty="0">
                <a:solidFill>
                  <a:srgbClr val="FFFF00"/>
                </a:solidFill>
                <a:cs typeface="Arial" panose="020B0604020202020204" pitchFamily="34" charset="0"/>
              </a:rPr>
              <a:t>Power of the gospel </a:t>
            </a: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brings one to Christ</a:t>
            </a:r>
          </a:p>
          <a:p>
            <a:pPr lvl="1" eaLnBrk="1" hangingPunct="1">
              <a:spcBef>
                <a:spcPts val="600"/>
              </a:spcBef>
            </a:pP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True discipleship cannot be bought</a:t>
            </a:r>
            <a:b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</a:br>
            <a:r>
              <a:rPr lang="en-US" altLang="en-US" sz="3200" dirty="0">
                <a:solidFill>
                  <a:schemeClr val="bg1"/>
                </a:solidFill>
                <a:cs typeface="Arial" panose="020B0604020202020204" pitchFamily="34" charset="0"/>
              </a:rPr>
              <a:t>with material goods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3000" dirty="0">
                <a:solidFill>
                  <a:srgbClr val="FFE5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Romans 1:16-17</a:t>
            </a:r>
          </a:p>
          <a:p>
            <a:pPr lvl="2" eaLnBrk="1" hangingPunct="1">
              <a:spcBef>
                <a:spcPts val="600"/>
              </a:spcBef>
            </a:pPr>
            <a:r>
              <a:rPr lang="en-US" altLang="en-US" sz="3000" dirty="0">
                <a:solidFill>
                  <a:srgbClr val="FFE5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John 6:44-45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Many benevolent tactics were</a:t>
            </a:r>
            <a:b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</a:br>
            <a:r>
              <a:rPr lang="en-US" altLang="en-US" sz="3400" dirty="0">
                <a:solidFill>
                  <a:srgbClr val="FFFF00"/>
                </a:solidFill>
                <a:cs typeface="Arial" panose="020B0604020202020204" pitchFamily="34" charset="0"/>
              </a:rPr>
              <a:t>used after WWII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90DE103C-F2F3-95DF-B015-364420009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447800"/>
            <a:ext cx="8382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:a16="http://schemas.microsoft.com/office/drawing/2014/main" id="{0B39401A-10DE-9EC4-90C9-2A04E89DE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0" y="1447800"/>
            <a:ext cx="82296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3400" b="1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Not a tool to bring people INTO Christ</a:t>
            </a:r>
          </a:p>
        </p:txBody>
      </p:sp>
      <p:pic>
        <p:nvPicPr>
          <p:cNvPr id="8205" name="Picture 13" descr="bible_reading">
            <a:extLst>
              <a:ext uri="{FF2B5EF4-FFF2-40B4-BE49-F238E27FC236}">
                <a16:creationId xmlns:a16="http://schemas.microsoft.com/office/drawing/2014/main" id="{5C99ADAB-C25C-26A8-BA08-C53F4CE73F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0286" y="2734741"/>
            <a:ext cx="2635244" cy="3513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4">
            <a:extLst>
              <a:ext uri="{FF2B5EF4-FFF2-40B4-BE49-F238E27FC236}">
                <a16:creationId xmlns:a16="http://schemas.microsoft.com/office/drawing/2014/main" id="{469AF398-9B18-37FE-8332-A325E0A897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248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B79DF59-B854-4DEE-38CB-1D3CA3292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63392" y="0"/>
            <a:ext cx="228600" cy="68580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7E2C200-1FB2-3B12-CC12-FA8246D4F2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090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12A2EEE8-02B7-060E-7A41-83BF32D05E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" y="6393088"/>
            <a:ext cx="12090399" cy="1746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9A4E522-78BF-49EA-8168-D1DC13FA62E9}"/>
              </a:ext>
            </a:extLst>
          </p:cNvPr>
          <p:cNvSpPr txBox="1"/>
          <p:nvPr/>
        </p:nvSpPr>
        <p:spPr>
          <a:xfrm>
            <a:off x="-7248" y="6560458"/>
            <a:ext cx="1219924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19731976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Group 2">
            <a:extLst>
              <a:ext uri="{FF2B5EF4-FFF2-40B4-BE49-F238E27FC236}">
                <a16:creationId xmlns:a16="http://schemas.microsoft.com/office/drawing/2014/main" id="{E1A4CF80-BB45-40A0-A951-059DBEBD8AC0}"/>
              </a:ext>
            </a:extLst>
          </p:cNvPr>
          <p:cNvGraphicFramePr>
            <a:graphicFrameLocks noGrp="1"/>
          </p:cNvGraphicFramePr>
          <p:nvPr/>
        </p:nvGraphicFramePr>
        <p:xfrm>
          <a:off x="1752600" y="762001"/>
          <a:ext cx="8763000" cy="5838826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Scripture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Relieved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Administered Relief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Saint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Alien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Orphan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Local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Spons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Benev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Society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72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8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336" name="Rectangle 96">
            <a:extLst>
              <a:ext uri="{FF2B5EF4-FFF2-40B4-BE49-F238E27FC236}">
                <a16:creationId xmlns:a16="http://schemas.microsoft.com/office/drawing/2014/main" id="{2927581F-030A-33DF-61B4-87DD59022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1" y="69900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337" name="Text Box 97">
            <a:extLst>
              <a:ext uri="{FF2B5EF4-FFF2-40B4-BE49-F238E27FC236}">
                <a16:creationId xmlns:a16="http://schemas.microsoft.com/office/drawing/2014/main" id="{C3F45C9C-DCE1-BAC9-D7D5-D5D544F0B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52400"/>
            <a:ext cx="8610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b="1" dirty="0">
                <a:solidFill>
                  <a:srgbClr val="50005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The Benevolent Work of the Church</a:t>
            </a:r>
          </a:p>
        </p:txBody>
      </p:sp>
      <p:sp>
        <p:nvSpPr>
          <p:cNvPr id="10338" name="Text Box 98">
            <a:extLst>
              <a:ext uri="{FF2B5EF4-FFF2-40B4-BE49-F238E27FC236}">
                <a16:creationId xmlns:a16="http://schemas.microsoft.com/office/drawing/2014/main" id="{3BB6AF6B-A4C8-4C45-81F8-FED7E4F267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1965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2:44-45</a:t>
            </a:r>
          </a:p>
        </p:txBody>
      </p:sp>
      <p:sp>
        <p:nvSpPr>
          <p:cNvPr id="10339" name="Text Box 99">
            <a:extLst>
              <a:ext uri="{FF2B5EF4-FFF2-40B4-BE49-F238E27FC236}">
                <a16:creationId xmlns:a16="http://schemas.microsoft.com/office/drawing/2014/main" id="{55783B49-D343-4610-8DCA-77DE1D074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514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4:32-35</a:t>
            </a:r>
          </a:p>
        </p:txBody>
      </p:sp>
      <p:sp>
        <p:nvSpPr>
          <p:cNvPr id="10340" name="Text Box 100">
            <a:extLst>
              <a:ext uri="{FF2B5EF4-FFF2-40B4-BE49-F238E27FC236}">
                <a16:creationId xmlns:a16="http://schemas.microsoft.com/office/drawing/2014/main" id="{FB7C3EA7-D0E3-4AC5-A862-8B3F43791D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0321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6:1-6</a:t>
            </a:r>
          </a:p>
        </p:txBody>
      </p:sp>
      <p:sp>
        <p:nvSpPr>
          <p:cNvPr id="10341" name="Text Box 101">
            <a:extLst>
              <a:ext uri="{FF2B5EF4-FFF2-40B4-BE49-F238E27FC236}">
                <a16:creationId xmlns:a16="http://schemas.microsoft.com/office/drawing/2014/main" id="{82E746BD-439E-42B0-BA0C-3B5E04ADB0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35655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Acts 11:27-30</a:t>
            </a:r>
          </a:p>
        </p:txBody>
      </p:sp>
      <p:sp>
        <p:nvSpPr>
          <p:cNvPr id="10342" name="Text Box 102">
            <a:extLst>
              <a:ext uri="{FF2B5EF4-FFF2-40B4-BE49-F238E27FC236}">
                <a16:creationId xmlns:a16="http://schemas.microsoft.com/office/drawing/2014/main" id="{14BBAB10-33B5-4DDF-BE0C-5CBE1BD99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0989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Rom 15:25-32</a:t>
            </a:r>
          </a:p>
        </p:txBody>
      </p:sp>
      <p:sp>
        <p:nvSpPr>
          <p:cNvPr id="10343" name="Text Box 103">
            <a:extLst>
              <a:ext uri="{FF2B5EF4-FFF2-40B4-BE49-F238E27FC236}">
                <a16:creationId xmlns:a16="http://schemas.microsoft.com/office/drawing/2014/main" id="{F2514034-95D2-4140-8045-8C503D278B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632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1 Cor 16:1-3</a:t>
            </a:r>
          </a:p>
        </p:txBody>
      </p:sp>
      <p:sp>
        <p:nvSpPr>
          <p:cNvPr id="10344" name="Text Box 104">
            <a:extLst>
              <a:ext uri="{FF2B5EF4-FFF2-40B4-BE49-F238E27FC236}">
                <a16:creationId xmlns:a16="http://schemas.microsoft.com/office/drawing/2014/main" id="{1B0D6997-FF2B-4DBA-92AA-EE730294DE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1054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2 Cor 8:1-4</a:t>
            </a:r>
          </a:p>
        </p:txBody>
      </p:sp>
      <p:sp>
        <p:nvSpPr>
          <p:cNvPr id="10345" name="Text Box 105">
            <a:extLst>
              <a:ext uri="{FF2B5EF4-FFF2-40B4-BE49-F238E27FC236}">
                <a16:creationId xmlns:a16="http://schemas.microsoft.com/office/drawing/2014/main" id="{327A49A8-CD05-4DBC-8C93-2C99FD6CED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56388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2 Cor 9:1,12</a:t>
            </a:r>
          </a:p>
        </p:txBody>
      </p:sp>
      <p:sp>
        <p:nvSpPr>
          <p:cNvPr id="10346" name="Text Box 106">
            <a:extLst>
              <a:ext uri="{FF2B5EF4-FFF2-40B4-BE49-F238E27FC236}">
                <a16:creationId xmlns:a16="http://schemas.microsoft.com/office/drawing/2014/main" id="{ACC2F851-899D-49D0-8816-31F8353E2C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6156325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1 Tim 5:16</a:t>
            </a:r>
          </a:p>
        </p:txBody>
      </p:sp>
      <p:sp>
        <p:nvSpPr>
          <p:cNvPr id="10347" name="Text Box 107">
            <a:extLst>
              <a:ext uri="{FF2B5EF4-FFF2-40B4-BE49-F238E27FC236}">
                <a16:creationId xmlns:a16="http://schemas.microsoft.com/office/drawing/2014/main" id="{FD38A9DF-063B-442B-814E-9703EE698A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1905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48" name="Text Box 108">
            <a:extLst>
              <a:ext uri="{FF2B5EF4-FFF2-40B4-BE49-F238E27FC236}">
                <a16:creationId xmlns:a16="http://schemas.microsoft.com/office/drawing/2014/main" id="{DC7058F6-DB9A-4173-8058-F0C40F62B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438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49" name="Text Box 109">
            <a:extLst>
              <a:ext uri="{FF2B5EF4-FFF2-40B4-BE49-F238E27FC236}">
                <a16:creationId xmlns:a16="http://schemas.microsoft.com/office/drawing/2014/main" id="{71A1F437-2BF7-4FAE-ACB1-AC8BED614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971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0" name="Text Box 110">
            <a:extLst>
              <a:ext uri="{FF2B5EF4-FFF2-40B4-BE49-F238E27FC236}">
                <a16:creationId xmlns:a16="http://schemas.microsoft.com/office/drawing/2014/main" id="{A7D131F5-B41E-44C0-8E29-674C758B27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1" name="Text Box 111">
            <a:extLst>
              <a:ext uri="{FF2B5EF4-FFF2-40B4-BE49-F238E27FC236}">
                <a16:creationId xmlns:a16="http://schemas.microsoft.com/office/drawing/2014/main" id="{DB60ED70-92B2-4B51-82B7-655500459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9925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2" name="Text Box 112">
            <a:extLst>
              <a:ext uri="{FF2B5EF4-FFF2-40B4-BE49-F238E27FC236}">
                <a16:creationId xmlns:a16="http://schemas.microsoft.com/office/drawing/2014/main" id="{DE27ECD7-DE2D-45B3-B64F-5925F1CA6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3" name="Text Box 113">
            <a:extLst>
              <a:ext uri="{FF2B5EF4-FFF2-40B4-BE49-F238E27FC236}">
                <a16:creationId xmlns:a16="http://schemas.microsoft.com/office/drawing/2014/main" id="{14CCED6F-5295-4C34-8F0B-1FCEC5BD3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0593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4" name="Text Box 114">
            <a:extLst>
              <a:ext uri="{FF2B5EF4-FFF2-40B4-BE49-F238E27FC236}">
                <a16:creationId xmlns:a16="http://schemas.microsoft.com/office/drawing/2014/main" id="{FB74695F-4FE7-4BA2-9158-1F7015C8D1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562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5" name="Text Box 115">
            <a:extLst>
              <a:ext uri="{FF2B5EF4-FFF2-40B4-BE49-F238E27FC236}">
                <a16:creationId xmlns:a16="http://schemas.microsoft.com/office/drawing/2014/main" id="{C14E318D-30BA-49EA-BF51-AE41494283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60499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6" name="Text Box 116">
            <a:extLst>
              <a:ext uri="{FF2B5EF4-FFF2-40B4-BE49-F238E27FC236}">
                <a16:creationId xmlns:a16="http://schemas.microsoft.com/office/drawing/2014/main" id="{D49E0969-B9CB-47A8-BB6F-A9A0DD7A38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19050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7" name="Text Box 117">
            <a:extLst>
              <a:ext uri="{FF2B5EF4-FFF2-40B4-BE49-F238E27FC236}">
                <a16:creationId xmlns:a16="http://schemas.microsoft.com/office/drawing/2014/main" id="{5B2F071D-A31B-42EB-A630-30C083D79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4384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8" name="Text Box 118">
            <a:extLst>
              <a:ext uri="{FF2B5EF4-FFF2-40B4-BE49-F238E27FC236}">
                <a16:creationId xmlns:a16="http://schemas.microsoft.com/office/drawing/2014/main" id="{84DA5395-BD93-4245-8505-47297128D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2971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59" name="Text Box 119">
            <a:extLst>
              <a:ext uri="{FF2B5EF4-FFF2-40B4-BE49-F238E27FC236}">
                <a16:creationId xmlns:a16="http://schemas.microsoft.com/office/drawing/2014/main" id="{2BDB2E24-2450-49C4-AF97-6DE53042FE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5052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0" name="Text Box 120">
            <a:extLst>
              <a:ext uri="{FF2B5EF4-FFF2-40B4-BE49-F238E27FC236}">
                <a16:creationId xmlns:a16="http://schemas.microsoft.com/office/drawing/2014/main" id="{EAE0C6C2-BD0A-407F-85BE-101C02DDE2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39925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1" name="Text Box 121">
            <a:extLst>
              <a:ext uri="{FF2B5EF4-FFF2-40B4-BE49-F238E27FC236}">
                <a16:creationId xmlns:a16="http://schemas.microsoft.com/office/drawing/2014/main" id="{9C99FCB9-2637-45EE-8EDB-8097F6D318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44958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2" name="Text Box 122">
            <a:extLst>
              <a:ext uri="{FF2B5EF4-FFF2-40B4-BE49-F238E27FC236}">
                <a16:creationId xmlns:a16="http://schemas.microsoft.com/office/drawing/2014/main" id="{60817F2E-FBE2-4B0E-9252-3019FFA252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0593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3" name="Text Box 123">
            <a:extLst>
              <a:ext uri="{FF2B5EF4-FFF2-40B4-BE49-F238E27FC236}">
                <a16:creationId xmlns:a16="http://schemas.microsoft.com/office/drawing/2014/main" id="{0877D5BF-CEF8-4545-85FB-56AE9BFAE4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5562600"/>
            <a:ext cx="533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  <p:sp>
        <p:nvSpPr>
          <p:cNvPr id="10364" name="Text Box 124">
            <a:extLst>
              <a:ext uri="{FF2B5EF4-FFF2-40B4-BE49-F238E27FC236}">
                <a16:creationId xmlns:a16="http://schemas.microsoft.com/office/drawing/2014/main" id="{466B91B8-A7DE-45A4-85E7-A39EBC0C14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1400" y="6049964"/>
            <a:ext cx="5334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200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alibri" panose="020F0502020204030204" pitchFamily="34" charset="0"/>
                <a:cs typeface="Arial" pitchFamily="34" charset="0"/>
              </a:rPr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665153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3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0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0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0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10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0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0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03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0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0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0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7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8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80"/>
                                        <p:tgtEl>
                                          <p:spTgt spid="10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10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0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3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4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5" dur="80"/>
                                        <p:tgtEl>
                                          <p:spTgt spid="103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10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10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9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0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80"/>
                                        <p:tgtEl>
                                          <p:spTgt spid="103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1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0" dur="500"/>
                                        <p:tgtEl>
                                          <p:spTgt spid="10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5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6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7" dur="80"/>
                                        <p:tgtEl>
                                          <p:spTgt spid="103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2" dur="500"/>
                                        <p:tgtEl>
                                          <p:spTgt spid="10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0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38" grpId="0"/>
      <p:bldP spid="10339" grpId="0"/>
      <p:bldP spid="10340" grpId="0"/>
      <p:bldP spid="10341" grpId="0"/>
      <p:bldP spid="10342" grpId="0"/>
      <p:bldP spid="10343" grpId="0"/>
      <p:bldP spid="10344" grpId="0"/>
      <p:bldP spid="10345" grpId="0"/>
      <p:bldP spid="10346" grpId="0"/>
      <p:bldP spid="10347" grpId="0"/>
      <p:bldP spid="10348" grpId="0"/>
      <p:bldP spid="10349" grpId="0"/>
      <p:bldP spid="10350" grpId="0"/>
      <p:bldP spid="10351" grpId="0"/>
      <p:bldP spid="10352" grpId="0"/>
      <p:bldP spid="10353" grpId="0"/>
      <p:bldP spid="10354" grpId="0"/>
      <p:bldP spid="10356" grpId="0"/>
      <p:bldP spid="10357" grpId="0"/>
      <p:bldP spid="10358" grpId="0"/>
      <p:bldP spid="10359" grpId="0"/>
      <p:bldP spid="10360" grpId="0"/>
      <p:bldP spid="10362" grpId="0"/>
      <p:bldP spid="10363" grpId="0"/>
      <p:bldP spid="1036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6" name="Group 2">
            <a:extLst>
              <a:ext uri="{FF2B5EF4-FFF2-40B4-BE49-F238E27FC236}">
                <a16:creationId xmlns:a16="http://schemas.microsoft.com/office/drawing/2014/main" id="{2556BE21-6378-4A72-BA67-5A148B4F4F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017564"/>
              </p:ext>
            </p:extLst>
          </p:nvPr>
        </p:nvGraphicFramePr>
        <p:xfrm>
          <a:off x="1348014" y="696682"/>
          <a:ext cx="9495972" cy="5638803"/>
        </p:xfrm>
        <a:graphic>
          <a:graphicData uri="http://schemas.openxmlformats.org/drawingml/2006/table">
            <a:tbl>
              <a:tblPr/>
              <a:tblGrid>
                <a:gridCol w="2333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839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68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614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111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Individual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002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Its Own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To Church(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es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Church to Benevolent Org/Sponsoring Church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5:43-48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2:44-45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11:27-30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Matt 25:35-40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4:32-35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Rom 15:25-32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Luke 10:30-37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6:1-6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Cor 16:1-3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9:36-39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Cor 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Acts 20:34-35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2 Cor 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Cor 16:15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Eph 4:28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5:4, 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Tim 6:17-18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1:26-27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James 2:15-18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1 John 3:17-18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itchFamily="34" charset="0"/>
                        </a:rPr>
                        <a:t>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342" name="Rectangle 78">
            <a:extLst>
              <a:ext uri="{FF2B5EF4-FFF2-40B4-BE49-F238E27FC236}">
                <a16:creationId xmlns:a16="http://schemas.microsoft.com/office/drawing/2014/main" id="{5A29B1B0-D6A1-FFA0-2A2B-99A355D9B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3921" y="6990041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None/>
            </a:pPr>
            <a:endParaRPr lang="en-US" alt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1343" name="Text Box 79">
            <a:extLst>
              <a:ext uri="{FF2B5EF4-FFF2-40B4-BE49-F238E27FC236}">
                <a16:creationId xmlns:a16="http://schemas.microsoft.com/office/drawing/2014/main" id="{77CFA74C-2859-6B71-A1E0-31C3AD9A76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8015" y="166687"/>
            <a:ext cx="9495971" cy="519113"/>
          </a:xfrm>
          <a:prstGeom prst="rect">
            <a:avLst/>
          </a:prstGeom>
          <a:solidFill>
            <a:srgbClr val="500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800" b="1" dirty="0">
                <a:solidFill>
                  <a:srgbClr val="FFFFFF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New Testament Benevolence</a:t>
            </a:r>
          </a:p>
        </p:txBody>
      </p:sp>
      <p:sp>
        <p:nvSpPr>
          <p:cNvPr id="11344" name="Text Box 80">
            <a:extLst>
              <a:ext uri="{FF2B5EF4-FFF2-40B4-BE49-F238E27FC236}">
                <a16:creationId xmlns:a16="http://schemas.microsoft.com/office/drawing/2014/main" id="{F0A9C34D-AB47-B154-6662-62F56D9A91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0629" y="6324600"/>
            <a:ext cx="944335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en-US" altLang="en-US" sz="2400" b="1" dirty="0">
                <a:solidFill>
                  <a:srgbClr val="8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God’s Word PROVES That This IS Unquestionably Right!</a:t>
            </a:r>
          </a:p>
        </p:txBody>
      </p:sp>
    </p:spTree>
    <p:extLst>
      <p:ext uri="{BB962C8B-B14F-4D97-AF65-F5344CB8AC3E}">
        <p14:creationId xmlns:p14="http://schemas.microsoft.com/office/powerpoint/2010/main" val="27969260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25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765</Words>
  <Application>Microsoft Office PowerPoint</Application>
  <PresentationFormat>Widescreen</PresentationFormat>
  <Paragraphs>151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1_Default Design</vt:lpstr>
      <vt:lpstr>LIBERALISM</vt:lpstr>
      <vt:lpstr>Definitions</vt:lpstr>
      <vt:lpstr>Definitions</vt:lpstr>
      <vt:lpstr>Church Benevolence</vt:lpstr>
      <vt:lpstr>Church Benevolence</vt:lpstr>
      <vt:lpstr>Church Benevolence</vt:lpstr>
      <vt:lpstr>Church Benevolence</vt:lpstr>
      <vt:lpstr>PowerPoint Presentation</vt:lpstr>
      <vt:lpstr>PowerPoint Presentation</vt:lpstr>
      <vt:lpstr>Respecting God’s Word</vt:lpstr>
      <vt:lpstr>Respecting God’s Word</vt:lpstr>
      <vt:lpstr>LIBERALISM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Thetford</dc:creator>
  <cp:lastModifiedBy>Richard Thetford</cp:lastModifiedBy>
  <cp:revision>7</cp:revision>
  <dcterms:created xsi:type="dcterms:W3CDTF">2022-08-12T16:40:55Z</dcterms:created>
  <dcterms:modified xsi:type="dcterms:W3CDTF">2023-03-19T22:25:40Z</dcterms:modified>
</cp:coreProperties>
</file>