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1" r:id="rId3"/>
    <p:sldId id="260" r:id="rId4"/>
    <p:sldId id="274" r:id="rId5"/>
    <p:sldId id="275" r:id="rId6"/>
    <p:sldId id="276" r:id="rId7"/>
    <p:sldId id="277" r:id="rId8"/>
    <p:sldId id="278" r:id="rId9"/>
    <p:sldId id="27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144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ichie Thetford - Arial">
    <p:spTree>
      <p:nvGrpSpPr>
        <p:cNvPr id="1" name=""/>
        <p:cNvGrpSpPr/>
        <p:nvPr/>
      </p:nvGrpSpPr>
      <p:grpSpPr>
        <a:xfrm>
          <a:off x="0" y="0"/>
          <a:ext cx="0" cy="0"/>
          <a:chOff x="0" y="0"/>
          <a:chExt cx="0" cy="0"/>
        </a:xfrm>
      </p:grpSpPr>
      <p:sp>
        <p:nvSpPr>
          <p:cNvPr id="2" name="Title 1"/>
          <p:cNvSpPr>
            <a:spLocks noGrp="1"/>
          </p:cNvSpPr>
          <p:nvPr>
            <p:ph type="ctrTitle"/>
          </p:nvPr>
        </p:nvSpPr>
        <p:spPr>
          <a:xfrm>
            <a:off x="318408" y="1122363"/>
            <a:ext cx="8499022" cy="2387600"/>
          </a:xfrm>
        </p:spPr>
        <p:txBody>
          <a:bodyPr anchor="b">
            <a:normAutofit/>
          </a:bodyPr>
          <a:lstStyle>
            <a:lvl1pPr algn="ctr">
              <a:defRPr sz="4800" b="1">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579665" y="3602038"/>
            <a:ext cx="8041822" cy="1655762"/>
          </a:xfrm>
        </p:spPr>
        <p:txBody>
          <a:bodyPr>
            <a:normAutofit/>
          </a:bodyPr>
          <a:lstStyle>
            <a:lvl1pPr marL="0" indent="0" algn="ctr">
              <a:buNone/>
              <a:defRPr sz="40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Rectangle 6"/>
          <p:cNvSpPr/>
          <p:nvPr/>
        </p:nvSpPr>
        <p:spPr>
          <a:xfrm>
            <a:off x="1" y="0"/>
            <a:ext cx="128588" cy="6858000"/>
          </a:xfrm>
          <a:prstGeom prst="rect">
            <a:avLst/>
          </a:prstGeom>
          <a:solidFill>
            <a:srgbClr val="CC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9015412" y="0"/>
            <a:ext cx="128588" cy="6858000"/>
          </a:xfrm>
          <a:prstGeom prst="rect">
            <a:avLst/>
          </a:prstGeom>
          <a:solidFill>
            <a:srgbClr val="CC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0"/>
            <a:ext cx="9144000" cy="171450"/>
          </a:xfrm>
          <a:prstGeom prst="rect">
            <a:avLst/>
          </a:prstGeom>
          <a:solidFill>
            <a:srgbClr val="CC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0" y="6384921"/>
            <a:ext cx="9144000" cy="171450"/>
          </a:xfrm>
          <a:prstGeom prst="rect">
            <a:avLst/>
          </a:prstGeom>
          <a:solidFill>
            <a:srgbClr val="CC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TextBox 10"/>
          <p:cNvSpPr txBox="1"/>
          <p:nvPr/>
        </p:nvSpPr>
        <p:spPr>
          <a:xfrm>
            <a:off x="0" y="6556377"/>
            <a:ext cx="9144000" cy="307777"/>
          </a:xfrm>
          <a:prstGeom prst="rect">
            <a:avLst/>
          </a:prstGeom>
          <a:solidFill>
            <a:schemeClr val="tx1"/>
          </a:solidFill>
        </p:spPr>
        <p:txBody>
          <a:bodyPr wrap="square" rtlCol="0">
            <a:spAutoFit/>
          </a:bodyPr>
          <a:lstStyle/>
          <a:p>
            <a:r>
              <a:rPr lang="en-US" sz="1400" dirty="0" smtClean="0">
                <a:solidFill>
                  <a:schemeClr val="bg1"/>
                </a:solidFill>
                <a:latin typeface="Arial" panose="020B0604020202020204" pitchFamily="34" charset="0"/>
                <a:cs typeface="Arial" panose="020B0604020202020204" pitchFamily="34" charset="0"/>
              </a:rPr>
              <a:t>Richard Thetford					                              www.thetfordcountry.com</a:t>
            </a:r>
            <a:endParaRPr lang="en-US" sz="1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18907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AAE7DA-114C-4D03-B889-86CCC42B02F0}" type="datetimeFigureOut">
              <a:rPr lang="en-US" smtClean="0"/>
              <a:t>3/21/2015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EC5A7C-614E-431C-92BA-134F814BB58D}" type="slidenum">
              <a:rPr lang="en-US" smtClean="0"/>
              <a:t>‹#›</a:t>
            </a:fld>
            <a:endParaRPr lang="en-US"/>
          </a:p>
        </p:txBody>
      </p:sp>
    </p:spTree>
    <p:extLst>
      <p:ext uri="{BB962C8B-B14F-4D97-AF65-F5344CB8AC3E}">
        <p14:creationId xmlns:p14="http://schemas.microsoft.com/office/powerpoint/2010/main" val="8096456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AAE7DA-114C-4D03-B889-86CCC42B02F0}" type="datetimeFigureOut">
              <a:rPr lang="en-US" smtClean="0"/>
              <a:t>3/21/2015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EC5A7C-614E-431C-92BA-134F814BB58D}" type="slidenum">
              <a:rPr lang="en-US" smtClean="0"/>
              <a:t>‹#›</a:t>
            </a:fld>
            <a:endParaRPr lang="en-US"/>
          </a:p>
        </p:txBody>
      </p:sp>
    </p:spTree>
    <p:extLst>
      <p:ext uri="{BB962C8B-B14F-4D97-AF65-F5344CB8AC3E}">
        <p14:creationId xmlns:p14="http://schemas.microsoft.com/office/powerpoint/2010/main" val="5171575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8588" y="177351"/>
            <a:ext cx="8886825" cy="941163"/>
          </a:xfrm>
        </p:spPr>
        <p:txBody>
          <a:bodyPr/>
          <a:lstStyle>
            <a:lvl1pPr algn="ctr">
              <a:defRPr b="1">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212268" y="1335764"/>
            <a:ext cx="8721502" cy="4983393"/>
          </a:xfrm>
        </p:spPr>
        <p:txBody>
          <a:bodyPr/>
          <a:lstStyle>
            <a:lvl1pPr>
              <a:defRPr sz="3600" b="1">
                <a:latin typeface="Arial" panose="020B0604020202020204" pitchFamily="34" charset="0"/>
                <a:cs typeface="Arial" panose="020B0604020202020204" pitchFamily="34" charset="0"/>
              </a:defRPr>
            </a:lvl1pPr>
            <a:lvl2pPr>
              <a:defRPr sz="3400">
                <a:latin typeface="Arial" panose="020B0604020202020204" pitchFamily="34" charset="0"/>
                <a:cs typeface="Arial" panose="020B0604020202020204" pitchFamily="34" charset="0"/>
              </a:defRPr>
            </a:lvl2pPr>
            <a:lvl3pPr>
              <a:defRPr sz="3200">
                <a:latin typeface="Arial" panose="020B0604020202020204" pitchFamily="34" charset="0"/>
                <a:cs typeface="Arial" panose="020B0604020202020204" pitchFamily="34" charset="0"/>
              </a:defRPr>
            </a:lvl3pPr>
            <a:lvl4pPr>
              <a:defRPr sz="3000">
                <a:latin typeface="Arial" panose="020B0604020202020204" pitchFamily="34" charset="0"/>
                <a:cs typeface="Arial" panose="020B0604020202020204" pitchFamily="34" charset="0"/>
              </a:defRPr>
            </a:lvl4pPr>
            <a:lvl5pPr>
              <a:defRPr>
                <a:latin typeface="Souvenir Lt BT" panose="02080503040505020303"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7" name="Rectangle 6"/>
          <p:cNvSpPr/>
          <p:nvPr/>
        </p:nvSpPr>
        <p:spPr>
          <a:xfrm>
            <a:off x="1" y="0"/>
            <a:ext cx="128588" cy="6858000"/>
          </a:xfrm>
          <a:prstGeom prst="rect">
            <a:avLst/>
          </a:prstGeom>
          <a:solidFill>
            <a:srgbClr val="CC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9015412" y="0"/>
            <a:ext cx="128588" cy="6858000"/>
          </a:xfrm>
          <a:prstGeom prst="rect">
            <a:avLst/>
          </a:prstGeom>
          <a:solidFill>
            <a:srgbClr val="CC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0"/>
            <a:ext cx="9144000" cy="171450"/>
          </a:xfrm>
          <a:prstGeom prst="rect">
            <a:avLst/>
          </a:prstGeom>
          <a:solidFill>
            <a:srgbClr val="CC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0" y="6384921"/>
            <a:ext cx="9144000" cy="171450"/>
          </a:xfrm>
          <a:prstGeom prst="rect">
            <a:avLst/>
          </a:prstGeom>
          <a:solidFill>
            <a:srgbClr val="CC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TextBox 10"/>
          <p:cNvSpPr txBox="1"/>
          <p:nvPr/>
        </p:nvSpPr>
        <p:spPr>
          <a:xfrm>
            <a:off x="0" y="6552108"/>
            <a:ext cx="9144000" cy="307777"/>
          </a:xfrm>
          <a:prstGeom prst="rect">
            <a:avLst/>
          </a:prstGeom>
          <a:solidFill>
            <a:schemeClr val="tx1"/>
          </a:solidFill>
        </p:spPr>
        <p:txBody>
          <a:bodyPr wrap="square" rtlCol="0">
            <a:spAutoFit/>
          </a:bodyPr>
          <a:lstStyle/>
          <a:p>
            <a:r>
              <a:rPr lang="en-US" sz="1400" dirty="0" smtClean="0">
                <a:solidFill>
                  <a:schemeClr val="bg1"/>
                </a:solidFill>
                <a:latin typeface="Arial" panose="020B0604020202020204" pitchFamily="34" charset="0"/>
                <a:cs typeface="Arial" panose="020B0604020202020204" pitchFamily="34" charset="0"/>
              </a:rPr>
              <a:t>Richard Thetford				                                                www.thetfordcountry.com</a:t>
            </a:r>
            <a:endParaRPr lang="en-US" sz="1400" dirty="0">
              <a:solidFill>
                <a:schemeClr val="bg1"/>
              </a:solidFill>
              <a:latin typeface="Arial" panose="020B0604020202020204" pitchFamily="34" charset="0"/>
              <a:cs typeface="Arial" panose="020B0604020202020204" pitchFamily="34" charset="0"/>
            </a:endParaRPr>
          </a:p>
        </p:txBody>
      </p:sp>
      <p:cxnSp>
        <p:nvCxnSpPr>
          <p:cNvPr id="13" name="Straight Connector 12"/>
          <p:cNvCxnSpPr/>
          <p:nvPr/>
        </p:nvCxnSpPr>
        <p:spPr>
          <a:xfrm>
            <a:off x="171454" y="1143009"/>
            <a:ext cx="8799059" cy="32657"/>
          </a:xfrm>
          <a:prstGeom prst="line">
            <a:avLst/>
          </a:prstGeom>
          <a:ln w="57150">
            <a:solidFill>
              <a:srgbClr val="CC33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57820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5"/>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70"/>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AAE7DA-114C-4D03-B889-86CCC42B02F0}" type="datetimeFigureOut">
              <a:rPr lang="en-US" smtClean="0"/>
              <a:t>3/21/2015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EC5A7C-614E-431C-92BA-134F814BB58D}" type="slidenum">
              <a:rPr lang="en-US" smtClean="0"/>
              <a:t>‹#›</a:t>
            </a:fld>
            <a:endParaRPr lang="en-US"/>
          </a:p>
        </p:txBody>
      </p:sp>
    </p:spTree>
    <p:extLst>
      <p:ext uri="{BB962C8B-B14F-4D97-AF65-F5344CB8AC3E}">
        <p14:creationId xmlns:p14="http://schemas.microsoft.com/office/powerpoint/2010/main" val="19327160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AAE7DA-114C-4D03-B889-86CCC42B02F0}" type="datetimeFigureOut">
              <a:rPr lang="en-US" smtClean="0"/>
              <a:t>3/21/2015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EC5A7C-614E-431C-92BA-134F814BB58D}" type="slidenum">
              <a:rPr lang="en-US" smtClean="0"/>
              <a:t>‹#›</a:t>
            </a:fld>
            <a:endParaRPr lang="en-US"/>
          </a:p>
        </p:txBody>
      </p:sp>
    </p:spTree>
    <p:extLst>
      <p:ext uri="{BB962C8B-B14F-4D97-AF65-F5344CB8AC3E}">
        <p14:creationId xmlns:p14="http://schemas.microsoft.com/office/powerpoint/2010/main" val="29177401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2"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AAE7DA-114C-4D03-B889-86CCC42B02F0}" type="datetimeFigureOut">
              <a:rPr lang="en-US" smtClean="0"/>
              <a:t>3/21/2015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EC5A7C-614E-431C-92BA-134F814BB58D}" type="slidenum">
              <a:rPr lang="en-US" smtClean="0"/>
              <a:t>‹#›</a:t>
            </a:fld>
            <a:endParaRPr lang="en-US"/>
          </a:p>
        </p:txBody>
      </p:sp>
    </p:spTree>
    <p:extLst>
      <p:ext uri="{BB962C8B-B14F-4D97-AF65-F5344CB8AC3E}">
        <p14:creationId xmlns:p14="http://schemas.microsoft.com/office/powerpoint/2010/main" val="7954374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AAE7DA-114C-4D03-B889-86CCC42B02F0}" type="datetimeFigureOut">
              <a:rPr lang="en-US" smtClean="0"/>
              <a:t>3/21/2015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EC5A7C-614E-431C-92BA-134F814BB58D}" type="slidenum">
              <a:rPr lang="en-US" smtClean="0"/>
              <a:t>‹#›</a:t>
            </a:fld>
            <a:endParaRPr lang="en-US"/>
          </a:p>
        </p:txBody>
      </p:sp>
    </p:spTree>
    <p:extLst>
      <p:ext uri="{BB962C8B-B14F-4D97-AF65-F5344CB8AC3E}">
        <p14:creationId xmlns:p14="http://schemas.microsoft.com/office/powerpoint/2010/main" val="38679668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AAE7DA-114C-4D03-B889-86CCC42B02F0}" type="datetimeFigureOut">
              <a:rPr lang="en-US" smtClean="0"/>
              <a:t>3/21/2015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EC5A7C-614E-431C-92BA-134F814BB58D}" type="slidenum">
              <a:rPr lang="en-US" smtClean="0"/>
              <a:t>‹#›</a:t>
            </a:fld>
            <a:endParaRPr lang="en-US"/>
          </a:p>
        </p:txBody>
      </p:sp>
    </p:spTree>
    <p:extLst>
      <p:ext uri="{BB962C8B-B14F-4D97-AF65-F5344CB8AC3E}">
        <p14:creationId xmlns:p14="http://schemas.microsoft.com/office/powerpoint/2010/main" val="30625613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391" y="987432"/>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AAE7DA-114C-4D03-B889-86CCC42B02F0}" type="datetimeFigureOut">
              <a:rPr lang="en-US" smtClean="0"/>
              <a:t>3/21/2015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EC5A7C-614E-431C-92BA-134F814BB58D}" type="slidenum">
              <a:rPr lang="en-US" smtClean="0"/>
              <a:t>‹#›</a:t>
            </a:fld>
            <a:endParaRPr lang="en-US"/>
          </a:p>
        </p:txBody>
      </p:sp>
    </p:spTree>
    <p:extLst>
      <p:ext uri="{BB962C8B-B14F-4D97-AF65-F5344CB8AC3E}">
        <p14:creationId xmlns:p14="http://schemas.microsoft.com/office/powerpoint/2010/main" val="325940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391" y="987432"/>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AAE7DA-114C-4D03-B889-86CCC42B02F0}" type="datetimeFigureOut">
              <a:rPr lang="en-US" smtClean="0"/>
              <a:t>3/21/2015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EC5A7C-614E-431C-92BA-134F814BB58D}" type="slidenum">
              <a:rPr lang="en-US" smtClean="0"/>
              <a:t>‹#›</a:t>
            </a:fld>
            <a:endParaRPr lang="en-US"/>
          </a:p>
        </p:txBody>
      </p:sp>
    </p:spTree>
    <p:extLst>
      <p:ext uri="{BB962C8B-B14F-4D97-AF65-F5344CB8AC3E}">
        <p14:creationId xmlns:p14="http://schemas.microsoft.com/office/powerpoint/2010/main" val="37257709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7"/>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AAE7DA-114C-4D03-B889-86CCC42B02F0}" type="datetimeFigureOut">
              <a:rPr lang="en-US" smtClean="0"/>
              <a:t>3/21/2015</a:t>
            </a:fld>
            <a:endParaRPr lang="en-US"/>
          </a:p>
        </p:txBody>
      </p:sp>
      <p:sp>
        <p:nvSpPr>
          <p:cNvPr id="5" name="Footer Placeholder 4"/>
          <p:cNvSpPr>
            <a:spLocks noGrp="1"/>
          </p:cNvSpPr>
          <p:nvPr>
            <p:ph type="ftr" sz="quarter" idx="3"/>
          </p:nvPr>
        </p:nvSpPr>
        <p:spPr>
          <a:xfrm>
            <a:off x="3028950" y="6356357"/>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EC5A7C-614E-431C-92BA-134F814BB58D}" type="slidenum">
              <a:rPr lang="en-US" smtClean="0"/>
              <a:t>‹#›</a:t>
            </a:fld>
            <a:endParaRPr lang="en-US"/>
          </a:p>
        </p:txBody>
      </p:sp>
    </p:spTree>
    <p:extLst>
      <p:ext uri="{BB962C8B-B14F-4D97-AF65-F5344CB8AC3E}">
        <p14:creationId xmlns:p14="http://schemas.microsoft.com/office/powerpoint/2010/main" val="72072434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131805" y="238892"/>
            <a:ext cx="8872152" cy="988542"/>
          </a:xfrm>
        </p:spPr>
        <p:txBody>
          <a:bodyPr>
            <a:normAutofit/>
          </a:bodyPr>
          <a:lstStyle/>
          <a:p>
            <a:r>
              <a:rPr lang="en-US" sz="5400" dirty="0" smtClean="0">
                <a:solidFill>
                  <a:srgbClr val="CC3300"/>
                </a:solidFill>
                <a:latin typeface="Arial" panose="020B0604020202020204" pitchFamily="34" charset="0"/>
                <a:ea typeface="Tahoma" panose="020B0604030504040204" pitchFamily="34" charset="0"/>
              </a:rPr>
              <a:t>Building Our Faith….</a:t>
            </a:r>
            <a:endParaRPr lang="en-US" sz="5400" dirty="0">
              <a:solidFill>
                <a:srgbClr val="CC3300"/>
              </a:solidFill>
              <a:latin typeface="Arial" panose="020B0604020202020204" pitchFamily="34" charset="0"/>
              <a:ea typeface="Tahoma" panose="020B0604030504040204" pitchFamily="34" charset="0"/>
            </a:endParaRPr>
          </a:p>
        </p:txBody>
      </p:sp>
      <p:cxnSp>
        <p:nvCxnSpPr>
          <p:cNvPr id="5" name="Straight Connector 4"/>
          <p:cNvCxnSpPr/>
          <p:nvPr/>
        </p:nvCxnSpPr>
        <p:spPr>
          <a:xfrm>
            <a:off x="313038" y="1433378"/>
            <a:ext cx="8501448" cy="0"/>
          </a:xfrm>
          <a:prstGeom prst="line">
            <a:avLst/>
          </a:prstGeom>
          <a:ln w="76200">
            <a:solidFill>
              <a:srgbClr val="CC3300"/>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9694" y="1812325"/>
            <a:ext cx="6364613" cy="4239328"/>
          </a:xfrm>
          <a:prstGeom prst="rect">
            <a:avLst/>
          </a:prstGeom>
        </p:spPr>
      </p:pic>
    </p:spTree>
    <p:extLst>
      <p:ext uri="{BB962C8B-B14F-4D97-AF65-F5344CB8AC3E}">
        <p14:creationId xmlns:p14="http://schemas.microsoft.com/office/powerpoint/2010/main" val="15510213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p:nvPr>
        </p:nvSpPr>
        <p:spPr>
          <a:xfrm>
            <a:off x="131805" y="271850"/>
            <a:ext cx="8872152" cy="1738184"/>
          </a:xfrm>
        </p:spPr>
        <p:txBody>
          <a:bodyPr>
            <a:normAutofit/>
          </a:bodyPr>
          <a:lstStyle/>
          <a:p>
            <a:r>
              <a:rPr lang="en-US" sz="5400" dirty="0" smtClean="0">
                <a:solidFill>
                  <a:srgbClr val="CC3300"/>
                </a:solidFill>
                <a:latin typeface="Arial" panose="020B0604020202020204" pitchFamily="34" charset="0"/>
                <a:ea typeface="Tahoma" panose="020B0604030504040204" pitchFamily="34" charset="0"/>
              </a:rPr>
              <a:t>Building Our Faith….</a:t>
            </a:r>
            <a:br>
              <a:rPr lang="en-US" sz="5400" dirty="0" smtClean="0">
                <a:solidFill>
                  <a:srgbClr val="CC3300"/>
                </a:solidFill>
                <a:latin typeface="Arial" panose="020B0604020202020204" pitchFamily="34" charset="0"/>
                <a:ea typeface="Tahoma" panose="020B0604030504040204" pitchFamily="34" charset="0"/>
              </a:rPr>
            </a:br>
            <a:r>
              <a:rPr lang="en-US" b="0" dirty="0" smtClean="0">
                <a:latin typeface="Arial" panose="020B0604020202020204" pitchFamily="34" charset="0"/>
                <a:ea typeface="Tahoma" panose="020B0604030504040204" pitchFamily="34" charset="0"/>
              </a:rPr>
              <a:t>….By the Examples of </a:t>
            </a:r>
            <a:r>
              <a:rPr lang="en-US" dirty="0" smtClean="0">
                <a:solidFill>
                  <a:srgbClr val="C00000"/>
                </a:solidFill>
                <a:latin typeface="Arial" panose="020B0604020202020204" pitchFamily="34" charset="0"/>
                <a:ea typeface="Tahoma" panose="020B0604030504040204" pitchFamily="34" charset="0"/>
              </a:rPr>
              <a:t>Others</a:t>
            </a:r>
            <a:endParaRPr lang="en-US" dirty="0">
              <a:solidFill>
                <a:srgbClr val="C00000"/>
              </a:solidFill>
              <a:latin typeface="Arial" panose="020B0604020202020204" pitchFamily="34" charset="0"/>
              <a:ea typeface="Tahoma" panose="020B0604030504040204" pitchFamily="34" charset="0"/>
            </a:endParaRPr>
          </a:p>
        </p:txBody>
      </p:sp>
      <p:cxnSp>
        <p:nvCxnSpPr>
          <p:cNvPr id="8" name="Straight Connector 7"/>
          <p:cNvCxnSpPr/>
          <p:nvPr/>
        </p:nvCxnSpPr>
        <p:spPr>
          <a:xfrm>
            <a:off x="313038" y="2207740"/>
            <a:ext cx="8501448" cy="0"/>
          </a:xfrm>
          <a:prstGeom prst="line">
            <a:avLst/>
          </a:prstGeom>
          <a:ln w="76200">
            <a:solidFill>
              <a:srgbClr val="CC330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05946" y="2314836"/>
            <a:ext cx="2817340" cy="2616101"/>
          </a:xfrm>
          <a:prstGeom prst="rect">
            <a:avLst/>
          </a:prstGeom>
          <a:noFill/>
        </p:spPr>
        <p:txBody>
          <a:bodyPr wrap="square" rtlCol="0">
            <a:spAutoFit/>
          </a:bodyPr>
          <a:lstStyle/>
          <a:p>
            <a:pPr algn="ctr"/>
            <a:r>
              <a:rPr lang="en-US" sz="4400" b="1" dirty="0">
                <a:solidFill>
                  <a:srgbClr val="C00000"/>
                </a:solidFill>
                <a:latin typeface="Arial" panose="020B0604020202020204" pitchFamily="34" charset="0"/>
                <a:ea typeface="Tahoma" panose="020B0604030504040204" pitchFamily="34" charset="0"/>
                <a:cs typeface="Arial" panose="020B0604020202020204" pitchFamily="34" charset="0"/>
              </a:rPr>
              <a:t>Hebrews</a:t>
            </a:r>
          </a:p>
          <a:p>
            <a:pPr algn="ctr"/>
            <a:r>
              <a:rPr lang="en-US" sz="4000" b="1" dirty="0" smtClean="0">
                <a:solidFill>
                  <a:srgbClr val="C00000"/>
                </a:solidFill>
                <a:latin typeface="Arial" panose="020B0604020202020204" pitchFamily="34" charset="0"/>
                <a:ea typeface="Tahoma" panose="020B0604030504040204" pitchFamily="34" charset="0"/>
                <a:cs typeface="Arial" panose="020B0604020202020204" pitchFamily="34" charset="0"/>
              </a:rPr>
              <a:t>11:11,</a:t>
            </a:r>
            <a:br>
              <a:rPr lang="en-US" sz="4000" b="1" dirty="0" smtClean="0">
                <a:solidFill>
                  <a:srgbClr val="C00000"/>
                </a:solidFill>
                <a:latin typeface="Arial" panose="020B0604020202020204" pitchFamily="34" charset="0"/>
                <a:ea typeface="Tahoma" panose="020B0604030504040204" pitchFamily="34" charset="0"/>
                <a:cs typeface="Arial" panose="020B0604020202020204" pitchFamily="34" charset="0"/>
              </a:rPr>
            </a:br>
            <a:r>
              <a:rPr lang="en-US" sz="4000" b="1" dirty="0" smtClean="0">
                <a:solidFill>
                  <a:srgbClr val="C00000"/>
                </a:solidFill>
                <a:latin typeface="Arial" panose="020B0604020202020204" pitchFamily="34" charset="0"/>
                <a:ea typeface="Tahoma" panose="020B0604030504040204" pitchFamily="34" charset="0"/>
                <a:cs typeface="Arial" panose="020B0604020202020204" pitchFamily="34" charset="0"/>
              </a:rPr>
              <a:t>20-22,</a:t>
            </a:r>
            <a:br>
              <a:rPr lang="en-US" sz="4000" b="1" dirty="0" smtClean="0">
                <a:solidFill>
                  <a:srgbClr val="C00000"/>
                </a:solidFill>
                <a:latin typeface="Arial" panose="020B0604020202020204" pitchFamily="34" charset="0"/>
                <a:ea typeface="Tahoma" panose="020B0604030504040204" pitchFamily="34" charset="0"/>
                <a:cs typeface="Arial" panose="020B0604020202020204" pitchFamily="34" charset="0"/>
              </a:rPr>
            </a:br>
            <a:r>
              <a:rPr lang="en-US" sz="4000" b="1" dirty="0" smtClean="0">
                <a:solidFill>
                  <a:srgbClr val="C00000"/>
                </a:solidFill>
                <a:latin typeface="Arial" panose="020B0604020202020204" pitchFamily="34" charset="0"/>
                <a:ea typeface="Tahoma" panose="020B0604030504040204" pitchFamily="34" charset="0"/>
                <a:cs typeface="Arial" panose="020B0604020202020204" pitchFamily="34" charset="0"/>
              </a:rPr>
              <a:t>30-34</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3286" y="2314836"/>
            <a:ext cx="5791200" cy="3995928"/>
          </a:xfrm>
          <a:prstGeom prst="rect">
            <a:avLst/>
          </a:prstGeom>
        </p:spPr>
      </p:pic>
    </p:spTree>
    <p:extLst>
      <p:ext uri="{BB962C8B-B14F-4D97-AF65-F5344CB8AC3E}">
        <p14:creationId xmlns:p14="http://schemas.microsoft.com/office/powerpoint/2010/main" val="27368914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519" y="177351"/>
            <a:ext cx="7334894" cy="941163"/>
          </a:xfrm>
        </p:spPr>
        <p:txBody>
          <a:bodyPr>
            <a:normAutofit/>
          </a:bodyPr>
          <a:lstStyle/>
          <a:p>
            <a:r>
              <a:rPr lang="en-US" sz="5400" dirty="0" smtClean="0">
                <a:solidFill>
                  <a:srgbClr val="C00000"/>
                </a:solidFill>
              </a:rPr>
              <a:t>Sarah</a:t>
            </a:r>
            <a:endParaRPr lang="en-US" sz="5400" dirty="0">
              <a:solidFill>
                <a:srgbClr val="C00000"/>
              </a:solidFill>
            </a:endParaRPr>
          </a:p>
        </p:txBody>
      </p:sp>
      <p:cxnSp>
        <p:nvCxnSpPr>
          <p:cNvPr id="5" name="Straight Connector 4"/>
          <p:cNvCxnSpPr/>
          <p:nvPr/>
        </p:nvCxnSpPr>
        <p:spPr>
          <a:xfrm>
            <a:off x="1653887" y="2450161"/>
            <a:ext cx="7275929" cy="32129"/>
          </a:xfrm>
          <a:prstGeom prst="line">
            <a:avLst/>
          </a:prstGeom>
          <a:ln w="57150">
            <a:solidFill>
              <a:srgbClr val="CC3300"/>
            </a:solidFill>
          </a:ln>
        </p:spPr>
        <p:style>
          <a:lnRef idx="1">
            <a:schemeClr val="accent1"/>
          </a:lnRef>
          <a:fillRef idx="0">
            <a:schemeClr val="accent1"/>
          </a:fillRef>
          <a:effectRef idx="0">
            <a:schemeClr val="accent1"/>
          </a:effectRef>
          <a:fontRef idx="minor">
            <a:schemeClr val="tx1"/>
          </a:fontRef>
        </p:style>
      </p:cxn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70463" y="217206"/>
            <a:ext cx="1510056" cy="2265084"/>
          </a:xfrm>
        </p:spPr>
      </p:pic>
      <p:sp>
        <p:nvSpPr>
          <p:cNvPr id="8" name="Text Box 11"/>
          <p:cNvSpPr txBox="1">
            <a:spLocks noChangeArrowheads="1"/>
          </p:cNvSpPr>
          <p:nvPr/>
        </p:nvSpPr>
        <p:spPr bwMode="auto">
          <a:xfrm>
            <a:off x="1680519" y="1126259"/>
            <a:ext cx="7334894"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0"/>
              </a:spcBef>
              <a:spcAft>
                <a:spcPct val="0"/>
              </a:spcAft>
            </a:pPr>
            <a:r>
              <a:rPr lang="en-US" altLang="en-US" sz="4000" b="1" dirty="0" smtClean="0">
                <a:solidFill>
                  <a:srgbClr val="CC3300"/>
                </a:solidFill>
                <a:latin typeface="Arial" panose="020B0604020202020204" pitchFamily="34" charset="0"/>
                <a:cs typeface="Arial" panose="020B0604020202020204" pitchFamily="34" charset="0"/>
              </a:rPr>
              <a:t>“because she judged Him faithful who had promised”</a:t>
            </a:r>
            <a:endParaRPr lang="en-US" altLang="en-US" sz="4000" b="1" dirty="0">
              <a:solidFill>
                <a:srgbClr val="CC3300"/>
              </a:solidFill>
              <a:latin typeface="Arial" panose="020B0604020202020204" pitchFamily="34" charset="0"/>
              <a:cs typeface="Arial" panose="020B0604020202020204" pitchFamily="34" charset="0"/>
            </a:endParaRPr>
          </a:p>
        </p:txBody>
      </p:sp>
      <p:sp>
        <p:nvSpPr>
          <p:cNvPr id="9" name="Content Placeholder 2"/>
          <p:cNvSpPr txBox="1">
            <a:spLocks/>
          </p:cNvSpPr>
          <p:nvPr/>
        </p:nvSpPr>
        <p:spPr>
          <a:xfrm>
            <a:off x="212268" y="2589257"/>
            <a:ext cx="8764960" cy="37299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600" b="1"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3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ouvenir Lt BT" panose="020805030405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Sarah’s faith</a:t>
            </a:r>
          </a:p>
          <a:p>
            <a:pPr lvl="1"/>
            <a:r>
              <a:rPr lang="en-US" dirty="0" smtClean="0">
                <a:solidFill>
                  <a:srgbClr val="C00000"/>
                </a:solidFill>
              </a:rPr>
              <a:t>Genesis 18:11-15</a:t>
            </a:r>
          </a:p>
          <a:p>
            <a:r>
              <a:rPr lang="en-US" dirty="0" smtClean="0"/>
              <a:t>She had trust in God</a:t>
            </a:r>
          </a:p>
          <a:p>
            <a:pPr lvl="1"/>
            <a:r>
              <a:rPr lang="en-US" dirty="0" smtClean="0"/>
              <a:t>Faith led her to believe she</a:t>
            </a:r>
            <a:br>
              <a:rPr lang="en-US" dirty="0" smtClean="0"/>
            </a:br>
            <a:r>
              <a:rPr lang="en-US" dirty="0" smtClean="0"/>
              <a:t>would have a son</a:t>
            </a:r>
          </a:p>
          <a:p>
            <a:pPr lvl="1"/>
            <a:r>
              <a:rPr lang="en-US" dirty="0" smtClean="0"/>
              <a:t>When things go against all odds, our faith must kick in! </a:t>
            </a:r>
            <a:endParaRPr lang="en-US" dirty="0"/>
          </a:p>
        </p:txBody>
      </p:sp>
    </p:spTree>
    <p:extLst>
      <p:ext uri="{BB962C8B-B14F-4D97-AF65-F5344CB8AC3E}">
        <p14:creationId xmlns:p14="http://schemas.microsoft.com/office/powerpoint/2010/main" val="9469747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p:cTn id="7"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9">
                                            <p:txEl>
                                              <p:pRg st="0" end="0"/>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 calcmode="lin" valueType="num">
                                      <p:cBhvr>
                                        <p:cTn id="13" dur="500" fill="hold"/>
                                        <p:tgtEl>
                                          <p:spTgt spid="9">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9">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9">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9">
                                            <p:txEl>
                                              <p:pRg st="2" end="2"/>
                                            </p:txEl>
                                          </p:spTgt>
                                        </p:tgtEl>
                                        <p:attrNameLst>
                                          <p:attrName>style.visibility</p:attrName>
                                        </p:attrNameLst>
                                      </p:cBhvr>
                                      <p:to>
                                        <p:strVal val="visible"/>
                                      </p:to>
                                    </p:set>
                                    <p:anim calcmode="lin" valueType="num">
                                      <p:cBhvr>
                                        <p:cTn id="20" dur="500" fill="hold"/>
                                        <p:tgtEl>
                                          <p:spTgt spid="9">
                                            <p:txEl>
                                              <p:pRg st="2" end="2"/>
                                            </p:txEl>
                                          </p:spTgt>
                                        </p:tgtEl>
                                        <p:attrNameLst>
                                          <p:attrName>ppt_w</p:attrName>
                                        </p:attrNameLst>
                                      </p:cBhvr>
                                      <p:tavLst>
                                        <p:tav tm="0">
                                          <p:val>
                                            <p:fltVal val="0"/>
                                          </p:val>
                                        </p:tav>
                                        <p:tav tm="100000">
                                          <p:val>
                                            <p:strVal val="#ppt_w"/>
                                          </p:val>
                                        </p:tav>
                                      </p:tavLst>
                                    </p:anim>
                                    <p:anim calcmode="lin" valueType="num">
                                      <p:cBhvr>
                                        <p:cTn id="21" dur="500" fill="hold"/>
                                        <p:tgtEl>
                                          <p:spTgt spid="9">
                                            <p:txEl>
                                              <p:pRg st="2" end="2"/>
                                            </p:txEl>
                                          </p:spTgt>
                                        </p:tgtEl>
                                        <p:attrNameLst>
                                          <p:attrName>ppt_h</p:attrName>
                                        </p:attrNameLst>
                                      </p:cBhvr>
                                      <p:tavLst>
                                        <p:tav tm="0">
                                          <p:val>
                                            <p:fltVal val="0"/>
                                          </p:val>
                                        </p:tav>
                                        <p:tav tm="100000">
                                          <p:val>
                                            <p:strVal val="#ppt_h"/>
                                          </p:val>
                                        </p:tav>
                                      </p:tavLst>
                                    </p:anim>
                                    <p:animEffect transition="in" filter="fade">
                                      <p:cBhvr>
                                        <p:cTn id="22" dur="500"/>
                                        <p:tgtEl>
                                          <p:spTgt spid="9">
                                            <p:txEl>
                                              <p:pRg st="2" end="2"/>
                                            </p:txEl>
                                          </p:spTgt>
                                        </p:tgtEl>
                                      </p:cBhvr>
                                    </p:animEffect>
                                  </p:childTnLst>
                                </p:cTn>
                              </p:par>
                            </p:childTnLst>
                          </p:cTn>
                        </p:par>
                        <p:par>
                          <p:cTn id="23" fill="hold">
                            <p:stCondLst>
                              <p:cond delay="500"/>
                            </p:stCondLst>
                            <p:childTnLst>
                              <p:par>
                                <p:cTn id="24" presetID="53" presetClass="entr" presetSubtype="16" fill="hold" nodeType="afterEffect">
                                  <p:stCondLst>
                                    <p:cond delay="0"/>
                                  </p:stCondLst>
                                  <p:childTnLst>
                                    <p:set>
                                      <p:cBhvr>
                                        <p:cTn id="25" dur="1" fill="hold">
                                          <p:stCondLst>
                                            <p:cond delay="0"/>
                                          </p:stCondLst>
                                        </p:cTn>
                                        <p:tgtEl>
                                          <p:spTgt spid="9">
                                            <p:txEl>
                                              <p:pRg st="3" end="3"/>
                                            </p:txEl>
                                          </p:spTgt>
                                        </p:tgtEl>
                                        <p:attrNameLst>
                                          <p:attrName>style.visibility</p:attrName>
                                        </p:attrNameLst>
                                      </p:cBhvr>
                                      <p:to>
                                        <p:strVal val="visible"/>
                                      </p:to>
                                    </p:set>
                                    <p:anim calcmode="lin" valueType="num">
                                      <p:cBhvr>
                                        <p:cTn id="26" dur="500" fill="hold"/>
                                        <p:tgtEl>
                                          <p:spTgt spid="9">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9">
                                            <p:txEl>
                                              <p:pRg st="3" end="3"/>
                                            </p:txEl>
                                          </p:spTgt>
                                        </p:tgtEl>
                                        <p:attrNameLst>
                                          <p:attrName>ppt_h</p:attrName>
                                        </p:attrNameLst>
                                      </p:cBhvr>
                                      <p:tavLst>
                                        <p:tav tm="0">
                                          <p:val>
                                            <p:fltVal val="0"/>
                                          </p:val>
                                        </p:tav>
                                        <p:tav tm="100000">
                                          <p:val>
                                            <p:strVal val="#ppt_h"/>
                                          </p:val>
                                        </p:tav>
                                      </p:tavLst>
                                    </p:anim>
                                    <p:animEffect transition="in" filter="fade">
                                      <p:cBhvr>
                                        <p:cTn id="28" dur="500"/>
                                        <p:tgtEl>
                                          <p:spTgt spid="9">
                                            <p:txEl>
                                              <p:pRg st="3" end="3"/>
                                            </p:txEl>
                                          </p:spTgt>
                                        </p:tgtEl>
                                      </p:cBhvr>
                                    </p:animEffect>
                                  </p:childTnLst>
                                </p:cTn>
                              </p:par>
                            </p:childTnLst>
                          </p:cTn>
                        </p:par>
                        <p:par>
                          <p:cTn id="29" fill="hold">
                            <p:stCondLst>
                              <p:cond delay="1000"/>
                            </p:stCondLst>
                            <p:childTnLst>
                              <p:par>
                                <p:cTn id="30" presetID="53" presetClass="entr" presetSubtype="16" fill="hold" nodeType="afterEffect">
                                  <p:stCondLst>
                                    <p:cond delay="0"/>
                                  </p:stCondLst>
                                  <p:childTnLst>
                                    <p:set>
                                      <p:cBhvr>
                                        <p:cTn id="31" dur="1" fill="hold">
                                          <p:stCondLst>
                                            <p:cond delay="0"/>
                                          </p:stCondLst>
                                        </p:cTn>
                                        <p:tgtEl>
                                          <p:spTgt spid="9">
                                            <p:txEl>
                                              <p:pRg st="4" end="4"/>
                                            </p:txEl>
                                          </p:spTgt>
                                        </p:tgtEl>
                                        <p:attrNameLst>
                                          <p:attrName>style.visibility</p:attrName>
                                        </p:attrNameLst>
                                      </p:cBhvr>
                                      <p:to>
                                        <p:strVal val="visible"/>
                                      </p:to>
                                    </p:set>
                                    <p:anim calcmode="lin" valueType="num">
                                      <p:cBhvr>
                                        <p:cTn id="32" dur="500" fill="hold"/>
                                        <p:tgtEl>
                                          <p:spTgt spid="9">
                                            <p:txEl>
                                              <p:pRg st="4" end="4"/>
                                            </p:txEl>
                                          </p:spTgt>
                                        </p:tgtEl>
                                        <p:attrNameLst>
                                          <p:attrName>ppt_w</p:attrName>
                                        </p:attrNameLst>
                                      </p:cBhvr>
                                      <p:tavLst>
                                        <p:tav tm="0">
                                          <p:val>
                                            <p:fltVal val="0"/>
                                          </p:val>
                                        </p:tav>
                                        <p:tav tm="100000">
                                          <p:val>
                                            <p:strVal val="#ppt_w"/>
                                          </p:val>
                                        </p:tav>
                                      </p:tavLst>
                                    </p:anim>
                                    <p:anim calcmode="lin" valueType="num">
                                      <p:cBhvr>
                                        <p:cTn id="33" dur="500" fill="hold"/>
                                        <p:tgtEl>
                                          <p:spTgt spid="9">
                                            <p:txEl>
                                              <p:pRg st="4" end="4"/>
                                            </p:txEl>
                                          </p:spTgt>
                                        </p:tgtEl>
                                        <p:attrNameLst>
                                          <p:attrName>ppt_h</p:attrName>
                                        </p:attrNameLst>
                                      </p:cBhvr>
                                      <p:tavLst>
                                        <p:tav tm="0">
                                          <p:val>
                                            <p:fltVal val="0"/>
                                          </p:val>
                                        </p:tav>
                                        <p:tav tm="100000">
                                          <p:val>
                                            <p:strVal val="#ppt_h"/>
                                          </p:val>
                                        </p:tav>
                                      </p:tavLst>
                                    </p:anim>
                                    <p:animEffect transition="in" filter="fade">
                                      <p:cBhvr>
                                        <p:cTn id="34"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519" y="177351"/>
            <a:ext cx="7334894" cy="941163"/>
          </a:xfrm>
        </p:spPr>
        <p:txBody>
          <a:bodyPr>
            <a:normAutofit/>
          </a:bodyPr>
          <a:lstStyle/>
          <a:p>
            <a:r>
              <a:rPr lang="en-US" sz="5400" dirty="0" smtClean="0">
                <a:solidFill>
                  <a:srgbClr val="C00000"/>
                </a:solidFill>
              </a:rPr>
              <a:t>Isaac</a:t>
            </a:r>
            <a:endParaRPr lang="en-US" sz="5400" dirty="0">
              <a:solidFill>
                <a:srgbClr val="C00000"/>
              </a:solidFill>
            </a:endParaRPr>
          </a:p>
        </p:txBody>
      </p:sp>
      <p:cxnSp>
        <p:nvCxnSpPr>
          <p:cNvPr id="5" name="Straight Connector 4"/>
          <p:cNvCxnSpPr/>
          <p:nvPr/>
        </p:nvCxnSpPr>
        <p:spPr>
          <a:xfrm>
            <a:off x="1653887" y="2450161"/>
            <a:ext cx="7275929" cy="32129"/>
          </a:xfrm>
          <a:prstGeom prst="line">
            <a:avLst/>
          </a:prstGeom>
          <a:ln w="57150">
            <a:solidFill>
              <a:srgbClr val="CC3300"/>
            </a:solidFill>
          </a:ln>
        </p:spPr>
        <p:style>
          <a:lnRef idx="1">
            <a:schemeClr val="accent1"/>
          </a:lnRef>
          <a:fillRef idx="0">
            <a:schemeClr val="accent1"/>
          </a:fillRef>
          <a:effectRef idx="0">
            <a:schemeClr val="accent1"/>
          </a:effectRef>
          <a:fontRef idx="minor">
            <a:schemeClr val="tx1"/>
          </a:fontRef>
        </p:style>
      </p:cxn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70463" y="217206"/>
            <a:ext cx="1510056" cy="2265084"/>
          </a:xfrm>
        </p:spPr>
      </p:pic>
      <p:sp>
        <p:nvSpPr>
          <p:cNvPr id="8" name="Text Box 11"/>
          <p:cNvSpPr txBox="1">
            <a:spLocks noChangeArrowheads="1"/>
          </p:cNvSpPr>
          <p:nvPr/>
        </p:nvSpPr>
        <p:spPr bwMode="auto">
          <a:xfrm>
            <a:off x="1680519" y="1126259"/>
            <a:ext cx="7334894"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0"/>
              </a:spcBef>
              <a:spcAft>
                <a:spcPct val="0"/>
              </a:spcAft>
            </a:pPr>
            <a:r>
              <a:rPr lang="en-US" altLang="en-US" sz="4000" b="1" dirty="0" smtClean="0">
                <a:solidFill>
                  <a:srgbClr val="CC3300"/>
                </a:solidFill>
                <a:latin typeface="Arial" panose="020B0604020202020204" pitchFamily="34" charset="0"/>
                <a:cs typeface="Arial" panose="020B0604020202020204" pitchFamily="34" charset="0"/>
              </a:rPr>
              <a:t>“blessed Jacob and Esau concerning things to come”</a:t>
            </a:r>
            <a:endParaRPr lang="en-US" altLang="en-US" sz="4000" b="1" dirty="0">
              <a:solidFill>
                <a:srgbClr val="CC3300"/>
              </a:solidFill>
              <a:latin typeface="Arial" panose="020B0604020202020204" pitchFamily="34" charset="0"/>
              <a:cs typeface="Arial" panose="020B0604020202020204" pitchFamily="34" charset="0"/>
            </a:endParaRPr>
          </a:p>
        </p:txBody>
      </p:sp>
      <p:sp>
        <p:nvSpPr>
          <p:cNvPr id="9" name="Content Placeholder 2"/>
          <p:cNvSpPr txBox="1">
            <a:spLocks/>
          </p:cNvSpPr>
          <p:nvPr/>
        </p:nvSpPr>
        <p:spPr>
          <a:xfrm>
            <a:off x="212268" y="2589257"/>
            <a:ext cx="8764960" cy="37299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600" b="1"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3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ouvenir Lt BT" panose="020805030405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Pronounced a blessing</a:t>
            </a:r>
          </a:p>
          <a:p>
            <a:pPr lvl="1"/>
            <a:r>
              <a:rPr lang="en-US" dirty="0" smtClean="0">
                <a:solidFill>
                  <a:srgbClr val="C00000"/>
                </a:solidFill>
              </a:rPr>
              <a:t>Genesis 27:26-40</a:t>
            </a:r>
          </a:p>
          <a:p>
            <a:r>
              <a:rPr lang="en-US" dirty="0" smtClean="0"/>
              <a:t>Isaac could not see in the future</a:t>
            </a:r>
          </a:p>
          <a:p>
            <a:pPr lvl="1"/>
            <a:r>
              <a:rPr lang="en-US" dirty="0" smtClean="0"/>
              <a:t>Was acting only by faith</a:t>
            </a:r>
          </a:p>
        </p:txBody>
      </p:sp>
    </p:spTree>
    <p:extLst>
      <p:ext uri="{BB962C8B-B14F-4D97-AF65-F5344CB8AC3E}">
        <p14:creationId xmlns:p14="http://schemas.microsoft.com/office/powerpoint/2010/main" val="29153764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p:cTn id="7"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9">
                                            <p:txEl>
                                              <p:pRg st="0" end="0"/>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 calcmode="lin" valueType="num">
                                      <p:cBhvr>
                                        <p:cTn id="13" dur="500" fill="hold"/>
                                        <p:tgtEl>
                                          <p:spTgt spid="9">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9">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9">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9">
                                            <p:txEl>
                                              <p:pRg st="2" end="2"/>
                                            </p:txEl>
                                          </p:spTgt>
                                        </p:tgtEl>
                                        <p:attrNameLst>
                                          <p:attrName>style.visibility</p:attrName>
                                        </p:attrNameLst>
                                      </p:cBhvr>
                                      <p:to>
                                        <p:strVal val="visible"/>
                                      </p:to>
                                    </p:set>
                                    <p:anim calcmode="lin" valueType="num">
                                      <p:cBhvr>
                                        <p:cTn id="20" dur="500" fill="hold"/>
                                        <p:tgtEl>
                                          <p:spTgt spid="9">
                                            <p:txEl>
                                              <p:pRg st="2" end="2"/>
                                            </p:txEl>
                                          </p:spTgt>
                                        </p:tgtEl>
                                        <p:attrNameLst>
                                          <p:attrName>ppt_w</p:attrName>
                                        </p:attrNameLst>
                                      </p:cBhvr>
                                      <p:tavLst>
                                        <p:tav tm="0">
                                          <p:val>
                                            <p:fltVal val="0"/>
                                          </p:val>
                                        </p:tav>
                                        <p:tav tm="100000">
                                          <p:val>
                                            <p:strVal val="#ppt_w"/>
                                          </p:val>
                                        </p:tav>
                                      </p:tavLst>
                                    </p:anim>
                                    <p:anim calcmode="lin" valueType="num">
                                      <p:cBhvr>
                                        <p:cTn id="21" dur="500" fill="hold"/>
                                        <p:tgtEl>
                                          <p:spTgt spid="9">
                                            <p:txEl>
                                              <p:pRg st="2" end="2"/>
                                            </p:txEl>
                                          </p:spTgt>
                                        </p:tgtEl>
                                        <p:attrNameLst>
                                          <p:attrName>ppt_h</p:attrName>
                                        </p:attrNameLst>
                                      </p:cBhvr>
                                      <p:tavLst>
                                        <p:tav tm="0">
                                          <p:val>
                                            <p:fltVal val="0"/>
                                          </p:val>
                                        </p:tav>
                                        <p:tav tm="100000">
                                          <p:val>
                                            <p:strVal val="#ppt_h"/>
                                          </p:val>
                                        </p:tav>
                                      </p:tavLst>
                                    </p:anim>
                                    <p:animEffect transition="in" filter="fade">
                                      <p:cBhvr>
                                        <p:cTn id="22" dur="500"/>
                                        <p:tgtEl>
                                          <p:spTgt spid="9">
                                            <p:txEl>
                                              <p:pRg st="2" end="2"/>
                                            </p:txEl>
                                          </p:spTgt>
                                        </p:tgtEl>
                                      </p:cBhvr>
                                    </p:animEffect>
                                  </p:childTnLst>
                                </p:cTn>
                              </p:par>
                            </p:childTnLst>
                          </p:cTn>
                        </p:par>
                        <p:par>
                          <p:cTn id="23" fill="hold">
                            <p:stCondLst>
                              <p:cond delay="500"/>
                            </p:stCondLst>
                            <p:childTnLst>
                              <p:par>
                                <p:cTn id="24" presetID="53" presetClass="entr" presetSubtype="16" fill="hold" nodeType="afterEffect">
                                  <p:stCondLst>
                                    <p:cond delay="0"/>
                                  </p:stCondLst>
                                  <p:childTnLst>
                                    <p:set>
                                      <p:cBhvr>
                                        <p:cTn id="25" dur="1" fill="hold">
                                          <p:stCondLst>
                                            <p:cond delay="0"/>
                                          </p:stCondLst>
                                        </p:cTn>
                                        <p:tgtEl>
                                          <p:spTgt spid="9">
                                            <p:txEl>
                                              <p:pRg st="3" end="3"/>
                                            </p:txEl>
                                          </p:spTgt>
                                        </p:tgtEl>
                                        <p:attrNameLst>
                                          <p:attrName>style.visibility</p:attrName>
                                        </p:attrNameLst>
                                      </p:cBhvr>
                                      <p:to>
                                        <p:strVal val="visible"/>
                                      </p:to>
                                    </p:set>
                                    <p:anim calcmode="lin" valueType="num">
                                      <p:cBhvr>
                                        <p:cTn id="26" dur="500" fill="hold"/>
                                        <p:tgtEl>
                                          <p:spTgt spid="9">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9">
                                            <p:txEl>
                                              <p:pRg st="3" end="3"/>
                                            </p:txEl>
                                          </p:spTgt>
                                        </p:tgtEl>
                                        <p:attrNameLst>
                                          <p:attrName>ppt_h</p:attrName>
                                        </p:attrNameLst>
                                      </p:cBhvr>
                                      <p:tavLst>
                                        <p:tav tm="0">
                                          <p:val>
                                            <p:fltVal val="0"/>
                                          </p:val>
                                        </p:tav>
                                        <p:tav tm="100000">
                                          <p:val>
                                            <p:strVal val="#ppt_h"/>
                                          </p:val>
                                        </p:tav>
                                      </p:tavLst>
                                    </p:anim>
                                    <p:animEffect transition="in" filter="fade">
                                      <p:cBhvr>
                                        <p:cTn id="28"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519" y="177351"/>
            <a:ext cx="7334894" cy="941163"/>
          </a:xfrm>
        </p:spPr>
        <p:txBody>
          <a:bodyPr>
            <a:normAutofit/>
          </a:bodyPr>
          <a:lstStyle/>
          <a:p>
            <a:r>
              <a:rPr lang="en-US" sz="5400" dirty="0" smtClean="0">
                <a:solidFill>
                  <a:srgbClr val="C00000"/>
                </a:solidFill>
              </a:rPr>
              <a:t>Jacob</a:t>
            </a:r>
            <a:endParaRPr lang="en-US" sz="5400" dirty="0">
              <a:solidFill>
                <a:srgbClr val="C00000"/>
              </a:solidFill>
            </a:endParaRPr>
          </a:p>
        </p:txBody>
      </p:sp>
      <p:cxnSp>
        <p:nvCxnSpPr>
          <p:cNvPr id="5" name="Straight Connector 4"/>
          <p:cNvCxnSpPr/>
          <p:nvPr/>
        </p:nvCxnSpPr>
        <p:spPr>
          <a:xfrm>
            <a:off x="1653887" y="2450161"/>
            <a:ext cx="7275929" cy="32129"/>
          </a:xfrm>
          <a:prstGeom prst="line">
            <a:avLst/>
          </a:prstGeom>
          <a:ln w="57150">
            <a:solidFill>
              <a:srgbClr val="CC3300"/>
            </a:solidFill>
          </a:ln>
        </p:spPr>
        <p:style>
          <a:lnRef idx="1">
            <a:schemeClr val="accent1"/>
          </a:lnRef>
          <a:fillRef idx="0">
            <a:schemeClr val="accent1"/>
          </a:fillRef>
          <a:effectRef idx="0">
            <a:schemeClr val="accent1"/>
          </a:effectRef>
          <a:fontRef idx="minor">
            <a:schemeClr val="tx1"/>
          </a:fontRef>
        </p:style>
      </p:cxn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70463" y="217206"/>
            <a:ext cx="1510056" cy="2265084"/>
          </a:xfrm>
        </p:spPr>
      </p:pic>
      <p:sp>
        <p:nvSpPr>
          <p:cNvPr id="8" name="Text Box 11"/>
          <p:cNvSpPr txBox="1">
            <a:spLocks noChangeArrowheads="1"/>
          </p:cNvSpPr>
          <p:nvPr/>
        </p:nvSpPr>
        <p:spPr bwMode="auto">
          <a:xfrm>
            <a:off x="1680519" y="1126259"/>
            <a:ext cx="7334894"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0"/>
              </a:spcBef>
              <a:spcAft>
                <a:spcPct val="0"/>
              </a:spcAft>
            </a:pPr>
            <a:r>
              <a:rPr lang="en-US" altLang="en-US" sz="4000" b="1" dirty="0" smtClean="0">
                <a:solidFill>
                  <a:srgbClr val="CC3300"/>
                </a:solidFill>
                <a:latin typeface="Arial" panose="020B0604020202020204" pitchFamily="34" charset="0"/>
                <a:cs typeface="Arial" panose="020B0604020202020204" pitchFamily="34" charset="0"/>
              </a:rPr>
              <a:t>“blessed each of the sons of Joseph and worshiped….”</a:t>
            </a:r>
            <a:endParaRPr lang="en-US" altLang="en-US" sz="4000" b="1" dirty="0">
              <a:solidFill>
                <a:srgbClr val="CC3300"/>
              </a:solidFill>
              <a:latin typeface="Arial" panose="020B0604020202020204" pitchFamily="34" charset="0"/>
              <a:cs typeface="Arial" panose="020B0604020202020204" pitchFamily="34" charset="0"/>
            </a:endParaRPr>
          </a:p>
        </p:txBody>
      </p:sp>
      <p:sp>
        <p:nvSpPr>
          <p:cNvPr id="9" name="Content Placeholder 2"/>
          <p:cNvSpPr txBox="1">
            <a:spLocks/>
          </p:cNvSpPr>
          <p:nvPr/>
        </p:nvSpPr>
        <p:spPr>
          <a:xfrm>
            <a:off x="212268" y="2589257"/>
            <a:ext cx="8764960" cy="37299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600" b="1"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3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ouvenir Lt BT" panose="020805030405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Jacob blessed the sons of Joseph</a:t>
            </a:r>
          </a:p>
          <a:p>
            <a:pPr lvl="1"/>
            <a:r>
              <a:rPr lang="en-US" dirty="0" smtClean="0"/>
              <a:t>He had confidence in God</a:t>
            </a:r>
          </a:p>
          <a:p>
            <a:pPr lvl="1"/>
            <a:r>
              <a:rPr lang="en-US" dirty="0" smtClean="0"/>
              <a:t>He knew that God would provide</a:t>
            </a:r>
          </a:p>
        </p:txBody>
      </p:sp>
    </p:spTree>
    <p:extLst>
      <p:ext uri="{BB962C8B-B14F-4D97-AF65-F5344CB8AC3E}">
        <p14:creationId xmlns:p14="http://schemas.microsoft.com/office/powerpoint/2010/main" val="104049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p:cTn id="7"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9">
                                            <p:txEl>
                                              <p:pRg st="0" end="0"/>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 calcmode="lin" valueType="num">
                                      <p:cBhvr>
                                        <p:cTn id="13" dur="500" fill="hold"/>
                                        <p:tgtEl>
                                          <p:spTgt spid="9">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9">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9">
                                            <p:txEl>
                                              <p:pRg st="1" end="1"/>
                                            </p:txEl>
                                          </p:spTgt>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 calcmode="lin" valueType="num">
                                      <p:cBhvr>
                                        <p:cTn id="19" dur="500" fill="hold"/>
                                        <p:tgtEl>
                                          <p:spTgt spid="9">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9">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519" y="177351"/>
            <a:ext cx="7334894" cy="941163"/>
          </a:xfrm>
        </p:spPr>
        <p:txBody>
          <a:bodyPr>
            <a:normAutofit/>
          </a:bodyPr>
          <a:lstStyle/>
          <a:p>
            <a:r>
              <a:rPr lang="en-US" sz="5400" dirty="0" smtClean="0">
                <a:solidFill>
                  <a:srgbClr val="C00000"/>
                </a:solidFill>
              </a:rPr>
              <a:t>Joseph</a:t>
            </a:r>
            <a:endParaRPr lang="en-US" sz="5400" dirty="0">
              <a:solidFill>
                <a:srgbClr val="C00000"/>
              </a:solidFill>
            </a:endParaRPr>
          </a:p>
        </p:txBody>
      </p:sp>
      <p:cxnSp>
        <p:nvCxnSpPr>
          <p:cNvPr id="5" name="Straight Connector 4"/>
          <p:cNvCxnSpPr/>
          <p:nvPr/>
        </p:nvCxnSpPr>
        <p:spPr>
          <a:xfrm>
            <a:off x="1653887" y="2450161"/>
            <a:ext cx="7275929" cy="32129"/>
          </a:xfrm>
          <a:prstGeom prst="line">
            <a:avLst/>
          </a:prstGeom>
          <a:ln w="57150">
            <a:solidFill>
              <a:srgbClr val="CC3300"/>
            </a:solidFill>
          </a:ln>
        </p:spPr>
        <p:style>
          <a:lnRef idx="1">
            <a:schemeClr val="accent1"/>
          </a:lnRef>
          <a:fillRef idx="0">
            <a:schemeClr val="accent1"/>
          </a:fillRef>
          <a:effectRef idx="0">
            <a:schemeClr val="accent1"/>
          </a:effectRef>
          <a:fontRef idx="minor">
            <a:schemeClr val="tx1"/>
          </a:fontRef>
        </p:style>
      </p:cxn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70463" y="217206"/>
            <a:ext cx="1510056" cy="2265084"/>
          </a:xfrm>
        </p:spPr>
      </p:pic>
      <p:sp>
        <p:nvSpPr>
          <p:cNvPr id="8" name="Text Box 11"/>
          <p:cNvSpPr txBox="1">
            <a:spLocks noChangeArrowheads="1"/>
          </p:cNvSpPr>
          <p:nvPr/>
        </p:nvSpPr>
        <p:spPr bwMode="auto">
          <a:xfrm>
            <a:off x="1680519" y="1241591"/>
            <a:ext cx="7334894"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0"/>
              </a:spcBef>
              <a:spcAft>
                <a:spcPct val="0"/>
              </a:spcAft>
            </a:pPr>
            <a:r>
              <a:rPr lang="en-US" altLang="en-US" sz="3400" b="1" dirty="0" smtClean="0">
                <a:solidFill>
                  <a:srgbClr val="CC3300"/>
                </a:solidFill>
                <a:latin typeface="Arial" panose="020B0604020202020204" pitchFamily="34" charset="0"/>
                <a:cs typeface="Arial" panose="020B0604020202020204" pitchFamily="34" charset="0"/>
              </a:rPr>
              <a:t>“….made mention of the departure of the children of Israel”</a:t>
            </a:r>
            <a:endParaRPr lang="en-US" altLang="en-US" sz="3400" b="1" dirty="0">
              <a:solidFill>
                <a:srgbClr val="CC3300"/>
              </a:solidFill>
              <a:latin typeface="Arial" panose="020B0604020202020204" pitchFamily="34" charset="0"/>
              <a:cs typeface="Arial" panose="020B0604020202020204" pitchFamily="34" charset="0"/>
            </a:endParaRPr>
          </a:p>
        </p:txBody>
      </p:sp>
      <p:sp>
        <p:nvSpPr>
          <p:cNvPr id="9" name="Content Placeholder 2"/>
          <p:cNvSpPr txBox="1">
            <a:spLocks/>
          </p:cNvSpPr>
          <p:nvPr/>
        </p:nvSpPr>
        <p:spPr>
          <a:xfrm>
            <a:off x="212268" y="2589257"/>
            <a:ext cx="8764960" cy="37299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600" b="1"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3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ouvenir Lt BT" panose="020805030405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Had complete faith in God</a:t>
            </a:r>
          </a:p>
          <a:p>
            <a:pPr lvl="1"/>
            <a:r>
              <a:rPr lang="en-US" dirty="0" smtClean="0">
                <a:solidFill>
                  <a:srgbClr val="C00000"/>
                </a:solidFill>
              </a:rPr>
              <a:t>Genesis 50:24-25</a:t>
            </a:r>
          </a:p>
          <a:p>
            <a:r>
              <a:rPr lang="en-US" dirty="0" smtClean="0"/>
              <a:t>Had faith in God’s spoken word</a:t>
            </a:r>
          </a:p>
          <a:p>
            <a:pPr lvl="1"/>
            <a:r>
              <a:rPr lang="en-US" dirty="0" smtClean="0"/>
              <a:t>Made arrangement for the future</a:t>
            </a:r>
          </a:p>
          <a:p>
            <a:pPr lvl="2"/>
            <a:r>
              <a:rPr lang="en-US" dirty="0" smtClean="0"/>
              <a:t>He knew it would happen – God said so!</a:t>
            </a:r>
          </a:p>
        </p:txBody>
      </p:sp>
    </p:spTree>
    <p:extLst>
      <p:ext uri="{BB962C8B-B14F-4D97-AF65-F5344CB8AC3E}">
        <p14:creationId xmlns:p14="http://schemas.microsoft.com/office/powerpoint/2010/main" val="33055055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p:cTn id="7"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9">
                                            <p:txEl>
                                              <p:pRg st="0" end="0"/>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 calcmode="lin" valueType="num">
                                      <p:cBhvr>
                                        <p:cTn id="13" dur="500" fill="hold"/>
                                        <p:tgtEl>
                                          <p:spTgt spid="9">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9">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9">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9">
                                            <p:txEl>
                                              <p:pRg st="2" end="2"/>
                                            </p:txEl>
                                          </p:spTgt>
                                        </p:tgtEl>
                                        <p:attrNameLst>
                                          <p:attrName>style.visibility</p:attrName>
                                        </p:attrNameLst>
                                      </p:cBhvr>
                                      <p:to>
                                        <p:strVal val="visible"/>
                                      </p:to>
                                    </p:set>
                                    <p:anim calcmode="lin" valueType="num">
                                      <p:cBhvr>
                                        <p:cTn id="20" dur="500" fill="hold"/>
                                        <p:tgtEl>
                                          <p:spTgt spid="9">
                                            <p:txEl>
                                              <p:pRg st="2" end="2"/>
                                            </p:txEl>
                                          </p:spTgt>
                                        </p:tgtEl>
                                        <p:attrNameLst>
                                          <p:attrName>ppt_w</p:attrName>
                                        </p:attrNameLst>
                                      </p:cBhvr>
                                      <p:tavLst>
                                        <p:tav tm="0">
                                          <p:val>
                                            <p:fltVal val="0"/>
                                          </p:val>
                                        </p:tav>
                                        <p:tav tm="100000">
                                          <p:val>
                                            <p:strVal val="#ppt_w"/>
                                          </p:val>
                                        </p:tav>
                                      </p:tavLst>
                                    </p:anim>
                                    <p:anim calcmode="lin" valueType="num">
                                      <p:cBhvr>
                                        <p:cTn id="21" dur="500" fill="hold"/>
                                        <p:tgtEl>
                                          <p:spTgt spid="9">
                                            <p:txEl>
                                              <p:pRg st="2" end="2"/>
                                            </p:txEl>
                                          </p:spTgt>
                                        </p:tgtEl>
                                        <p:attrNameLst>
                                          <p:attrName>ppt_h</p:attrName>
                                        </p:attrNameLst>
                                      </p:cBhvr>
                                      <p:tavLst>
                                        <p:tav tm="0">
                                          <p:val>
                                            <p:fltVal val="0"/>
                                          </p:val>
                                        </p:tav>
                                        <p:tav tm="100000">
                                          <p:val>
                                            <p:strVal val="#ppt_h"/>
                                          </p:val>
                                        </p:tav>
                                      </p:tavLst>
                                    </p:anim>
                                    <p:animEffect transition="in" filter="fade">
                                      <p:cBhvr>
                                        <p:cTn id="22" dur="500"/>
                                        <p:tgtEl>
                                          <p:spTgt spid="9">
                                            <p:txEl>
                                              <p:pRg st="2" end="2"/>
                                            </p:txEl>
                                          </p:spTgt>
                                        </p:tgtEl>
                                      </p:cBhvr>
                                    </p:animEffect>
                                  </p:childTnLst>
                                </p:cTn>
                              </p:par>
                            </p:childTnLst>
                          </p:cTn>
                        </p:par>
                        <p:par>
                          <p:cTn id="23" fill="hold">
                            <p:stCondLst>
                              <p:cond delay="500"/>
                            </p:stCondLst>
                            <p:childTnLst>
                              <p:par>
                                <p:cTn id="24" presetID="53" presetClass="entr" presetSubtype="16" fill="hold" nodeType="afterEffect">
                                  <p:stCondLst>
                                    <p:cond delay="0"/>
                                  </p:stCondLst>
                                  <p:childTnLst>
                                    <p:set>
                                      <p:cBhvr>
                                        <p:cTn id="25" dur="1" fill="hold">
                                          <p:stCondLst>
                                            <p:cond delay="0"/>
                                          </p:stCondLst>
                                        </p:cTn>
                                        <p:tgtEl>
                                          <p:spTgt spid="9">
                                            <p:txEl>
                                              <p:pRg st="3" end="3"/>
                                            </p:txEl>
                                          </p:spTgt>
                                        </p:tgtEl>
                                        <p:attrNameLst>
                                          <p:attrName>style.visibility</p:attrName>
                                        </p:attrNameLst>
                                      </p:cBhvr>
                                      <p:to>
                                        <p:strVal val="visible"/>
                                      </p:to>
                                    </p:set>
                                    <p:anim calcmode="lin" valueType="num">
                                      <p:cBhvr>
                                        <p:cTn id="26" dur="500" fill="hold"/>
                                        <p:tgtEl>
                                          <p:spTgt spid="9">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9">
                                            <p:txEl>
                                              <p:pRg st="3" end="3"/>
                                            </p:txEl>
                                          </p:spTgt>
                                        </p:tgtEl>
                                        <p:attrNameLst>
                                          <p:attrName>ppt_h</p:attrName>
                                        </p:attrNameLst>
                                      </p:cBhvr>
                                      <p:tavLst>
                                        <p:tav tm="0">
                                          <p:val>
                                            <p:fltVal val="0"/>
                                          </p:val>
                                        </p:tav>
                                        <p:tav tm="100000">
                                          <p:val>
                                            <p:strVal val="#ppt_h"/>
                                          </p:val>
                                        </p:tav>
                                      </p:tavLst>
                                    </p:anim>
                                    <p:animEffect transition="in" filter="fade">
                                      <p:cBhvr>
                                        <p:cTn id="28" dur="500"/>
                                        <p:tgtEl>
                                          <p:spTgt spid="9">
                                            <p:txEl>
                                              <p:pRg st="3" end="3"/>
                                            </p:txEl>
                                          </p:spTgt>
                                        </p:tgtEl>
                                      </p:cBhvr>
                                    </p:animEffect>
                                  </p:childTnLst>
                                </p:cTn>
                              </p:par>
                            </p:childTnLst>
                          </p:cTn>
                        </p:par>
                        <p:par>
                          <p:cTn id="29" fill="hold">
                            <p:stCondLst>
                              <p:cond delay="1000"/>
                            </p:stCondLst>
                            <p:childTnLst>
                              <p:par>
                                <p:cTn id="30" presetID="53" presetClass="entr" presetSubtype="16" fill="hold" nodeType="afterEffect">
                                  <p:stCondLst>
                                    <p:cond delay="0"/>
                                  </p:stCondLst>
                                  <p:childTnLst>
                                    <p:set>
                                      <p:cBhvr>
                                        <p:cTn id="31" dur="1" fill="hold">
                                          <p:stCondLst>
                                            <p:cond delay="0"/>
                                          </p:stCondLst>
                                        </p:cTn>
                                        <p:tgtEl>
                                          <p:spTgt spid="9">
                                            <p:txEl>
                                              <p:pRg st="4" end="4"/>
                                            </p:txEl>
                                          </p:spTgt>
                                        </p:tgtEl>
                                        <p:attrNameLst>
                                          <p:attrName>style.visibility</p:attrName>
                                        </p:attrNameLst>
                                      </p:cBhvr>
                                      <p:to>
                                        <p:strVal val="visible"/>
                                      </p:to>
                                    </p:set>
                                    <p:anim calcmode="lin" valueType="num">
                                      <p:cBhvr>
                                        <p:cTn id="32" dur="500" fill="hold"/>
                                        <p:tgtEl>
                                          <p:spTgt spid="9">
                                            <p:txEl>
                                              <p:pRg st="4" end="4"/>
                                            </p:txEl>
                                          </p:spTgt>
                                        </p:tgtEl>
                                        <p:attrNameLst>
                                          <p:attrName>ppt_w</p:attrName>
                                        </p:attrNameLst>
                                      </p:cBhvr>
                                      <p:tavLst>
                                        <p:tav tm="0">
                                          <p:val>
                                            <p:fltVal val="0"/>
                                          </p:val>
                                        </p:tav>
                                        <p:tav tm="100000">
                                          <p:val>
                                            <p:strVal val="#ppt_w"/>
                                          </p:val>
                                        </p:tav>
                                      </p:tavLst>
                                    </p:anim>
                                    <p:anim calcmode="lin" valueType="num">
                                      <p:cBhvr>
                                        <p:cTn id="33" dur="500" fill="hold"/>
                                        <p:tgtEl>
                                          <p:spTgt spid="9">
                                            <p:txEl>
                                              <p:pRg st="4" end="4"/>
                                            </p:txEl>
                                          </p:spTgt>
                                        </p:tgtEl>
                                        <p:attrNameLst>
                                          <p:attrName>ppt_h</p:attrName>
                                        </p:attrNameLst>
                                      </p:cBhvr>
                                      <p:tavLst>
                                        <p:tav tm="0">
                                          <p:val>
                                            <p:fltVal val="0"/>
                                          </p:val>
                                        </p:tav>
                                        <p:tav tm="100000">
                                          <p:val>
                                            <p:strVal val="#ppt_h"/>
                                          </p:val>
                                        </p:tav>
                                      </p:tavLst>
                                    </p:anim>
                                    <p:animEffect transition="in" filter="fade">
                                      <p:cBhvr>
                                        <p:cTn id="34"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519" y="177351"/>
            <a:ext cx="7334894" cy="941163"/>
          </a:xfrm>
        </p:spPr>
        <p:txBody>
          <a:bodyPr>
            <a:normAutofit/>
          </a:bodyPr>
          <a:lstStyle/>
          <a:p>
            <a:r>
              <a:rPr lang="en-US" sz="5400" dirty="0" smtClean="0">
                <a:solidFill>
                  <a:srgbClr val="C00000"/>
                </a:solidFill>
              </a:rPr>
              <a:t>Walls of Jericho</a:t>
            </a:r>
            <a:endParaRPr lang="en-US" sz="5400" dirty="0">
              <a:solidFill>
                <a:srgbClr val="C00000"/>
              </a:solidFill>
            </a:endParaRPr>
          </a:p>
        </p:txBody>
      </p:sp>
      <p:cxnSp>
        <p:nvCxnSpPr>
          <p:cNvPr id="5" name="Straight Connector 4"/>
          <p:cNvCxnSpPr/>
          <p:nvPr/>
        </p:nvCxnSpPr>
        <p:spPr>
          <a:xfrm>
            <a:off x="1653887" y="2450161"/>
            <a:ext cx="7275929" cy="32129"/>
          </a:xfrm>
          <a:prstGeom prst="line">
            <a:avLst/>
          </a:prstGeom>
          <a:ln w="57150">
            <a:solidFill>
              <a:srgbClr val="CC3300"/>
            </a:solidFill>
          </a:ln>
        </p:spPr>
        <p:style>
          <a:lnRef idx="1">
            <a:schemeClr val="accent1"/>
          </a:lnRef>
          <a:fillRef idx="0">
            <a:schemeClr val="accent1"/>
          </a:fillRef>
          <a:effectRef idx="0">
            <a:schemeClr val="accent1"/>
          </a:effectRef>
          <a:fontRef idx="minor">
            <a:schemeClr val="tx1"/>
          </a:fontRef>
        </p:style>
      </p:cxn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70463" y="217206"/>
            <a:ext cx="1510056" cy="2265084"/>
          </a:xfrm>
        </p:spPr>
      </p:pic>
      <p:sp>
        <p:nvSpPr>
          <p:cNvPr id="8" name="Text Box 11"/>
          <p:cNvSpPr txBox="1">
            <a:spLocks noChangeArrowheads="1"/>
          </p:cNvSpPr>
          <p:nvPr/>
        </p:nvSpPr>
        <p:spPr bwMode="auto">
          <a:xfrm>
            <a:off x="1680519" y="1142735"/>
            <a:ext cx="7334894"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0"/>
              </a:spcBef>
              <a:spcAft>
                <a:spcPct val="0"/>
              </a:spcAft>
            </a:pPr>
            <a:r>
              <a:rPr lang="en-US" altLang="en-US" sz="4000" b="1" dirty="0" smtClean="0">
                <a:solidFill>
                  <a:srgbClr val="CC3300"/>
                </a:solidFill>
                <a:latin typeface="Arial" panose="020B0604020202020204" pitchFamily="34" charset="0"/>
                <a:cs typeface="Arial" panose="020B0604020202020204" pitchFamily="34" charset="0"/>
              </a:rPr>
              <a:t>“fell down after they were encircled for seven days”</a:t>
            </a:r>
            <a:endParaRPr lang="en-US" altLang="en-US" sz="4000" b="1" dirty="0">
              <a:solidFill>
                <a:srgbClr val="CC3300"/>
              </a:solidFill>
              <a:latin typeface="Arial" panose="020B0604020202020204" pitchFamily="34" charset="0"/>
              <a:cs typeface="Arial" panose="020B0604020202020204" pitchFamily="34" charset="0"/>
            </a:endParaRPr>
          </a:p>
        </p:txBody>
      </p:sp>
      <p:sp>
        <p:nvSpPr>
          <p:cNvPr id="9" name="Content Placeholder 2"/>
          <p:cNvSpPr txBox="1">
            <a:spLocks/>
          </p:cNvSpPr>
          <p:nvPr/>
        </p:nvSpPr>
        <p:spPr>
          <a:xfrm>
            <a:off x="212268" y="2589257"/>
            <a:ext cx="8764960" cy="37299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600" b="1"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3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ouvenir Lt BT" panose="020805030405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Historical event</a:t>
            </a:r>
          </a:p>
          <a:p>
            <a:pPr lvl="1"/>
            <a:r>
              <a:rPr lang="en-US" dirty="0" smtClean="0">
                <a:solidFill>
                  <a:srgbClr val="C00000"/>
                </a:solidFill>
              </a:rPr>
              <a:t>Joshua 6:12-20</a:t>
            </a:r>
          </a:p>
          <a:p>
            <a:pPr lvl="2"/>
            <a:r>
              <a:rPr lang="en-US" dirty="0" smtClean="0"/>
              <a:t>No physical force to bring them down</a:t>
            </a:r>
          </a:p>
          <a:p>
            <a:pPr lvl="2"/>
            <a:r>
              <a:rPr lang="en-US" dirty="0" smtClean="0"/>
              <a:t>Power of God brought them down!</a:t>
            </a:r>
          </a:p>
          <a:p>
            <a:pPr lvl="1"/>
            <a:r>
              <a:rPr lang="en-US" dirty="0" smtClean="0"/>
              <a:t>God keeps His promises</a:t>
            </a:r>
          </a:p>
        </p:txBody>
      </p:sp>
    </p:spTree>
    <p:extLst>
      <p:ext uri="{BB962C8B-B14F-4D97-AF65-F5344CB8AC3E}">
        <p14:creationId xmlns:p14="http://schemas.microsoft.com/office/powerpoint/2010/main" val="17031073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p:cTn id="7"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9">
                                            <p:txEl>
                                              <p:pRg st="0" end="0"/>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 calcmode="lin" valueType="num">
                                      <p:cBhvr>
                                        <p:cTn id="13" dur="500" fill="hold"/>
                                        <p:tgtEl>
                                          <p:spTgt spid="9">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9">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9">
                                            <p:txEl>
                                              <p:pRg st="1" end="1"/>
                                            </p:txEl>
                                          </p:spTgt>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 calcmode="lin" valueType="num">
                                      <p:cBhvr>
                                        <p:cTn id="19" dur="500" fill="hold"/>
                                        <p:tgtEl>
                                          <p:spTgt spid="9">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9">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9">
                                            <p:txEl>
                                              <p:pRg st="2" end="2"/>
                                            </p:txEl>
                                          </p:spTgt>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9">
                                            <p:txEl>
                                              <p:pRg st="3" end="3"/>
                                            </p:txEl>
                                          </p:spTgt>
                                        </p:tgtEl>
                                        <p:attrNameLst>
                                          <p:attrName>style.visibility</p:attrName>
                                        </p:attrNameLst>
                                      </p:cBhvr>
                                      <p:to>
                                        <p:strVal val="visible"/>
                                      </p:to>
                                    </p:set>
                                    <p:anim calcmode="lin" valueType="num">
                                      <p:cBhvr>
                                        <p:cTn id="25" dur="500" fill="hold"/>
                                        <p:tgtEl>
                                          <p:spTgt spid="9">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9">
                                            <p:txEl>
                                              <p:pRg st="3" end="3"/>
                                            </p:txEl>
                                          </p:spTgt>
                                        </p:tgtEl>
                                        <p:attrNameLst>
                                          <p:attrName>ppt_h</p:attrName>
                                        </p:attrNameLst>
                                      </p:cBhvr>
                                      <p:tavLst>
                                        <p:tav tm="0">
                                          <p:val>
                                            <p:fltVal val="0"/>
                                          </p:val>
                                        </p:tav>
                                        <p:tav tm="100000">
                                          <p:val>
                                            <p:strVal val="#ppt_h"/>
                                          </p:val>
                                        </p:tav>
                                      </p:tavLst>
                                    </p:anim>
                                    <p:animEffect transition="in" filter="fade">
                                      <p:cBhvr>
                                        <p:cTn id="27" dur="500"/>
                                        <p:tgtEl>
                                          <p:spTgt spid="9">
                                            <p:txEl>
                                              <p:pRg st="3" end="3"/>
                                            </p:txEl>
                                          </p:spTgt>
                                        </p:tgtEl>
                                      </p:cBhvr>
                                    </p:animEffect>
                                  </p:childTnLst>
                                </p:cTn>
                              </p:par>
                            </p:childTnLst>
                          </p:cTn>
                        </p:par>
                        <p:par>
                          <p:cTn id="28" fill="hold">
                            <p:stCondLst>
                              <p:cond delay="2000"/>
                            </p:stCondLst>
                            <p:childTnLst>
                              <p:par>
                                <p:cTn id="29" presetID="53" presetClass="entr" presetSubtype="16" fill="hold" nodeType="afterEffect">
                                  <p:stCondLst>
                                    <p:cond delay="0"/>
                                  </p:stCondLst>
                                  <p:childTnLst>
                                    <p:set>
                                      <p:cBhvr>
                                        <p:cTn id="30" dur="1" fill="hold">
                                          <p:stCondLst>
                                            <p:cond delay="0"/>
                                          </p:stCondLst>
                                        </p:cTn>
                                        <p:tgtEl>
                                          <p:spTgt spid="9">
                                            <p:txEl>
                                              <p:pRg st="4" end="4"/>
                                            </p:txEl>
                                          </p:spTgt>
                                        </p:tgtEl>
                                        <p:attrNameLst>
                                          <p:attrName>style.visibility</p:attrName>
                                        </p:attrNameLst>
                                      </p:cBhvr>
                                      <p:to>
                                        <p:strVal val="visible"/>
                                      </p:to>
                                    </p:set>
                                    <p:anim calcmode="lin" valueType="num">
                                      <p:cBhvr>
                                        <p:cTn id="31" dur="500" fill="hold"/>
                                        <p:tgtEl>
                                          <p:spTgt spid="9">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9">
                                            <p:txEl>
                                              <p:pRg st="4" end="4"/>
                                            </p:txEl>
                                          </p:spTgt>
                                        </p:tgtEl>
                                        <p:attrNameLst>
                                          <p:attrName>ppt_h</p:attrName>
                                        </p:attrNameLst>
                                      </p:cBhvr>
                                      <p:tavLst>
                                        <p:tav tm="0">
                                          <p:val>
                                            <p:fltVal val="0"/>
                                          </p:val>
                                        </p:tav>
                                        <p:tav tm="100000">
                                          <p:val>
                                            <p:strVal val="#ppt_h"/>
                                          </p:val>
                                        </p:tav>
                                      </p:tavLst>
                                    </p:anim>
                                    <p:animEffect transition="in" filter="fade">
                                      <p:cBhvr>
                                        <p:cTn id="33"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519" y="177351"/>
            <a:ext cx="7334894" cy="941163"/>
          </a:xfrm>
        </p:spPr>
        <p:txBody>
          <a:bodyPr>
            <a:normAutofit/>
          </a:bodyPr>
          <a:lstStyle/>
          <a:p>
            <a:r>
              <a:rPr lang="en-US" sz="5400" dirty="0" smtClean="0">
                <a:solidFill>
                  <a:srgbClr val="C00000"/>
                </a:solidFill>
              </a:rPr>
              <a:t>Rahab</a:t>
            </a:r>
            <a:endParaRPr lang="en-US" sz="5400" dirty="0">
              <a:solidFill>
                <a:srgbClr val="C00000"/>
              </a:solidFill>
            </a:endParaRPr>
          </a:p>
        </p:txBody>
      </p:sp>
      <p:cxnSp>
        <p:nvCxnSpPr>
          <p:cNvPr id="5" name="Straight Connector 4"/>
          <p:cNvCxnSpPr/>
          <p:nvPr/>
        </p:nvCxnSpPr>
        <p:spPr>
          <a:xfrm>
            <a:off x="1653887" y="2450161"/>
            <a:ext cx="7275929" cy="32129"/>
          </a:xfrm>
          <a:prstGeom prst="line">
            <a:avLst/>
          </a:prstGeom>
          <a:ln w="57150">
            <a:solidFill>
              <a:srgbClr val="CC3300"/>
            </a:solidFill>
          </a:ln>
        </p:spPr>
        <p:style>
          <a:lnRef idx="1">
            <a:schemeClr val="accent1"/>
          </a:lnRef>
          <a:fillRef idx="0">
            <a:schemeClr val="accent1"/>
          </a:fillRef>
          <a:effectRef idx="0">
            <a:schemeClr val="accent1"/>
          </a:effectRef>
          <a:fontRef idx="minor">
            <a:schemeClr val="tx1"/>
          </a:fontRef>
        </p:style>
      </p:cxn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70463" y="217206"/>
            <a:ext cx="1510056" cy="2265084"/>
          </a:xfrm>
        </p:spPr>
      </p:pic>
      <p:sp>
        <p:nvSpPr>
          <p:cNvPr id="8" name="Text Box 11"/>
          <p:cNvSpPr txBox="1">
            <a:spLocks noChangeArrowheads="1"/>
          </p:cNvSpPr>
          <p:nvPr/>
        </p:nvSpPr>
        <p:spPr bwMode="auto">
          <a:xfrm>
            <a:off x="1680519" y="1142735"/>
            <a:ext cx="7334894"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0"/>
              </a:spcBef>
              <a:spcAft>
                <a:spcPct val="0"/>
              </a:spcAft>
            </a:pPr>
            <a:r>
              <a:rPr lang="en-US" altLang="en-US" sz="4000" b="1" dirty="0" smtClean="0">
                <a:solidFill>
                  <a:srgbClr val="CC3300"/>
                </a:solidFill>
                <a:latin typeface="Arial" panose="020B0604020202020204" pitchFamily="34" charset="0"/>
                <a:cs typeface="Arial" panose="020B0604020202020204" pitchFamily="34" charset="0"/>
              </a:rPr>
              <a:t>“she had received the</a:t>
            </a:r>
            <a:br>
              <a:rPr lang="en-US" altLang="en-US" sz="4000" b="1" dirty="0" smtClean="0">
                <a:solidFill>
                  <a:srgbClr val="CC3300"/>
                </a:solidFill>
                <a:latin typeface="Arial" panose="020B0604020202020204" pitchFamily="34" charset="0"/>
                <a:cs typeface="Arial" panose="020B0604020202020204" pitchFamily="34" charset="0"/>
              </a:rPr>
            </a:br>
            <a:r>
              <a:rPr lang="en-US" altLang="en-US" sz="4000" b="1" dirty="0" smtClean="0">
                <a:solidFill>
                  <a:srgbClr val="CC3300"/>
                </a:solidFill>
                <a:latin typeface="Arial" panose="020B0604020202020204" pitchFamily="34" charset="0"/>
                <a:cs typeface="Arial" panose="020B0604020202020204" pitchFamily="34" charset="0"/>
              </a:rPr>
              <a:t>spies with peace”</a:t>
            </a:r>
            <a:endParaRPr lang="en-US" altLang="en-US" sz="4000" b="1" dirty="0">
              <a:solidFill>
                <a:srgbClr val="CC3300"/>
              </a:solidFill>
              <a:latin typeface="Arial" panose="020B0604020202020204" pitchFamily="34" charset="0"/>
              <a:cs typeface="Arial" panose="020B0604020202020204" pitchFamily="34" charset="0"/>
            </a:endParaRPr>
          </a:p>
        </p:txBody>
      </p:sp>
      <p:sp>
        <p:nvSpPr>
          <p:cNvPr id="9" name="Content Placeholder 2"/>
          <p:cNvSpPr txBox="1">
            <a:spLocks/>
          </p:cNvSpPr>
          <p:nvPr/>
        </p:nvSpPr>
        <p:spPr>
          <a:xfrm>
            <a:off x="212268" y="2589257"/>
            <a:ext cx="8764960" cy="37299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600" b="1"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3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ouvenir Lt BT" panose="020805030405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A true faith is a faith that saves</a:t>
            </a:r>
          </a:p>
          <a:p>
            <a:pPr lvl="1"/>
            <a:r>
              <a:rPr lang="en-US" dirty="0" smtClean="0"/>
              <a:t>Helped the messengers of God</a:t>
            </a:r>
          </a:p>
          <a:p>
            <a:pPr lvl="1"/>
            <a:r>
              <a:rPr lang="en-US" dirty="0" smtClean="0"/>
              <a:t>Was rewarded for her faith</a:t>
            </a:r>
          </a:p>
          <a:p>
            <a:r>
              <a:rPr lang="en-US" dirty="0" smtClean="0"/>
              <a:t>God uses people from all walks of life</a:t>
            </a:r>
          </a:p>
          <a:p>
            <a:pPr lvl="1"/>
            <a:r>
              <a:rPr lang="en-US" dirty="0" smtClean="0"/>
              <a:t>Faith in God is realized when one decides to do His will</a:t>
            </a:r>
          </a:p>
        </p:txBody>
      </p:sp>
    </p:spTree>
    <p:extLst>
      <p:ext uri="{BB962C8B-B14F-4D97-AF65-F5344CB8AC3E}">
        <p14:creationId xmlns:p14="http://schemas.microsoft.com/office/powerpoint/2010/main" val="35828419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p:cTn id="7"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9">
                                            <p:txEl>
                                              <p:pRg st="0" end="0"/>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 calcmode="lin" valueType="num">
                                      <p:cBhvr>
                                        <p:cTn id="13" dur="500" fill="hold"/>
                                        <p:tgtEl>
                                          <p:spTgt spid="9">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9">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9">
                                            <p:txEl>
                                              <p:pRg st="1" end="1"/>
                                            </p:txEl>
                                          </p:spTgt>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 calcmode="lin" valueType="num">
                                      <p:cBhvr>
                                        <p:cTn id="19" dur="500" fill="hold"/>
                                        <p:tgtEl>
                                          <p:spTgt spid="9">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9">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9">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9">
                                            <p:txEl>
                                              <p:pRg st="3" end="3"/>
                                            </p:txEl>
                                          </p:spTgt>
                                        </p:tgtEl>
                                        <p:attrNameLst>
                                          <p:attrName>style.visibility</p:attrName>
                                        </p:attrNameLst>
                                      </p:cBhvr>
                                      <p:to>
                                        <p:strVal val="visible"/>
                                      </p:to>
                                    </p:set>
                                    <p:anim calcmode="lin" valueType="num">
                                      <p:cBhvr>
                                        <p:cTn id="26" dur="500" fill="hold"/>
                                        <p:tgtEl>
                                          <p:spTgt spid="9">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9">
                                            <p:txEl>
                                              <p:pRg st="3" end="3"/>
                                            </p:txEl>
                                          </p:spTgt>
                                        </p:tgtEl>
                                        <p:attrNameLst>
                                          <p:attrName>ppt_h</p:attrName>
                                        </p:attrNameLst>
                                      </p:cBhvr>
                                      <p:tavLst>
                                        <p:tav tm="0">
                                          <p:val>
                                            <p:fltVal val="0"/>
                                          </p:val>
                                        </p:tav>
                                        <p:tav tm="100000">
                                          <p:val>
                                            <p:strVal val="#ppt_h"/>
                                          </p:val>
                                        </p:tav>
                                      </p:tavLst>
                                    </p:anim>
                                    <p:animEffect transition="in" filter="fade">
                                      <p:cBhvr>
                                        <p:cTn id="28" dur="500"/>
                                        <p:tgtEl>
                                          <p:spTgt spid="9">
                                            <p:txEl>
                                              <p:pRg st="3" end="3"/>
                                            </p:txEl>
                                          </p:spTgt>
                                        </p:tgtEl>
                                      </p:cBhvr>
                                    </p:animEffect>
                                  </p:childTnLst>
                                </p:cTn>
                              </p:par>
                            </p:childTnLst>
                          </p:cTn>
                        </p:par>
                        <p:par>
                          <p:cTn id="29" fill="hold">
                            <p:stCondLst>
                              <p:cond delay="500"/>
                            </p:stCondLst>
                            <p:childTnLst>
                              <p:par>
                                <p:cTn id="30" presetID="53" presetClass="entr" presetSubtype="16" fill="hold" nodeType="afterEffect">
                                  <p:stCondLst>
                                    <p:cond delay="0"/>
                                  </p:stCondLst>
                                  <p:childTnLst>
                                    <p:set>
                                      <p:cBhvr>
                                        <p:cTn id="31" dur="1" fill="hold">
                                          <p:stCondLst>
                                            <p:cond delay="0"/>
                                          </p:stCondLst>
                                        </p:cTn>
                                        <p:tgtEl>
                                          <p:spTgt spid="9">
                                            <p:txEl>
                                              <p:pRg st="4" end="4"/>
                                            </p:txEl>
                                          </p:spTgt>
                                        </p:tgtEl>
                                        <p:attrNameLst>
                                          <p:attrName>style.visibility</p:attrName>
                                        </p:attrNameLst>
                                      </p:cBhvr>
                                      <p:to>
                                        <p:strVal val="visible"/>
                                      </p:to>
                                    </p:set>
                                    <p:anim calcmode="lin" valueType="num">
                                      <p:cBhvr>
                                        <p:cTn id="32" dur="500" fill="hold"/>
                                        <p:tgtEl>
                                          <p:spTgt spid="9">
                                            <p:txEl>
                                              <p:pRg st="4" end="4"/>
                                            </p:txEl>
                                          </p:spTgt>
                                        </p:tgtEl>
                                        <p:attrNameLst>
                                          <p:attrName>ppt_w</p:attrName>
                                        </p:attrNameLst>
                                      </p:cBhvr>
                                      <p:tavLst>
                                        <p:tav tm="0">
                                          <p:val>
                                            <p:fltVal val="0"/>
                                          </p:val>
                                        </p:tav>
                                        <p:tav tm="100000">
                                          <p:val>
                                            <p:strVal val="#ppt_w"/>
                                          </p:val>
                                        </p:tav>
                                      </p:tavLst>
                                    </p:anim>
                                    <p:anim calcmode="lin" valueType="num">
                                      <p:cBhvr>
                                        <p:cTn id="33" dur="500" fill="hold"/>
                                        <p:tgtEl>
                                          <p:spTgt spid="9">
                                            <p:txEl>
                                              <p:pRg st="4" end="4"/>
                                            </p:txEl>
                                          </p:spTgt>
                                        </p:tgtEl>
                                        <p:attrNameLst>
                                          <p:attrName>ppt_h</p:attrName>
                                        </p:attrNameLst>
                                      </p:cBhvr>
                                      <p:tavLst>
                                        <p:tav tm="0">
                                          <p:val>
                                            <p:fltVal val="0"/>
                                          </p:val>
                                        </p:tav>
                                        <p:tav tm="100000">
                                          <p:val>
                                            <p:strVal val="#ppt_h"/>
                                          </p:val>
                                        </p:tav>
                                      </p:tavLst>
                                    </p:anim>
                                    <p:animEffect transition="in" filter="fade">
                                      <p:cBhvr>
                                        <p:cTn id="34"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7471718" y="2273643"/>
            <a:ext cx="1445741" cy="2397630"/>
          </a:xfrm>
          <a:prstGeom prst="rect">
            <a:avLst/>
          </a:prstGeom>
          <a:solidFill>
            <a:srgbClr val="CC3300"/>
          </a:solid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680519" y="177351"/>
            <a:ext cx="7334894" cy="941163"/>
          </a:xfrm>
        </p:spPr>
        <p:txBody>
          <a:bodyPr>
            <a:normAutofit/>
          </a:bodyPr>
          <a:lstStyle/>
          <a:p>
            <a:r>
              <a:rPr lang="en-US" sz="5400" dirty="0" smtClean="0">
                <a:solidFill>
                  <a:srgbClr val="C00000"/>
                </a:solidFill>
              </a:rPr>
              <a:t>Others</a:t>
            </a:r>
            <a:endParaRPr lang="en-US" sz="5400" dirty="0">
              <a:solidFill>
                <a:srgbClr val="C00000"/>
              </a:solidFill>
            </a:endParaRPr>
          </a:p>
        </p:txBody>
      </p:sp>
      <p:cxnSp>
        <p:nvCxnSpPr>
          <p:cNvPr id="5" name="Straight Connector 4"/>
          <p:cNvCxnSpPr/>
          <p:nvPr/>
        </p:nvCxnSpPr>
        <p:spPr>
          <a:xfrm>
            <a:off x="1653887" y="2450161"/>
            <a:ext cx="5817831" cy="32129"/>
          </a:xfrm>
          <a:prstGeom prst="line">
            <a:avLst/>
          </a:prstGeom>
          <a:ln w="57150">
            <a:solidFill>
              <a:srgbClr val="CC3300"/>
            </a:solidFill>
          </a:ln>
        </p:spPr>
        <p:style>
          <a:lnRef idx="1">
            <a:schemeClr val="accent1"/>
          </a:lnRef>
          <a:fillRef idx="0">
            <a:schemeClr val="accent1"/>
          </a:fillRef>
          <a:effectRef idx="0">
            <a:schemeClr val="accent1"/>
          </a:effectRef>
          <a:fontRef idx="minor">
            <a:schemeClr val="tx1"/>
          </a:fontRef>
        </p:style>
      </p:cxn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70463" y="217206"/>
            <a:ext cx="1510056" cy="2265084"/>
          </a:xfrm>
        </p:spPr>
      </p:pic>
      <p:sp>
        <p:nvSpPr>
          <p:cNvPr id="8" name="Text Box 11"/>
          <p:cNvSpPr txBox="1">
            <a:spLocks noChangeArrowheads="1"/>
          </p:cNvSpPr>
          <p:nvPr/>
        </p:nvSpPr>
        <p:spPr bwMode="auto">
          <a:xfrm>
            <a:off x="1680519" y="1455772"/>
            <a:ext cx="733489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0"/>
              </a:spcBef>
              <a:spcAft>
                <a:spcPct val="0"/>
              </a:spcAft>
            </a:pPr>
            <a:r>
              <a:rPr lang="en-US" altLang="en-US" sz="4000" b="1" dirty="0" smtClean="0">
                <a:solidFill>
                  <a:srgbClr val="CC3300"/>
                </a:solidFill>
                <a:latin typeface="Arial" panose="020B0604020202020204" pitchFamily="34" charset="0"/>
                <a:cs typeface="Arial" panose="020B0604020202020204" pitchFamily="34" charset="0"/>
              </a:rPr>
              <a:t>“what more shall I say”</a:t>
            </a:r>
            <a:endParaRPr lang="en-US" altLang="en-US" sz="4000" b="1" dirty="0">
              <a:solidFill>
                <a:srgbClr val="CC3300"/>
              </a:solidFill>
              <a:latin typeface="Arial" panose="020B0604020202020204" pitchFamily="34" charset="0"/>
              <a:cs typeface="Arial" panose="020B0604020202020204" pitchFamily="34" charset="0"/>
            </a:endParaRPr>
          </a:p>
        </p:txBody>
      </p:sp>
      <p:sp>
        <p:nvSpPr>
          <p:cNvPr id="9" name="Content Placeholder 2"/>
          <p:cNvSpPr txBox="1">
            <a:spLocks/>
          </p:cNvSpPr>
          <p:nvPr/>
        </p:nvSpPr>
        <p:spPr>
          <a:xfrm>
            <a:off x="212267" y="2589257"/>
            <a:ext cx="6971127" cy="574073"/>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3600" b="1"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3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ouvenir Lt BT" panose="020805030405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More that have exhibited faith</a:t>
            </a:r>
          </a:p>
        </p:txBody>
      </p:sp>
      <p:sp>
        <p:nvSpPr>
          <p:cNvPr id="3" name="Rectangle 2"/>
          <p:cNvSpPr/>
          <p:nvPr/>
        </p:nvSpPr>
        <p:spPr>
          <a:xfrm>
            <a:off x="7471718" y="2209060"/>
            <a:ext cx="1445741" cy="2462213"/>
          </a:xfrm>
          <a:prstGeom prst="rect">
            <a:avLst/>
          </a:prstGeom>
        </p:spPr>
        <p:txBody>
          <a:bodyPr wrap="square">
            <a:spAutoFit/>
          </a:bodyPr>
          <a:lstStyle/>
          <a:p>
            <a:pPr algn="ctr"/>
            <a:r>
              <a:rPr lang="en-US" altLang="en-US"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Gideon</a:t>
            </a:r>
          </a:p>
          <a:p>
            <a:pPr algn="ctr"/>
            <a:r>
              <a:rPr lang="en-US" altLang="en-US" sz="26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Barak</a:t>
            </a:r>
          </a:p>
          <a:p>
            <a:pPr algn="ctr"/>
            <a:r>
              <a:rPr lang="en-US" altLang="en-US" sz="24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Samson</a:t>
            </a:r>
          </a:p>
          <a:p>
            <a:pPr algn="ctr"/>
            <a:r>
              <a:rPr lang="en-US" altLang="en-US" sz="2200" b="1"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Jephthah</a:t>
            </a:r>
            <a:endParaRPr lang="en-US" altLang="en-US" sz="2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r>
              <a:rPr lang="en-US" altLang="en-US" sz="2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David</a:t>
            </a:r>
          </a:p>
          <a:p>
            <a:pPr algn="ctr"/>
            <a:r>
              <a:rPr lang="en-US" altLang="en-US"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Samuel</a:t>
            </a:r>
          </a:p>
          <a:p>
            <a:pPr algn="ctr"/>
            <a:r>
              <a:rPr lang="en-US" altLang="en-US" sz="16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Prophets</a:t>
            </a:r>
          </a:p>
        </p:txBody>
      </p:sp>
      <p:sp>
        <p:nvSpPr>
          <p:cNvPr id="10" name="TextBox 9"/>
          <p:cNvSpPr txBox="1"/>
          <p:nvPr/>
        </p:nvSpPr>
        <p:spPr>
          <a:xfrm>
            <a:off x="212267" y="3130376"/>
            <a:ext cx="7135884" cy="2739211"/>
          </a:xfrm>
          <a:prstGeom prst="rect">
            <a:avLst/>
          </a:prstGeom>
          <a:noFill/>
        </p:spPr>
        <p:txBody>
          <a:bodyPr wrap="square" rtlCol="0">
            <a:spAutoFit/>
          </a:bodyPr>
          <a:lstStyle/>
          <a:p>
            <a:pPr algn="ctr"/>
            <a:r>
              <a:rPr lang="en-US" altLang="en-US" sz="2200" dirty="0" smtClean="0">
                <a:latin typeface="Arial" panose="020B0604020202020204" pitchFamily="34" charset="0"/>
                <a:cs typeface="Arial" panose="020B0604020202020204" pitchFamily="34" charset="0"/>
              </a:rPr>
              <a:t>“</a:t>
            </a:r>
            <a:r>
              <a:rPr lang="en-US" altLang="en-US" sz="2200" dirty="0">
                <a:latin typeface="Arial" panose="020B0604020202020204" pitchFamily="34" charset="0"/>
                <a:cs typeface="Arial" panose="020B0604020202020204" pitchFamily="34" charset="0"/>
              </a:rPr>
              <a:t>For bodily exercise profits a little, but godliness is profitable for all things, having promise of the life that now is and of that which is to come. This is a faithful saying and worthy of all acceptance. For to this end we both labor and suffer reproach, because we trust in the living God, who is the Savior of all men, especially of those who believe</a:t>
            </a:r>
            <a:r>
              <a:rPr lang="en-US" altLang="en-US" sz="2200" dirty="0" smtClean="0">
                <a:latin typeface="Arial" panose="020B0604020202020204" pitchFamily="34" charset="0"/>
                <a:cs typeface="Arial" panose="020B0604020202020204" pitchFamily="34" charset="0"/>
              </a:rPr>
              <a:t>.” </a:t>
            </a:r>
            <a:r>
              <a:rPr lang="en-US" altLang="en-US" sz="2200" b="1" dirty="0" smtClean="0">
                <a:latin typeface="Arial" panose="020B0604020202020204" pitchFamily="34" charset="0"/>
                <a:cs typeface="Arial" panose="020B0604020202020204" pitchFamily="34" charset="0"/>
              </a:rPr>
              <a:t>1 </a:t>
            </a:r>
            <a:r>
              <a:rPr lang="en-US" altLang="en-US" sz="2200" b="1" dirty="0">
                <a:latin typeface="Arial" panose="020B0604020202020204" pitchFamily="34" charset="0"/>
                <a:cs typeface="Arial" panose="020B0604020202020204" pitchFamily="34" charset="0"/>
              </a:rPr>
              <a:t>Timothy </a:t>
            </a:r>
            <a:r>
              <a:rPr lang="en-US" altLang="en-US" sz="2200" b="1" dirty="0" smtClean="0">
                <a:latin typeface="Arial" panose="020B0604020202020204" pitchFamily="34" charset="0"/>
                <a:cs typeface="Arial" panose="020B0604020202020204" pitchFamily="34" charset="0"/>
              </a:rPr>
              <a:t>4:8-10</a:t>
            </a:r>
            <a:endParaRPr lang="en-US" altLang="en-US" sz="2200" b="1" dirty="0">
              <a:latin typeface="Arial" panose="020B0604020202020204" pitchFamily="34" charset="0"/>
              <a:cs typeface="Arial" panose="020B0604020202020204" pitchFamily="34" charset="0"/>
            </a:endParaRPr>
          </a:p>
          <a:p>
            <a:endParaRPr lang="en-US" dirty="0"/>
          </a:p>
        </p:txBody>
      </p:sp>
      <p:sp>
        <p:nvSpPr>
          <p:cNvPr id="11" name="TextBox 10"/>
          <p:cNvSpPr txBox="1"/>
          <p:nvPr/>
        </p:nvSpPr>
        <p:spPr>
          <a:xfrm>
            <a:off x="170463" y="5869587"/>
            <a:ext cx="8746996" cy="461665"/>
          </a:xfrm>
          <a:prstGeom prst="rect">
            <a:avLst/>
          </a:prstGeom>
          <a:solidFill>
            <a:schemeClr val="tx1"/>
          </a:solidFill>
        </p:spPr>
        <p:txBody>
          <a:bodyPr wrap="square" rtlCol="0">
            <a:spAutoFit/>
          </a:bodyPr>
          <a:lstStyle/>
          <a:p>
            <a:pPr algn="ctr"/>
            <a:r>
              <a:rPr lang="en-US" sz="2400" dirty="0" smtClean="0">
                <a:solidFill>
                  <a:schemeClr val="bg1"/>
                </a:solidFill>
                <a:latin typeface="Arial" panose="020B0604020202020204" pitchFamily="34" charset="0"/>
                <a:cs typeface="Arial" panose="020B0604020202020204" pitchFamily="34" charset="0"/>
              </a:rPr>
              <a:t>Key Thought: </a:t>
            </a:r>
            <a:r>
              <a:rPr lang="en-US" sz="2400" b="1" dirty="0" smtClean="0">
                <a:solidFill>
                  <a:srgbClr val="FFFF00"/>
                </a:solidFill>
                <a:latin typeface="Arial" panose="020B0604020202020204" pitchFamily="34" charset="0"/>
                <a:cs typeface="Arial" panose="020B0604020202020204" pitchFamily="34" charset="0"/>
              </a:rPr>
              <a:t>ENDURANCE</a:t>
            </a:r>
            <a:r>
              <a:rPr lang="en-US" sz="2400" dirty="0" smtClean="0">
                <a:solidFill>
                  <a:schemeClr val="bg1"/>
                </a:solidFill>
                <a:latin typeface="Arial" panose="020B0604020202020204" pitchFamily="34" charset="0"/>
                <a:cs typeface="Arial" panose="020B0604020202020204" pitchFamily="34" charset="0"/>
              </a:rPr>
              <a:t> – They endured tests of life!</a:t>
            </a:r>
            <a:endParaRPr lang="en-US"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33115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p:cTn id="7"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Lst>
  </p:timing>
</p:sld>
</file>

<file path=ppt/theme/theme1.xml><?xml version="1.0" encoding="utf-8"?>
<a:theme xmlns:a="http://schemas.openxmlformats.org/drawingml/2006/main" name="Richard Thetford Arial">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ichard Thetford Arial" id="{B9B8D142-E5BD-4409-84B1-AF1EFDA996F2}" vid="{4D725ACC-3707-445B-8FD7-4A3CDD1BC78E}"/>
    </a:ext>
  </a:extLst>
</a:theme>
</file>

<file path=docProps/app.xml><?xml version="1.0" encoding="utf-8"?>
<Properties xmlns="http://schemas.openxmlformats.org/officeDocument/2006/extended-properties" xmlns:vt="http://schemas.openxmlformats.org/officeDocument/2006/docPropsVTypes">
  <Template>Richard Thetford Arial</Template>
  <TotalTime>135</TotalTime>
  <Words>325</Words>
  <Application>Microsoft Office PowerPoint</Application>
  <PresentationFormat>On-screen Show (4:3)</PresentationFormat>
  <Paragraphs>55</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Souvenir Lt BT</vt:lpstr>
      <vt:lpstr>Tahoma</vt:lpstr>
      <vt:lpstr>Richard Thetford Arial</vt:lpstr>
      <vt:lpstr>Building Our Faith….</vt:lpstr>
      <vt:lpstr>Building Our Faith…. ….By the Examples of Others</vt:lpstr>
      <vt:lpstr>Sarah</vt:lpstr>
      <vt:lpstr>Isaac</vt:lpstr>
      <vt:lpstr>Jacob</vt:lpstr>
      <vt:lpstr>Joseph</vt:lpstr>
      <vt:lpstr>Walls of Jericho</vt:lpstr>
      <vt:lpstr>Rahab</vt:lpstr>
      <vt:lpstr>Others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Our Faith….</dc:title>
  <dc:creator>Richard Thetford</dc:creator>
  <cp:lastModifiedBy>Richard Thetford</cp:lastModifiedBy>
  <cp:revision>21</cp:revision>
  <dcterms:created xsi:type="dcterms:W3CDTF">2014-08-28T17:04:37Z</dcterms:created>
  <dcterms:modified xsi:type="dcterms:W3CDTF">2015-03-21T15:23:28Z</dcterms:modified>
</cp:coreProperties>
</file>