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9FF964-7F2D-A3EC-F65E-72017F4993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ED10DB-BAFE-036C-444B-B86E6C7C43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87A3D0-4350-AEAD-16BD-2C9FC8AB1B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2D1D0E-9722-4119-B1DD-C304E3F103D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906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5689FD-965C-B4F4-3417-07E03246CC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D342B5-A38A-EFA7-4661-20E8458BD2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B72DDA-FF5E-C896-FB6D-822D5CD0F0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2770293-9869-438E-9F3F-C992DBD94C6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2210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00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B73DFC9-95DC-9528-6341-5E606A1585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99939FD-D530-EF61-FC81-584277206E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67B0DA5-7C35-46ED-B840-A72E9A6C18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6FD5487-B528-46C1-B398-EE2A446EE2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44EA0BB-AD1A-45CE-981F-D299A1865B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fld id="{5D4716DD-5DC8-47E1-B3FC-FB70C2C7B0A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0275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93CED51-EE5E-2FAB-834D-B84B46BE65B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62058" y="533401"/>
            <a:ext cx="5001333" cy="1012825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7200" b="1" dirty="0">
                <a:solidFill>
                  <a:srgbClr val="FF99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D3CF7F0-5557-13CB-EF30-13A5CB45460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962059" y="2345671"/>
            <a:ext cx="5001331" cy="2261234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5400" b="1" dirty="0">
                <a:solidFill>
                  <a:schemeClr val="bg1"/>
                </a:solidFill>
                <a:cs typeface="Arial" panose="020B0604020202020204" pitchFamily="34" charset="0"/>
              </a:rPr>
              <a:t>Fellowship Halls</a:t>
            </a:r>
            <a:br>
              <a:rPr lang="en-US" altLang="en-US" sz="5400" b="1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altLang="en-US" sz="5400" b="1" dirty="0">
                <a:solidFill>
                  <a:schemeClr val="bg1"/>
                </a:solidFill>
                <a:cs typeface="Arial" panose="020B0604020202020204" pitchFamily="34" charset="0"/>
              </a:rPr>
              <a:t>and</a:t>
            </a:r>
            <a:br>
              <a:rPr lang="en-US" altLang="en-US" sz="5400" b="1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altLang="en-US" sz="5400" b="1" dirty="0">
                <a:solidFill>
                  <a:schemeClr val="bg1"/>
                </a:solidFill>
                <a:cs typeface="Arial" panose="020B0604020202020204" pitchFamily="34" charset="0"/>
              </a:rPr>
              <a:t>Entertainment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E2884FAE-1AAD-645E-E675-06BB289B5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B95E0D4A-CC55-E8E8-942C-BA5711B0D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6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BFE516E-96B7-14D6-D354-80684A141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0"/>
            <a:ext cx="11908971" cy="457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2420EB4F-2F97-D4FF-0C05-EF1B4C70A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6331856"/>
            <a:ext cx="11974285" cy="2286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C758AB57-2080-606B-2F84-D3ACCAA63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635" y="5540829"/>
            <a:ext cx="11627756" cy="685800"/>
          </a:xfrm>
          <a:prstGeom prst="rect">
            <a:avLst/>
          </a:prstGeom>
          <a:solidFill>
            <a:srgbClr val="865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id="{4DF23CDE-4C94-2B89-0ECA-4687CE25A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2059" y="5527700"/>
            <a:ext cx="4673856" cy="70788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John 17:21-22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947D2D6-4225-7223-44B0-E61B4D7CDE75}"/>
              </a:ext>
            </a:extLst>
          </p:cNvPr>
          <p:cNvSpPr txBox="1"/>
          <p:nvPr/>
        </p:nvSpPr>
        <p:spPr>
          <a:xfrm>
            <a:off x="-7249" y="6560461"/>
            <a:ext cx="1219924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  <p:pic>
        <p:nvPicPr>
          <p:cNvPr id="4" name="Picture 3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F84AA840-E202-4F7D-A2CB-AB34E5ABD1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38" y="563610"/>
            <a:ext cx="6626421" cy="497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7735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5FF5046A-EB00-4481-8492-AF76FEF5C6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5" y="2155120"/>
            <a:ext cx="11582390" cy="2013788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We cannot find anywhere in the Bible for the church to sponsor parties &amp; banquets!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000" dirty="0">
                <a:solidFill>
                  <a:schemeClr val="bg1"/>
                </a:solidFill>
                <a:cs typeface="Arial" panose="020B0604020202020204" pitchFamily="34" charset="0"/>
              </a:rPr>
              <a:t>We </a:t>
            </a:r>
            <a:r>
              <a:rPr lang="en-US" altLang="en-US" sz="3000" b="1" dirty="0">
                <a:solidFill>
                  <a:schemeClr val="bg1"/>
                </a:solidFill>
                <a:cs typeface="Arial" panose="020B0604020202020204" pitchFamily="34" charset="0"/>
              </a:rPr>
              <a:t>cannot exercise an expedient </a:t>
            </a:r>
            <a:r>
              <a:rPr lang="en-US" altLang="en-US" sz="3000" dirty="0">
                <a:solidFill>
                  <a:schemeClr val="bg1"/>
                </a:solidFill>
                <a:cs typeface="Arial" panose="020B0604020202020204" pitchFamily="34" charset="0"/>
              </a:rPr>
              <a:t>if we don’t have a </a:t>
            </a:r>
            <a:r>
              <a:rPr lang="en-US" altLang="en-US" sz="3000" b="1" dirty="0">
                <a:highlight>
                  <a:srgbClr val="FFFF00"/>
                </a:highlight>
                <a:cs typeface="Arial" panose="020B0604020202020204" pitchFamily="34" charset="0"/>
              </a:rPr>
              <a:t>command or example</a:t>
            </a:r>
            <a:r>
              <a:rPr lang="en-US" altLang="en-US" sz="3000" b="1" dirty="0">
                <a:cs typeface="Arial" panose="020B0604020202020204" pitchFamily="34" charset="0"/>
              </a:rPr>
              <a:t> </a:t>
            </a:r>
            <a:r>
              <a:rPr lang="en-US" altLang="en-US" sz="3000" dirty="0">
                <a:solidFill>
                  <a:schemeClr val="bg1"/>
                </a:solidFill>
                <a:cs typeface="Arial" panose="020B0604020202020204" pitchFamily="34" charset="0"/>
              </a:rPr>
              <a:t>to begin with</a:t>
            </a:r>
          </a:p>
        </p:txBody>
      </p:sp>
      <p:pic>
        <p:nvPicPr>
          <p:cNvPr id="11276" name="Picture 12" descr="headtable">
            <a:extLst>
              <a:ext uri="{FF2B5EF4-FFF2-40B4-BE49-F238E27FC236}">
                <a16:creationId xmlns:a16="http://schemas.microsoft.com/office/drawing/2014/main" id="{E83D1979-7164-6EA8-681B-4070BCB4CC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22" y="4191001"/>
            <a:ext cx="3429000" cy="207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7" name="Rectangle 13">
            <a:extLst>
              <a:ext uri="{FF2B5EF4-FFF2-40B4-BE49-F238E27FC236}">
                <a16:creationId xmlns:a16="http://schemas.microsoft.com/office/drawing/2014/main" id="{2AB6F7BE-D219-455C-5A8F-55B3555EA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493" y="4191000"/>
            <a:ext cx="8091702" cy="2057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1278" name="Text Box 14">
            <a:extLst>
              <a:ext uri="{FF2B5EF4-FFF2-40B4-BE49-F238E27FC236}">
                <a16:creationId xmlns:a16="http://schemas.microsoft.com/office/drawing/2014/main" id="{8E292F08-3659-F1D5-294E-CF3AB0EA3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4528" y="4306284"/>
            <a:ext cx="765024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0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Church sponsored</a:t>
            </a:r>
            <a:br>
              <a:rPr lang="en-US" altLang="en-US" sz="40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4000" b="1" dirty="0">
                <a:solidFill>
                  <a:srgbClr val="FFB54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“sweetheart banquet”</a:t>
            </a:r>
            <a:br>
              <a:rPr lang="en-US" altLang="en-US" sz="4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dirty="0" err="1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Linary</a:t>
            </a:r>
            <a:r>
              <a:rPr lang="en-US" altLang="en-US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church of Christ, Crossville, TN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85CE5C1A-805F-2629-9504-953A7FED8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A438BD3-FA57-2D12-17EA-2B20D41E4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6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D187E37-63D2-0D83-9E65-DD3982881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0"/>
            <a:ext cx="11908971" cy="457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28B51CD-2A47-42CE-8EEA-E8F69593F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6331856"/>
            <a:ext cx="11974285" cy="2286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BD0A0CE-7C9D-3F85-F0C2-AE71D343CA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8534400" cy="9144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99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261A3659-BBAE-E53F-AFAA-BF21FA3153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6" y="1440544"/>
            <a:ext cx="10051136" cy="7256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594B13-B2D6-47C3-BCD6-CF74D9C7B898}"/>
              </a:ext>
            </a:extLst>
          </p:cNvPr>
          <p:cNvSpPr txBox="1"/>
          <p:nvPr/>
        </p:nvSpPr>
        <p:spPr>
          <a:xfrm>
            <a:off x="-7249" y="6560461"/>
            <a:ext cx="1219924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  <p:pic>
        <p:nvPicPr>
          <p:cNvPr id="18" name="Picture 17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DB04E2A0-A875-4B81-9166-EDB96AF182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51" y="519150"/>
            <a:ext cx="1252557" cy="940594"/>
          </a:xfrm>
          <a:prstGeom prst="rect">
            <a:avLst/>
          </a:prstGeom>
        </p:spPr>
      </p:pic>
      <p:pic>
        <p:nvPicPr>
          <p:cNvPr id="19" name="Picture 18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798B1BB3-A507-4386-B8C4-D96A0A56C3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892" y="519150"/>
            <a:ext cx="1252557" cy="940594"/>
          </a:xfrm>
          <a:prstGeom prst="rect">
            <a:avLst/>
          </a:prstGeom>
        </p:spPr>
      </p:pic>
      <p:sp>
        <p:nvSpPr>
          <p:cNvPr id="20" name="Rectangle 14">
            <a:extLst>
              <a:ext uri="{FF2B5EF4-FFF2-40B4-BE49-F238E27FC236}">
                <a16:creationId xmlns:a16="http://schemas.microsoft.com/office/drawing/2014/main" id="{8AD77BB6-A202-499B-9664-4E2162FC0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523999"/>
            <a:ext cx="8534400" cy="6095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ext Box 15">
            <a:extLst>
              <a:ext uri="{FF2B5EF4-FFF2-40B4-BE49-F238E27FC236}">
                <a16:creationId xmlns:a16="http://schemas.microsoft.com/office/drawing/2014/main" id="{70D5F0CF-F3DA-4FBB-85D3-0E97822CC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580" y="1461760"/>
            <a:ext cx="8457620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99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Fellowship Halls and Entertainment</a:t>
            </a:r>
          </a:p>
        </p:txBody>
      </p:sp>
    </p:spTree>
    <p:extLst>
      <p:ext uri="{BB962C8B-B14F-4D97-AF65-F5344CB8AC3E}">
        <p14:creationId xmlns:p14="http://schemas.microsoft.com/office/powerpoint/2010/main" val="24419704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7" grpId="0" animBg="1"/>
      <p:bldP spid="112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81DF2992-E672-91E8-EC43-F7917072BF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48635" y="2209800"/>
            <a:ext cx="7465988" cy="403860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Entertainment focuses upon what is agreeable to the person, while worship channels one’s attention to what is </a:t>
            </a:r>
            <a:r>
              <a:rPr lang="en-US" altLang="en-US" b="1" dirty="0">
                <a:solidFill>
                  <a:schemeClr val="bg1"/>
                </a:solidFill>
                <a:cs typeface="Arial" panose="020B0604020202020204" pitchFamily="34" charset="0"/>
              </a:rPr>
              <a:t>deserving of God</a:t>
            </a:r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In entertainment man is absorbed with his “likes.” In </a:t>
            </a:r>
            <a:r>
              <a:rPr lang="en-US" altLang="en-US" b="1" dirty="0">
                <a:solidFill>
                  <a:schemeClr val="bg1"/>
                </a:solidFill>
                <a:cs typeface="Arial" panose="020B0604020202020204" pitchFamily="34" charset="0"/>
              </a:rPr>
              <a:t>true worship</a:t>
            </a:r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, man is </a:t>
            </a:r>
            <a:r>
              <a:rPr lang="en-US" altLang="en-US" b="1" dirty="0">
                <a:solidFill>
                  <a:schemeClr val="bg1"/>
                </a:solidFill>
                <a:cs typeface="Arial" panose="020B0604020202020204" pitchFamily="34" charset="0"/>
              </a:rPr>
              <a:t>absorbed with his “God</a:t>
            </a:r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.”</a:t>
            </a:r>
          </a:p>
        </p:txBody>
      </p:sp>
      <p:pic>
        <p:nvPicPr>
          <p:cNvPr id="12303" name="Picture 15" descr="CRTA2156">
            <a:extLst>
              <a:ext uri="{FF2B5EF4-FFF2-40B4-BE49-F238E27FC236}">
                <a16:creationId xmlns:a16="http://schemas.microsoft.com/office/drawing/2014/main" id="{52793D81-65B3-3A3A-19B2-5F94DF5229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77" y="2133600"/>
            <a:ext cx="403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4" name="Text Box 16">
            <a:extLst>
              <a:ext uri="{FF2B5EF4-FFF2-40B4-BE49-F238E27FC236}">
                <a16:creationId xmlns:a16="http://schemas.microsoft.com/office/drawing/2014/main" id="{7589AE19-CDEF-94E6-A82E-6DABB8FC5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377" y="2618796"/>
            <a:ext cx="1828800" cy="206210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B54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Key</a:t>
            </a:r>
            <a:br>
              <a:rPr lang="en-US" altLang="en-US" sz="3200" b="1" dirty="0">
                <a:solidFill>
                  <a:srgbClr val="FFB547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200" b="1" dirty="0">
                <a:solidFill>
                  <a:srgbClr val="FFB54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Points</a:t>
            </a:r>
            <a:br>
              <a:rPr lang="en-US" altLang="en-US" sz="3200" b="1" dirty="0">
                <a:solidFill>
                  <a:srgbClr val="FFB547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200" b="1" dirty="0">
                <a:solidFill>
                  <a:srgbClr val="FFB54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</a:t>
            </a:r>
            <a:br>
              <a:rPr lang="en-US" altLang="en-US" sz="3200" b="1" dirty="0">
                <a:solidFill>
                  <a:srgbClr val="FFB547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200" b="1" dirty="0">
                <a:solidFill>
                  <a:srgbClr val="FFB54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Consider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8D36DD67-DF5D-E4A3-3379-67870C987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FF56ED-C458-6179-7E1F-69FF48F9C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6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05395DB-3BC0-A125-D9A2-4B5CE7ADD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0"/>
            <a:ext cx="11908971" cy="457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19E63F5-B84C-94E1-CEA9-6CB835C10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6331856"/>
            <a:ext cx="11974285" cy="2286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ACC133A-FE5C-2902-BCE3-986EECFF86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8534400" cy="9144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99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A3D46A0D-D133-6BE2-AE4A-A939D6503E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6" y="1440544"/>
            <a:ext cx="10051136" cy="7256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251702-3186-4C53-AC46-BD8CBACFED10}"/>
              </a:ext>
            </a:extLst>
          </p:cNvPr>
          <p:cNvSpPr txBox="1"/>
          <p:nvPr/>
        </p:nvSpPr>
        <p:spPr>
          <a:xfrm>
            <a:off x="-7249" y="6560461"/>
            <a:ext cx="1219924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  <p:pic>
        <p:nvPicPr>
          <p:cNvPr id="17" name="Picture 16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9E5BD04B-90E8-40FB-B989-DAAAB6F307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51" y="519150"/>
            <a:ext cx="1252557" cy="940594"/>
          </a:xfrm>
          <a:prstGeom prst="rect">
            <a:avLst/>
          </a:prstGeom>
        </p:spPr>
      </p:pic>
      <p:pic>
        <p:nvPicPr>
          <p:cNvPr id="18" name="Picture 17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8AD4CF3C-37E7-41B7-AA12-10A4A2BFE7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639" y="519150"/>
            <a:ext cx="1252557" cy="940594"/>
          </a:xfrm>
          <a:prstGeom prst="rect">
            <a:avLst/>
          </a:prstGeom>
        </p:spPr>
      </p:pic>
      <p:sp>
        <p:nvSpPr>
          <p:cNvPr id="19" name="Rectangle 14">
            <a:extLst>
              <a:ext uri="{FF2B5EF4-FFF2-40B4-BE49-F238E27FC236}">
                <a16:creationId xmlns:a16="http://schemas.microsoft.com/office/drawing/2014/main" id="{5188C487-F74A-435A-AC26-E54C12863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523999"/>
            <a:ext cx="8534400" cy="6095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 Box 15">
            <a:extLst>
              <a:ext uri="{FF2B5EF4-FFF2-40B4-BE49-F238E27FC236}">
                <a16:creationId xmlns:a16="http://schemas.microsoft.com/office/drawing/2014/main" id="{8C4F935F-7CD1-4502-B805-6D565A86C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580" y="1461760"/>
            <a:ext cx="8457620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99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Fellowship Halls and Entertainment</a:t>
            </a:r>
          </a:p>
        </p:txBody>
      </p:sp>
    </p:spTree>
    <p:extLst>
      <p:ext uri="{BB962C8B-B14F-4D97-AF65-F5344CB8AC3E}">
        <p14:creationId xmlns:p14="http://schemas.microsoft.com/office/powerpoint/2010/main" val="3694479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E1A16A4D-E7A9-8685-C2FB-1C7E6FE936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86949" y="2209800"/>
            <a:ext cx="7360648" cy="403860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True conversion is when man is </a:t>
            </a:r>
            <a:r>
              <a:rPr lang="en-US" altLang="en-US" b="1" dirty="0">
                <a:solidFill>
                  <a:schemeClr val="bg1"/>
                </a:solidFill>
                <a:cs typeface="Arial" panose="020B0604020202020204" pitchFamily="34" charset="0"/>
              </a:rPr>
              <a:t>drawn to Christ by the Father</a:t>
            </a:r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, not drawn by food or games or other things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000" dirty="0">
                <a:solidFill>
                  <a:srgbClr val="FFB547"/>
                </a:solidFill>
                <a:ea typeface="Calibri" panose="020F0502020204030204" pitchFamily="34" charset="0"/>
                <a:cs typeface="Arial" panose="020B0604020202020204" pitchFamily="34" charset="0"/>
              </a:rPr>
              <a:t>John 6:44-45</a:t>
            </a:r>
          </a:p>
        </p:txBody>
      </p:sp>
      <p:pic>
        <p:nvPicPr>
          <p:cNvPr id="15372" name="Picture 12" descr="CRTA2156">
            <a:extLst>
              <a:ext uri="{FF2B5EF4-FFF2-40B4-BE49-F238E27FC236}">
                <a16:creationId xmlns:a16="http://schemas.microsoft.com/office/drawing/2014/main" id="{4011EFA6-32CB-02F3-6FEB-CB8E6B4DD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49" y="2133600"/>
            <a:ext cx="403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47EE56B1-7317-B278-8918-C17A51542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86AEE0-85B6-48FD-1EC4-9A5E32683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6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1F33933-AE56-7D45-C7B8-418E85E59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0"/>
            <a:ext cx="11908971" cy="457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FE5D607-4F80-6ED0-2725-F3FEB932A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6331856"/>
            <a:ext cx="11974285" cy="2286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3D44D61-3C24-CD38-9799-775CD04E6F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8534400" cy="9144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5400" b="1" dirty="0">
                <a:solidFill>
                  <a:srgbClr val="FF99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DFAF79D8-1690-6CB6-391C-76685F06B5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6" y="1440544"/>
            <a:ext cx="10051136" cy="7256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5602DD-019D-4DA8-8E89-DC224DDEFCF5}"/>
              </a:ext>
            </a:extLst>
          </p:cNvPr>
          <p:cNvSpPr txBox="1"/>
          <p:nvPr/>
        </p:nvSpPr>
        <p:spPr>
          <a:xfrm>
            <a:off x="-7249" y="6560461"/>
            <a:ext cx="1219924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  <p:pic>
        <p:nvPicPr>
          <p:cNvPr id="17" name="Picture 16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3834AA46-CD7F-4FF1-8137-EE6B5E3EFE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51" y="519150"/>
            <a:ext cx="1252557" cy="940594"/>
          </a:xfrm>
          <a:prstGeom prst="rect">
            <a:avLst/>
          </a:prstGeom>
        </p:spPr>
      </p:pic>
      <p:pic>
        <p:nvPicPr>
          <p:cNvPr id="18" name="Picture 17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D5D9EEBA-5F8F-4AB2-BE33-321F343EB6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639" y="519150"/>
            <a:ext cx="1252557" cy="940594"/>
          </a:xfrm>
          <a:prstGeom prst="rect">
            <a:avLst/>
          </a:prstGeom>
        </p:spPr>
      </p:pic>
      <p:sp>
        <p:nvSpPr>
          <p:cNvPr id="19" name="Rectangle 14">
            <a:extLst>
              <a:ext uri="{FF2B5EF4-FFF2-40B4-BE49-F238E27FC236}">
                <a16:creationId xmlns:a16="http://schemas.microsoft.com/office/drawing/2014/main" id="{BC29FCDC-EEE3-4377-9E74-0A7E5CD59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523999"/>
            <a:ext cx="8534400" cy="6095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 Box 15">
            <a:extLst>
              <a:ext uri="{FF2B5EF4-FFF2-40B4-BE49-F238E27FC236}">
                <a16:creationId xmlns:a16="http://schemas.microsoft.com/office/drawing/2014/main" id="{287F0FA2-53CC-4162-AB64-6C1DCAC65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580" y="1461760"/>
            <a:ext cx="8457620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99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Fellowship Halls and Entertainment</a:t>
            </a:r>
          </a:p>
        </p:txBody>
      </p:sp>
      <p:sp>
        <p:nvSpPr>
          <p:cNvPr id="21" name="Text Box 16">
            <a:extLst>
              <a:ext uri="{FF2B5EF4-FFF2-40B4-BE49-F238E27FC236}">
                <a16:creationId xmlns:a16="http://schemas.microsoft.com/office/drawing/2014/main" id="{C4DB0162-05B2-49C0-AB62-1AFBEA56D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377" y="2618796"/>
            <a:ext cx="1828800" cy="206210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B54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Key</a:t>
            </a:r>
            <a:br>
              <a:rPr lang="en-US" altLang="en-US" sz="3200" b="1" dirty="0">
                <a:solidFill>
                  <a:srgbClr val="FFB547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200" b="1" dirty="0">
                <a:solidFill>
                  <a:srgbClr val="FFB54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Points</a:t>
            </a:r>
            <a:br>
              <a:rPr lang="en-US" altLang="en-US" sz="3200" b="1" dirty="0">
                <a:solidFill>
                  <a:srgbClr val="FFB547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200" b="1" dirty="0">
                <a:solidFill>
                  <a:srgbClr val="FFB54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</a:t>
            </a:r>
            <a:br>
              <a:rPr lang="en-US" altLang="en-US" sz="3200" b="1" dirty="0">
                <a:solidFill>
                  <a:srgbClr val="FFB547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200" b="1" dirty="0">
                <a:solidFill>
                  <a:srgbClr val="FFB54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Consider</a:t>
            </a:r>
          </a:p>
        </p:txBody>
      </p:sp>
      <p:pic>
        <p:nvPicPr>
          <p:cNvPr id="14" name="Picture 13" descr="A close up of a person's eye&#10;&#10;Description automatically generated with medium confidence">
            <a:extLst>
              <a:ext uri="{FF2B5EF4-FFF2-40B4-BE49-F238E27FC236}">
                <a16:creationId xmlns:a16="http://schemas.microsoft.com/office/drawing/2014/main" id="{51253C1C-5B42-43A2-9B1D-1495C41EE2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278" y="3790223"/>
            <a:ext cx="4599917" cy="245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3676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CDCF8E99-4BCE-A015-D2D9-FF2B2F9090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2968" y="2209800"/>
            <a:ext cx="11433490" cy="403860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Jesus’ blood was shed to purchase the church, </a:t>
            </a:r>
            <a:r>
              <a:rPr lang="en-US" altLang="en-US" b="1" dirty="0">
                <a:solidFill>
                  <a:schemeClr val="bg1"/>
                </a:solidFill>
                <a:cs typeface="Arial" panose="020B0604020202020204" pitchFamily="34" charset="0"/>
              </a:rPr>
              <a:t>a spiritual house with a spiritual mission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000" dirty="0">
                <a:solidFill>
                  <a:srgbClr val="FFB547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Ephesians 5:25-27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000" dirty="0">
                <a:solidFill>
                  <a:srgbClr val="FFB547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 Peter 2:5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000" dirty="0">
                <a:solidFill>
                  <a:srgbClr val="FFB547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 Timothy 3:15</a:t>
            </a:r>
          </a:p>
        </p:txBody>
      </p:sp>
      <p:pic>
        <p:nvPicPr>
          <p:cNvPr id="14350" name="Picture 14" descr="Cross">
            <a:extLst>
              <a:ext uri="{FF2B5EF4-FFF2-40B4-BE49-F238E27FC236}">
                <a16:creationId xmlns:a16="http://schemas.microsoft.com/office/drawing/2014/main" id="{E262C354-2514-3064-C8C8-2CBA7FC84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966" y="2826021"/>
            <a:ext cx="5193229" cy="342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E87FDD5E-F6AE-9678-2604-7F24130F1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743A66B-5B01-EED0-93AD-8780586B9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6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706E336-35EE-2E4B-0EC4-ACC5C1678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0"/>
            <a:ext cx="11908971" cy="457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62B1A20-901C-8E08-9859-ED7096833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6331856"/>
            <a:ext cx="11974285" cy="2286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30E8C4B-9358-AD3D-C701-7E64640B0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8534400" cy="9144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99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68910440-59B7-25F1-3013-B7EB16753E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6" y="1440544"/>
            <a:ext cx="10051136" cy="7256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3C4609-B670-42C4-9529-EF36AA9B5901}"/>
              </a:ext>
            </a:extLst>
          </p:cNvPr>
          <p:cNvSpPr txBox="1"/>
          <p:nvPr/>
        </p:nvSpPr>
        <p:spPr>
          <a:xfrm>
            <a:off x="-7249" y="6560461"/>
            <a:ext cx="1219924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  <p:pic>
        <p:nvPicPr>
          <p:cNvPr id="16" name="Picture 15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8DF8DA0E-EA65-4A2E-A604-AAB542F69D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51" y="519150"/>
            <a:ext cx="1252557" cy="940594"/>
          </a:xfrm>
          <a:prstGeom prst="rect">
            <a:avLst/>
          </a:prstGeom>
        </p:spPr>
      </p:pic>
      <p:pic>
        <p:nvPicPr>
          <p:cNvPr id="17" name="Picture 16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3306B500-A838-48DC-9AC7-F6F7BCBBFE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892" y="519150"/>
            <a:ext cx="1252557" cy="940594"/>
          </a:xfrm>
          <a:prstGeom prst="rect">
            <a:avLst/>
          </a:prstGeom>
        </p:spPr>
      </p:pic>
      <p:sp>
        <p:nvSpPr>
          <p:cNvPr id="18" name="Rectangle 14">
            <a:extLst>
              <a:ext uri="{FF2B5EF4-FFF2-40B4-BE49-F238E27FC236}">
                <a16:creationId xmlns:a16="http://schemas.microsoft.com/office/drawing/2014/main" id="{CF111D39-20D7-47A7-8D93-A180CE8D7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523999"/>
            <a:ext cx="8534400" cy="6095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Text Box 15">
            <a:extLst>
              <a:ext uri="{FF2B5EF4-FFF2-40B4-BE49-F238E27FC236}">
                <a16:creationId xmlns:a16="http://schemas.microsoft.com/office/drawing/2014/main" id="{C3C5F567-01C6-4181-9F66-5A87AED53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580" y="1461760"/>
            <a:ext cx="8457620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99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Fellowship Halls and Entertainment</a:t>
            </a:r>
          </a:p>
        </p:txBody>
      </p:sp>
    </p:spTree>
    <p:extLst>
      <p:ext uri="{BB962C8B-B14F-4D97-AF65-F5344CB8AC3E}">
        <p14:creationId xmlns:p14="http://schemas.microsoft.com/office/powerpoint/2010/main" val="20729104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ED6222E5-86F1-8B14-96FA-DA93BC0D8B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9008" y="2134180"/>
            <a:ext cx="11538187" cy="1128719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God made a distinction between the responsibility of the </a:t>
            </a:r>
            <a:r>
              <a:rPr lang="en-US" altLang="en-US" b="1" dirty="0">
                <a:solidFill>
                  <a:schemeClr val="bg1"/>
                </a:solidFill>
                <a:cs typeface="Arial" panose="020B0604020202020204" pitchFamily="34" charset="0"/>
              </a:rPr>
              <a:t>home</a:t>
            </a:r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 and the responsibility of the </a:t>
            </a:r>
            <a:r>
              <a:rPr lang="en-US" altLang="en-US" b="1" dirty="0">
                <a:solidFill>
                  <a:schemeClr val="bg1"/>
                </a:solidFill>
                <a:cs typeface="Arial" panose="020B0604020202020204" pitchFamily="34" charset="0"/>
              </a:rPr>
              <a:t>church</a:t>
            </a:r>
            <a:endParaRPr lang="en-US" altLang="en-US" b="1" i="1" dirty="0">
              <a:solidFill>
                <a:srgbClr val="FFB547"/>
              </a:solidFill>
              <a:cs typeface="Arial" panose="020B0604020202020204" pitchFamily="34" charset="0"/>
            </a:endParaRPr>
          </a:p>
        </p:txBody>
      </p:sp>
      <p:sp>
        <p:nvSpPr>
          <p:cNvPr id="15373" name="Rectangle 13">
            <a:extLst>
              <a:ext uri="{FF2B5EF4-FFF2-40B4-BE49-F238E27FC236}">
                <a16:creationId xmlns:a16="http://schemas.microsoft.com/office/drawing/2014/main" id="{7974B37B-A0A0-FD2F-774E-088A9512B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547" y="3229427"/>
            <a:ext cx="11596902" cy="1524000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id="{8E84DB9E-6202-AFAE-CCBE-237C46838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551" y="3292098"/>
            <a:ext cx="1158964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“What!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 you not have houses to eat and drink in</a:t>
            </a:r>
            <a:r>
              <a:rPr lang="en-US" altLang="en-US" sz="2800" dirty="0">
                <a:solidFill>
                  <a:srgbClr val="FFFF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? </a:t>
            </a:r>
            <a:r>
              <a:rPr lang="en-US" altLang="en-US" sz="28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Or do you despise the church of God and shame those who have nothing? What shall I say to you? Shall I praise you in this? I do not praise you.”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Corinthians 11:22</a:t>
            </a:r>
          </a:p>
        </p:txBody>
      </p:sp>
      <p:sp>
        <p:nvSpPr>
          <p:cNvPr id="15375" name="Rectangle 15">
            <a:extLst>
              <a:ext uri="{FF2B5EF4-FFF2-40B4-BE49-F238E27FC236}">
                <a16:creationId xmlns:a16="http://schemas.microsoft.com/office/drawing/2014/main" id="{3384786F-E8FC-94B5-8E72-A88F0EFF1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547" y="4898590"/>
            <a:ext cx="11589648" cy="1356932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5376" name="Text Box 16">
            <a:extLst>
              <a:ext uri="{FF2B5EF4-FFF2-40B4-BE49-F238E27FC236}">
                <a16:creationId xmlns:a16="http://schemas.microsoft.com/office/drawing/2014/main" id="{120346FE-F7FF-E2C5-B6E8-9E1DA5696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53" y="4890745"/>
            <a:ext cx="111469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“for the kingdom of God is </a:t>
            </a:r>
            <a:r>
              <a:rPr lang="en-US" altLang="en-US" sz="28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not eating and drinking</a:t>
            </a:r>
            <a:r>
              <a:rPr lang="en-US" altLang="en-US" sz="28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altLang="en-US" sz="28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28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but righteousness and peace and joy in the Holy Spirit.”</a:t>
            </a:r>
            <a:br>
              <a:rPr lang="en-US" altLang="en-US" sz="28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2800" b="1" dirty="0">
                <a:solidFill>
                  <a:srgbClr val="FF99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Romans 14:17</a:t>
            </a:r>
            <a:r>
              <a:rPr lang="en-US" altLang="en-US" sz="2800" dirty="0">
                <a:solidFill>
                  <a:srgbClr val="FF99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9B621586-8E82-D76A-8823-6D27484C5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9ED1DCC-62C4-409E-1F1F-32581B83E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6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F6FBD37-4941-D2C8-169B-FD22AC350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0"/>
            <a:ext cx="11908971" cy="457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FC07D4C-2E4B-F94C-38EC-4E1BD32B8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6331856"/>
            <a:ext cx="11974285" cy="2286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63B4E96-1D9B-1052-3098-D8CE79EABD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8534400" cy="9144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5400" b="1" dirty="0">
                <a:solidFill>
                  <a:srgbClr val="FF99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F569294D-5B20-4C26-EA09-428DCBCE3B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6" y="1440544"/>
            <a:ext cx="10051136" cy="7256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2C7391-9568-4AB4-BFB2-FB51E906FA0B}"/>
              </a:ext>
            </a:extLst>
          </p:cNvPr>
          <p:cNvSpPr txBox="1"/>
          <p:nvPr/>
        </p:nvSpPr>
        <p:spPr>
          <a:xfrm>
            <a:off x="-7249" y="6560461"/>
            <a:ext cx="1219924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  <p:pic>
        <p:nvPicPr>
          <p:cNvPr id="19" name="Picture 18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F5B6D313-6437-443D-BF28-044B7457F1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51" y="519150"/>
            <a:ext cx="1252557" cy="940594"/>
          </a:xfrm>
          <a:prstGeom prst="rect">
            <a:avLst/>
          </a:prstGeom>
        </p:spPr>
      </p:pic>
      <p:pic>
        <p:nvPicPr>
          <p:cNvPr id="20" name="Picture 19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F1D0BF52-08B1-4577-BA58-F01AB016DF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639" y="530793"/>
            <a:ext cx="1252557" cy="940594"/>
          </a:xfrm>
          <a:prstGeom prst="rect">
            <a:avLst/>
          </a:prstGeom>
        </p:spPr>
      </p:pic>
      <p:sp>
        <p:nvSpPr>
          <p:cNvPr id="21" name="Rectangle 14">
            <a:extLst>
              <a:ext uri="{FF2B5EF4-FFF2-40B4-BE49-F238E27FC236}">
                <a16:creationId xmlns:a16="http://schemas.microsoft.com/office/drawing/2014/main" id="{AE18416F-884E-4362-BA72-F6B189295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523999"/>
            <a:ext cx="8534400" cy="6095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Text Box 15">
            <a:extLst>
              <a:ext uri="{FF2B5EF4-FFF2-40B4-BE49-F238E27FC236}">
                <a16:creationId xmlns:a16="http://schemas.microsoft.com/office/drawing/2014/main" id="{2D4D77AA-AF64-4BD1-91EE-0788A7FFC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580" y="1461760"/>
            <a:ext cx="8457620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99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Fellowship Halls and Entertainment</a:t>
            </a:r>
          </a:p>
        </p:txBody>
      </p:sp>
    </p:spTree>
    <p:extLst>
      <p:ext uri="{BB962C8B-B14F-4D97-AF65-F5344CB8AC3E}">
        <p14:creationId xmlns:p14="http://schemas.microsoft.com/office/powerpoint/2010/main" val="30014759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3" grpId="0" animBg="1"/>
      <p:bldP spid="15374" grpId="0"/>
      <p:bldP spid="15375" grpId="0" animBg="1"/>
      <p:bldP spid="1537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C772B81-5FB6-B089-1B7C-62FCB43141B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24500" y="470580"/>
            <a:ext cx="5038892" cy="1524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7200" b="1" dirty="0">
                <a:solidFill>
                  <a:srgbClr val="FF99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55D1974-CB26-0A43-9E69-5192A368B1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924500" y="1968347"/>
            <a:ext cx="5038887" cy="2085653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chemeClr val="bg1"/>
                </a:solidFill>
                <a:cs typeface="Arial" panose="020B0604020202020204" pitchFamily="34" charset="0"/>
              </a:rPr>
              <a:t>Fellowship Halls</a:t>
            </a:r>
            <a:br>
              <a:rPr lang="en-US" altLang="en-US" sz="4400" b="1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altLang="en-US" sz="4400" b="1" dirty="0">
                <a:solidFill>
                  <a:schemeClr val="bg1"/>
                </a:solidFill>
                <a:cs typeface="Arial" panose="020B0604020202020204" pitchFamily="34" charset="0"/>
              </a:rPr>
              <a:t>and</a:t>
            </a:r>
            <a:br>
              <a:rPr lang="en-US" altLang="en-US" sz="4400" b="1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altLang="en-US" sz="4400" b="1" dirty="0">
                <a:solidFill>
                  <a:schemeClr val="bg1"/>
                </a:solidFill>
                <a:cs typeface="Arial" panose="020B0604020202020204" pitchFamily="34" charset="0"/>
              </a:rPr>
              <a:t>Entertainment</a:t>
            </a:r>
          </a:p>
        </p:txBody>
      </p:sp>
      <p:sp>
        <p:nvSpPr>
          <p:cNvPr id="18441" name="Line 13">
            <a:extLst>
              <a:ext uri="{FF2B5EF4-FFF2-40B4-BE49-F238E27FC236}">
                <a16:creationId xmlns:a16="http://schemas.microsoft.com/office/drawing/2014/main" id="{8ECB887E-2C7F-DAE0-A92A-A8069FE2E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45452" y="1828800"/>
            <a:ext cx="419100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EEFFF696-DEB8-2BCC-548C-8EEB6D6F7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05A0CD0-4324-D033-C196-F50A2A20D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6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C59D2B7-3748-C869-0E75-25FD25448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0"/>
            <a:ext cx="11908971" cy="457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92A6991-88A0-6CB1-D181-970C1EACE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6331856"/>
            <a:ext cx="11974285" cy="2286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4F847D-8EFE-442F-A4B2-1F0E203519CF}"/>
              </a:ext>
            </a:extLst>
          </p:cNvPr>
          <p:cNvSpPr txBox="1"/>
          <p:nvPr/>
        </p:nvSpPr>
        <p:spPr>
          <a:xfrm>
            <a:off x="-7249" y="6560461"/>
            <a:ext cx="1219924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  <p:pic>
        <p:nvPicPr>
          <p:cNvPr id="8" name="Picture 7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3277E1DF-2379-4484-8522-3C60453B10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77" y="578758"/>
            <a:ext cx="6572524" cy="4935562"/>
          </a:xfrm>
          <a:prstGeom prst="rect">
            <a:avLst/>
          </a:prstGeom>
        </p:spPr>
      </p:pic>
      <p:pic>
        <p:nvPicPr>
          <p:cNvPr id="18442" name="Picture 14" descr="Mix_race_group_of_people2">
            <a:extLst>
              <a:ext uri="{FF2B5EF4-FFF2-40B4-BE49-F238E27FC236}">
                <a16:creationId xmlns:a16="http://schemas.microsoft.com/office/drawing/2014/main" id="{D4C870CC-06D3-D28C-8B25-0FDB91718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759" y="3286578"/>
            <a:ext cx="2133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3" name="AutoShape 15">
            <a:extLst>
              <a:ext uri="{FF2B5EF4-FFF2-40B4-BE49-F238E27FC236}">
                <a16:creationId xmlns:a16="http://schemas.microsoft.com/office/drawing/2014/main" id="{C76B4833-F01E-567B-919C-F02291670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0736" y="4203045"/>
            <a:ext cx="4969287" cy="1981200"/>
          </a:xfrm>
          <a:prstGeom prst="wedgeRoundRectCallout">
            <a:avLst>
              <a:gd name="adj1" fmla="val -73877"/>
              <a:gd name="adj2" fmla="val -34507"/>
              <a:gd name="adj3" fmla="val 16667"/>
            </a:avLst>
          </a:prstGeom>
          <a:solidFill>
            <a:srgbClr val="A5002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7424" name="Text Box 16">
            <a:extLst>
              <a:ext uri="{FF2B5EF4-FFF2-40B4-BE49-F238E27FC236}">
                <a16:creationId xmlns:a16="http://schemas.microsoft.com/office/drawing/2014/main" id="{C866F420-1CFA-B134-E339-D52EB910D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1573" y="4322755"/>
            <a:ext cx="4564743" cy="1754326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“soul center”</a:t>
            </a:r>
            <a:br>
              <a:rPr lang="en-US" altLang="en-US" sz="36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6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rather than a</a:t>
            </a:r>
            <a:br>
              <a:rPr lang="en-US" altLang="en-US" sz="36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6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“social center”</a:t>
            </a:r>
          </a:p>
        </p:txBody>
      </p:sp>
    </p:spTree>
    <p:extLst>
      <p:ext uri="{BB962C8B-B14F-4D97-AF65-F5344CB8AC3E}">
        <p14:creationId xmlns:p14="http://schemas.microsoft.com/office/powerpoint/2010/main" val="24358661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3" grpId="0" animBg="1"/>
      <p:bldP spid="174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22112A3-704B-B3A5-F1C4-BCD4D0F1B2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8534400" cy="9144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9900"/>
                </a:solidFill>
                <a:cs typeface="Arial" panose="020B0604020202020204" pitchFamily="34" charset="0"/>
              </a:rPr>
              <a:t>Definitions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CD6C491-DF2F-607F-5241-4B4EDAC2AE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9229" y="1565300"/>
            <a:ext cx="11517085" cy="48006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rgbClr val="FFFF00"/>
                </a:solidFill>
                <a:cs typeface="Arial" panose="020B0604020202020204" pitchFamily="34" charset="0"/>
              </a:rPr>
              <a:t>Liberal</a:t>
            </a:r>
          </a:p>
          <a:p>
            <a:pPr lvl="1" eaLnBrk="1" hangingPunct="1"/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“not restricted; not restricted to the literal meaning: as, a liberal interpretation of the law; broad-minded; favoring reform or progress, as in religion; not conservative”</a:t>
            </a:r>
          </a:p>
          <a:p>
            <a:pPr eaLnBrk="1" hangingPunct="1"/>
            <a:r>
              <a:rPr lang="en-US" altLang="en-US" sz="3600" b="1" dirty="0">
                <a:solidFill>
                  <a:srgbClr val="FFFF00"/>
                </a:solidFill>
                <a:cs typeface="Arial" panose="020B0604020202020204" pitchFamily="34" charset="0"/>
              </a:rPr>
              <a:t>Conservative</a:t>
            </a:r>
          </a:p>
          <a:p>
            <a:pPr lvl="1" eaLnBrk="1" hangingPunct="1"/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“tending to preserve established institutions and methods and to resist or oppose any changes in these; prudent, safe”</a:t>
            </a:r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53093705-689B-16C5-CB90-EDC8B4F182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524000"/>
            <a:ext cx="838200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4CD64E52-34FD-2B7B-8D92-AF28AFE04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E7BEB38-1B4D-9C9E-3606-4AE8591A2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6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ECE2F1A-C96B-3683-5193-444FBE3DD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0"/>
            <a:ext cx="11908971" cy="457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C7991C6-F816-3177-79DF-DC9DE92B7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6331856"/>
            <a:ext cx="11974285" cy="2286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85FECD-E74A-495B-A478-D9FCDFF60FBD}"/>
              </a:ext>
            </a:extLst>
          </p:cNvPr>
          <p:cNvSpPr txBox="1"/>
          <p:nvPr/>
        </p:nvSpPr>
        <p:spPr>
          <a:xfrm>
            <a:off x="-7249" y="6560461"/>
            <a:ext cx="1219924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1222428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13F0586-23CF-C0B6-0EC8-958345BBF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8534400" cy="9144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9900"/>
                </a:solidFill>
                <a:cs typeface="Arial" panose="020B0604020202020204" pitchFamily="34" charset="0"/>
              </a:rPr>
              <a:t>Definitions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AB00FC9-37CC-AF67-3945-7460BFB03A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9229" y="1565300"/>
            <a:ext cx="11517085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 b="1" dirty="0">
                <a:solidFill>
                  <a:srgbClr val="FFFF00"/>
                </a:solidFill>
                <a:cs typeface="Arial" panose="020B0604020202020204" pitchFamily="34" charset="0"/>
              </a:rPr>
              <a:t>Institutional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“having the nature of an institution; in advertising – intended primarily to gain prestige rather than to increase immediate sales”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Social get-togethers by “the church” seem to take precedence over souls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b="1" dirty="0">
                <a:solidFill>
                  <a:srgbClr val="FFFF00"/>
                </a:solidFill>
                <a:cs typeface="Arial" panose="020B0604020202020204" pitchFamily="34" charset="0"/>
              </a:rPr>
              <a:t>Anti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“a person opposed to some policy, proposal, etc.;</a:t>
            </a:r>
            <a:b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opposed; against”</a:t>
            </a:r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5C92EF4C-FCF5-9252-2CB3-6FCDC03D1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524000"/>
            <a:ext cx="838200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CE122EA8-E9A3-4AD9-47F0-7AAC6F795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C19E12C-8572-EA05-2F43-9C8CF3E58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6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C387E22-65A5-D546-3A00-9271A01C3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0"/>
            <a:ext cx="11908971" cy="457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1969D1D-950D-3069-90C7-E99A4FA61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6331856"/>
            <a:ext cx="11974285" cy="2286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0186A4-FE16-4932-9B30-7DC922C15C43}"/>
              </a:ext>
            </a:extLst>
          </p:cNvPr>
          <p:cNvSpPr txBox="1"/>
          <p:nvPr/>
        </p:nvSpPr>
        <p:spPr>
          <a:xfrm>
            <a:off x="-7249" y="6560461"/>
            <a:ext cx="1219924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5319275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42C4814-4C38-3579-8A1C-B82A1104BD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8534400" cy="9144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9900"/>
                </a:solidFill>
                <a:cs typeface="Arial" panose="020B0604020202020204" pitchFamily="34" charset="0"/>
              </a:rPr>
              <a:t>Definitions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D43AC92-1B0E-B7E1-DAB6-2AF12258C3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9229" y="1565300"/>
            <a:ext cx="11604163" cy="48006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rgbClr val="FFFF00"/>
                </a:solidFill>
                <a:cs typeface="Arial" panose="020B0604020202020204" pitchFamily="34" charset="0"/>
              </a:rPr>
              <a:t>Fellowship</a:t>
            </a:r>
          </a:p>
          <a:p>
            <a:pPr lvl="1" eaLnBrk="1" hangingPunct="1"/>
            <a:r>
              <a:rPr lang="en-US" altLang="en-US" sz="3400" b="1" dirty="0">
                <a:solidFill>
                  <a:schemeClr val="bg1"/>
                </a:solidFill>
                <a:cs typeface="Arial" panose="020B0604020202020204" pitchFamily="34" charset="0"/>
              </a:rPr>
              <a:t>(Social)</a:t>
            </a: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 “a mutual sharing, as of activity, etc.” (meals, sports)</a:t>
            </a:r>
          </a:p>
          <a:p>
            <a:pPr lvl="1" eaLnBrk="1" hangingPunct="1"/>
            <a:r>
              <a:rPr lang="en-US" altLang="en-US" sz="3400" b="1" dirty="0">
                <a:solidFill>
                  <a:schemeClr val="bg1"/>
                </a:solidFill>
                <a:cs typeface="Arial" panose="020B0604020202020204" pitchFamily="34" charset="0"/>
              </a:rPr>
              <a:t>(Spiritual)</a:t>
            </a: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 “Walking in the light of God”</a:t>
            </a:r>
          </a:p>
          <a:p>
            <a:pPr eaLnBrk="1" hangingPunct="1"/>
            <a:r>
              <a:rPr lang="en-US" altLang="en-US" sz="3600" b="1" dirty="0">
                <a:solidFill>
                  <a:srgbClr val="FFFF00"/>
                </a:solidFill>
                <a:cs typeface="Arial" panose="020B0604020202020204" pitchFamily="34" charset="0"/>
              </a:rPr>
              <a:t>Entertainment</a:t>
            </a:r>
          </a:p>
          <a:p>
            <a:pPr lvl="1" eaLnBrk="1" hangingPunct="1"/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“interesting, diverting, or amusing thing, as a show or performance”</a:t>
            </a:r>
          </a:p>
        </p:txBody>
      </p:sp>
      <p:sp>
        <p:nvSpPr>
          <p:cNvPr id="7176" name="Line 8">
            <a:extLst>
              <a:ext uri="{FF2B5EF4-FFF2-40B4-BE49-F238E27FC236}">
                <a16:creationId xmlns:a16="http://schemas.microsoft.com/office/drawing/2014/main" id="{90B1D4DC-F886-4048-EC65-5B5B79FA3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524000"/>
            <a:ext cx="838200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39709BB8-21F3-7B56-C934-6F6625319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87BB24C-4F86-C1BC-12A4-CF8CF4F90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6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DF15558-FDFD-37DB-4BF8-BD876F28B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0"/>
            <a:ext cx="11908971" cy="457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4DF49B4-B775-3A12-8D12-58BE4417C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6331856"/>
            <a:ext cx="11974285" cy="2286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0C9E23-55AB-4333-810A-6A856533666B}"/>
              </a:ext>
            </a:extLst>
          </p:cNvPr>
          <p:cNvSpPr txBox="1"/>
          <p:nvPr/>
        </p:nvSpPr>
        <p:spPr>
          <a:xfrm>
            <a:off x="-7249" y="6560461"/>
            <a:ext cx="1219924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0990889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6DC2029-F793-3B20-E57D-390F65B942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8534400" cy="9144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9900"/>
                </a:solidFill>
                <a:cs typeface="Arial" panose="020B0604020202020204" pitchFamily="34" charset="0"/>
              </a:rPr>
              <a:t>Liberal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C5B27FF-9F83-8CAF-103E-3B02270C27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9229" y="1565300"/>
            <a:ext cx="11527966" cy="480060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Not adhering to sound principles, for changes,</a:t>
            </a:r>
            <a:b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not bound by established forms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Trying to justify something or anything</a:t>
            </a:r>
            <a:b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without an appeal to the Bible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3400" b="1" dirty="0">
                <a:solidFill>
                  <a:schemeClr val="bg1"/>
                </a:solidFill>
                <a:cs typeface="Arial" panose="020B0604020202020204" pitchFamily="34" charset="0"/>
              </a:rPr>
              <a:t>End justifies the means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200" dirty="0">
                <a:solidFill>
                  <a:srgbClr val="FFCC81"/>
                </a:solidFill>
                <a:cs typeface="Arial" panose="020B0604020202020204" pitchFamily="34" charset="0"/>
              </a:rPr>
              <a:t>It gets people here – a “good work”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200" dirty="0">
                <a:solidFill>
                  <a:srgbClr val="FFCC81"/>
                </a:solidFill>
                <a:cs typeface="Arial" panose="020B0604020202020204" pitchFamily="34" charset="0"/>
              </a:rPr>
              <a:t>Helps keep the young people off the street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200" dirty="0">
                <a:solidFill>
                  <a:srgbClr val="FFCC81"/>
                </a:solidFill>
                <a:cs typeface="Arial" panose="020B0604020202020204" pitchFamily="34" charset="0"/>
              </a:rPr>
              <a:t>Community will look up to the church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200" dirty="0">
                <a:solidFill>
                  <a:srgbClr val="FFCC81"/>
                </a:solidFill>
                <a:cs typeface="Arial" panose="020B0604020202020204" pitchFamily="34" charset="0"/>
              </a:rPr>
              <a:t>The denominations are doing it</a:t>
            </a:r>
          </a:p>
        </p:txBody>
      </p:sp>
      <p:sp>
        <p:nvSpPr>
          <p:cNvPr id="8200" name="Line 8">
            <a:extLst>
              <a:ext uri="{FF2B5EF4-FFF2-40B4-BE49-F238E27FC236}">
                <a16:creationId xmlns:a16="http://schemas.microsoft.com/office/drawing/2014/main" id="{A8634D09-82E8-191A-B054-C10AA8695C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6" y="1440544"/>
            <a:ext cx="10051136" cy="7256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2DC31EBB-4B13-79E7-A98A-E13707892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8F272FE-39F4-7166-997D-8093D9B6C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6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2F9C36A-ACD4-FDE7-6545-9374F9C38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0"/>
            <a:ext cx="11908971" cy="457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561BE15-E652-CBB6-2098-0DB3C3964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6331856"/>
            <a:ext cx="11974285" cy="2286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0DE57B-DF82-4222-8E2C-428263748A48}"/>
              </a:ext>
            </a:extLst>
          </p:cNvPr>
          <p:cNvSpPr txBox="1"/>
          <p:nvPr/>
        </p:nvSpPr>
        <p:spPr>
          <a:xfrm>
            <a:off x="-7249" y="6560461"/>
            <a:ext cx="1219924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  <p:pic>
        <p:nvPicPr>
          <p:cNvPr id="8" name="Picture 7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7129DC7D-1486-4E84-8A55-84242DE480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51" y="519150"/>
            <a:ext cx="1252557" cy="940594"/>
          </a:xfrm>
          <a:prstGeom prst="rect">
            <a:avLst/>
          </a:prstGeom>
        </p:spPr>
      </p:pic>
      <p:pic>
        <p:nvPicPr>
          <p:cNvPr id="16" name="Picture 15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F9DC0C84-461C-4799-9ACC-D1462E8AA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638" y="519150"/>
            <a:ext cx="1252557" cy="940594"/>
          </a:xfrm>
          <a:prstGeom prst="rect">
            <a:avLst/>
          </a:prstGeom>
        </p:spPr>
      </p:pic>
      <p:pic>
        <p:nvPicPr>
          <p:cNvPr id="10" name="Picture 9" descr="A person holding a book&#10;&#10;Description automatically generated with medium confidence">
            <a:extLst>
              <a:ext uri="{FF2B5EF4-FFF2-40B4-BE49-F238E27FC236}">
                <a16:creationId xmlns:a16="http://schemas.microsoft.com/office/drawing/2014/main" id="{69A77DCC-C7A4-4C7A-A984-2F0A0C3999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496" y="1577245"/>
            <a:ext cx="2884215" cy="464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1459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82E2962-D25E-8FF6-7BE0-261FB0409C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75344"/>
            <a:ext cx="8534400" cy="9144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9900"/>
                </a:solidFill>
                <a:cs typeface="Arial" panose="020B0604020202020204" pitchFamily="34" charset="0"/>
              </a:rPr>
              <a:t>Conservative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B5F47EA-5A3F-A925-B06E-89AEE3DAF8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9229" y="1600200"/>
            <a:ext cx="11501777" cy="480060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Bible believing people who understand the scriptures have a different attitude toward divine authority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200" dirty="0">
                <a:solidFill>
                  <a:srgbClr val="FFCC81"/>
                </a:solidFill>
                <a:cs typeface="Arial" panose="020B0604020202020204" pitchFamily="34" charset="0"/>
              </a:rPr>
              <a:t>Revelation 22:18-19; Galatians 1:6-8;</a:t>
            </a:r>
            <a:br>
              <a:rPr lang="en-US" altLang="en-US" sz="3200" dirty="0">
                <a:solidFill>
                  <a:srgbClr val="FFCC81"/>
                </a:solidFill>
                <a:cs typeface="Arial" panose="020B0604020202020204" pitchFamily="34" charset="0"/>
              </a:rPr>
            </a:br>
            <a:r>
              <a:rPr lang="en-US" altLang="en-US" sz="3200" dirty="0">
                <a:solidFill>
                  <a:srgbClr val="FFCC81"/>
                </a:solidFill>
                <a:cs typeface="Arial" panose="020B0604020202020204" pitchFamily="34" charset="0"/>
              </a:rPr>
              <a:t>2 John 9; 1 Corinthians 4:6;</a:t>
            </a:r>
            <a:br>
              <a:rPr lang="en-US" altLang="en-US" sz="3200" dirty="0">
                <a:solidFill>
                  <a:srgbClr val="FFCC81"/>
                </a:solidFill>
                <a:cs typeface="Arial" panose="020B0604020202020204" pitchFamily="34" charset="0"/>
              </a:rPr>
            </a:br>
            <a:r>
              <a:rPr lang="en-US" altLang="en-US" sz="3200" dirty="0">
                <a:solidFill>
                  <a:srgbClr val="FFCC81"/>
                </a:solidFill>
                <a:cs typeface="Arial" panose="020B0604020202020204" pitchFamily="34" charset="0"/>
              </a:rPr>
              <a:t>2 Timothy 3:16-17; John 8:32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Book, chapter, verse required for all</a:t>
            </a:r>
            <a:b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that is done in the name of religion</a:t>
            </a:r>
          </a:p>
        </p:txBody>
      </p:sp>
      <p:sp>
        <p:nvSpPr>
          <p:cNvPr id="9224" name="Line 8">
            <a:extLst>
              <a:ext uri="{FF2B5EF4-FFF2-40B4-BE49-F238E27FC236}">
                <a16:creationId xmlns:a16="http://schemas.microsoft.com/office/drawing/2014/main" id="{36583F18-7BE2-724E-5EF5-907EA062A9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50108" y="1445584"/>
            <a:ext cx="9108585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9227" name="Picture 15" descr="Bible02">
            <a:extLst>
              <a:ext uri="{FF2B5EF4-FFF2-40B4-BE49-F238E27FC236}">
                <a16:creationId xmlns:a16="http://schemas.microsoft.com/office/drawing/2014/main" id="{C64BB837-82C5-80F4-AB28-150F1498A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779" y="2198113"/>
            <a:ext cx="3694227" cy="4044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0E36AF65-5639-DDAD-2419-BB3D7FF7E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8039C01-513B-CC93-4F30-05AC716DC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6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CCF328B-B8AD-E238-94FF-5FDEAA8DD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0"/>
            <a:ext cx="11908971" cy="457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B2028D9-2BD3-1588-266B-BCFC87B31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6331856"/>
            <a:ext cx="11974285" cy="2286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4E4DB8-AA32-41A1-A41C-BFBF3EE56CB9}"/>
              </a:ext>
            </a:extLst>
          </p:cNvPr>
          <p:cNvSpPr txBox="1"/>
          <p:nvPr/>
        </p:nvSpPr>
        <p:spPr>
          <a:xfrm>
            <a:off x="-7249" y="6560461"/>
            <a:ext cx="1219924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  <p:pic>
        <p:nvPicPr>
          <p:cNvPr id="14" name="Picture 13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632272C7-D504-4F74-A74B-17129F2DD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51" y="519150"/>
            <a:ext cx="1252557" cy="940594"/>
          </a:xfrm>
          <a:prstGeom prst="rect">
            <a:avLst/>
          </a:prstGeom>
        </p:spPr>
      </p:pic>
      <p:pic>
        <p:nvPicPr>
          <p:cNvPr id="15" name="Picture 14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4527F0DD-FE07-4046-AC9E-ABBB87E28F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587" y="541551"/>
            <a:ext cx="1252557" cy="94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6521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756A9F18-9789-C136-F927-717C2BDF14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3908" y="4191000"/>
            <a:ext cx="11426510" cy="205740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Churches of Christ have gone to extremes to accommodate the social needs of the members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Churches of Christ seem to be trying to “keep up with the denominations of the world!”</a:t>
            </a:r>
          </a:p>
        </p:txBody>
      </p:sp>
      <p:sp>
        <p:nvSpPr>
          <p:cNvPr id="10250" name="Rectangle 14">
            <a:extLst>
              <a:ext uri="{FF2B5EF4-FFF2-40B4-BE49-F238E27FC236}">
                <a16:creationId xmlns:a16="http://schemas.microsoft.com/office/drawing/2014/main" id="{F086B0E1-A336-FB75-6F3C-27E317DB1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523999"/>
            <a:ext cx="8534400" cy="6095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251" name="Text Box 15">
            <a:extLst>
              <a:ext uri="{FF2B5EF4-FFF2-40B4-BE49-F238E27FC236}">
                <a16:creationId xmlns:a16="http://schemas.microsoft.com/office/drawing/2014/main" id="{59A35AF3-7D80-C9C3-759D-BB34D2B3F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580" y="1461760"/>
            <a:ext cx="8457620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99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Fellowship Halls and Entertainment</a:t>
            </a:r>
          </a:p>
        </p:txBody>
      </p:sp>
      <p:sp>
        <p:nvSpPr>
          <p:cNvPr id="8208" name="Text Box 16">
            <a:extLst>
              <a:ext uri="{FF2B5EF4-FFF2-40B4-BE49-F238E27FC236}">
                <a16:creationId xmlns:a16="http://schemas.microsoft.com/office/drawing/2014/main" id="{C83C9306-1990-BA4D-9445-E9CAFFCEB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168" y="2328154"/>
            <a:ext cx="999325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000" dirty="0">
                <a:solidFill>
                  <a:srgbClr val="FFFF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Invitations to come hear the gospel are being replaced today with invitations to “come help eat the world’s largest hot dog.”</a:t>
            </a:r>
          </a:p>
        </p:txBody>
      </p:sp>
      <p:sp>
        <p:nvSpPr>
          <p:cNvPr id="8210" name="Rectangle 18">
            <a:extLst>
              <a:ext uri="{FF2B5EF4-FFF2-40B4-BE49-F238E27FC236}">
                <a16:creationId xmlns:a16="http://schemas.microsoft.com/office/drawing/2014/main" id="{61DBCCF5-5F3A-6110-37E7-0C9534696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351" y="3581400"/>
            <a:ext cx="11742041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211" name="Text Box 19">
            <a:extLst>
              <a:ext uri="{FF2B5EF4-FFF2-40B4-BE49-F238E27FC236}">
                <a16:creationId xmlns:a16="http://schemas.microsoft.com/office/drawing/2014/main" id="{34A14297-2E34-4079-112A-116F78BBE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9" y="3582509"/>
            <a:ext cx="1174204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0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When we leave the </a:t>
            </a:r>
            <a:r>
              <a:rPr lang="en-US" altLang="en-US" sz="30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BIBLE</a:t>
            </a:r>
            <a:r>
              <a:rPr lang="en-US" altLang="en-US" sz="30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then all things are possible!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D6A92031-EABE-B51F-FE20-46D63966F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03452F4-7569-3175-771A-08AFE9189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6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5A9D829-C772-2F4B-82E4-D8A234FD0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0"/>
            <a:ext cx="11908971" cy="457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9A07C05-1961-9329-6296-9AA3B0CCF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6331856"/>
            <a:ext cx="11974285" cy="2286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C2B52B4-42E1-8149-64F8-E99DB2CFEA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8534400" cy="9144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99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588856B8-837E-E219-3876-EC0F5A13F4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6" y="1440544"/>
            <a:ext cx="10051136" cy="7256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6B81E4-6325-4020-BF5E-CD435440C52B}"/>
              </a:ext>
            </a:extLst>
          </p:cNvPr>
          <p:cNvSpPr txBox="1"/>
          <p:nvPr/>
        </p:nvSpPr>
        <p:spPr>
          <a:xfrm>
            <a:off x="-7249" y="6560461"/>
            <a:ext cx="1219924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  <p:pic>
        <p:nvPicPr>
          <p:cNvPr id="19" name="Picture 18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5F5E1673-D551-44ED-98CE-2293CB33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51" y="519150"/>
            <a:ext cx="1252557" cy="940594"/>
          </a:xfrm>
          <a:prstGeom prst="rect">
            <a:avLst/>
          </a:prstGeom>
        </p:spPr>
      </p:pic>
      <p:pic>
        <p:nvPicPr>
          <p:cNvPr id="20" name="Picture 19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6BDEADFF-9CB7-434C-AEA9-561945E36E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2992" y="519150"/>
            <a:ext cx="1252557" cy="940594"/>
          </a:xfrm>
          <a:prstGeom prst="rect">
            <a:avLst/>
          </a:prstGeom>
        </p:spPr>
      </p:pic>
      <p:pic>
        <p:nvPicPr>
          <p:cNvPr id="8209" name="Picture 17">
            <a:extLst>
              <a:ext uri="{FF2B5EF4-FFF2-40B4-BE49-F238E27FC236}">
                <a16:creationId xmlns:a16="http://schemas.microsoft.com/office/drawing/2014/main" id="{8E2FF43C-DB74-2BEA-83D7-422528964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8797" y="1242441"/>
            <a:ext cx="1991611" cy="2255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8812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0" grpId="0" animBg="1"/>
      <p:bldP spid="82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A9D01BA-8107-0DE8-E003-866EB5E2A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0808" y="3646716"/>
            <a:ext cx="6896388" cy="2590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7DB08C0-7C5F-4896-F976-F6BA910417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9320" y="2209792"/>
            <a:ext cx="11255823" cy="1133425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Where is </a:t>
            </a:r>
            <a:r>
              <a:rPr lang="en-US" altLang="en-US" b="1" dirty="0">
                <a:solidFill>
                  <a:schemeClr val="bg1"/>
                </a:solidFill>
                <a:cs typeface="Arial" panose="020B0604020202020204" pitchFamily="34" charset="0"/>
              </a:rPr>
              <a:t>Bible authority</a:t>
            </a:r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 to build, and or maintain a “fellowship hall” or to have church sponsored entertainment?</a:t>
            </a:r>
            <a:endParaRPr lang="en-US" altLang="en-US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10253" name="Picture 13" descr="_wsb_499x282_100_0913">
            <a:extLst>
              <a:ext uri="{FF2B5EF4-FFF2-40B4-BE49-F238E27FC236}">
                <a16:creationId xmlns:a16="http://schemas.microsoft.com/office/drawing/2014/main" id="{52CF39E5-8ADB-1444-A3F3-B57EECF88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19" y="3349686"/>
            <a:ext cx="4671489" cy="2887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4" name="Text Box 14">
            <a:extLst>
              <a:ext uri="{FF2B5EF4-FFF2-40B4-BE49-F238E27FC236}">
                <a16:creationId xmlns:a16="http://schemas.microsoft.com/office/drawing/2014/main" id="{0E7EABE0-D1E1-909E-A2EF-F2FEE5BCB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0804" y="3700586"/>
            <a:ext cx="6972584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6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“We often have occasions such as fellowship dinners here in our Fellowship Hall. It's a nice place to get together with members of our congregation and converse with one another,</a:t>
            </a:r>
            <a:br>
              <a:rPr lang="en-US" altLang="en-US" sz="26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26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and just generally have a good time.”</a:t>
            </a:r>
            <a:br>
              <a:rPr lang="en-US" altLang="en-US" sz="26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26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(Lake Mount Church of Christ)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DD869B01-C298-3560-8D6D-F17289D00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156B1CC-9285-E534-440F-FCD35038E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6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6B7D133-C933-DD76-9873-58091BD67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0"/>
            <a:ext cx="11908971" cy="457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16C84C6-4BEC-C976-E242-F13E79BEF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6331856"/>
            <a:ext cx="11974285" cy="2286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F6976EFE-1652-0733-7EC7-ED4DC7F63B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8534400" cy="9144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99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26F298B9-648F-47A6-8A79-4C9CA7D12F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6" y="1440544"/>
            <a:ext cx="10051136" cy="7256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1CBA5A-7EF3-4316-88EF-B925F92FF068}"/>
              </a:ext>
            </a:extLst>
          </p:cNvPr>
          <p:cNvSpPr txBox="1"/>
          <p:nvPr/>
        </p:nvSpPr>
        <p:spPr>
          <a:xfrm>
            <a:off x="-7249" y="6560461"/>
            <a:ext cx="1219924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  <p:pic>
        <p:nvPicPr>
          <p:cNvPr id="18" name="Picture 17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49AD78F6-F690-43F9-8AF7-FC40A13F53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51" y="519150"/>
            <a:ext cx="1252557" cy="940594"/>
          </a:xfrm>
          <a:prstGeom prst="rect">
            <a:avLst/>
          </a:prstGeom>
        </p:spPr>
      </p:pic>
      <p:pic>
        <p:nvPicPr>
          <p:cNvPr id="19" name="Picture 18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712B8ED0-C8FE-44A2-AC15-544D5B9729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639" y="533400"/>
            <a:ext cx="1252557" cy="940594"/>
          </a:xfrm>
          <a:prstGeom prst="rect">
            <a:avLst/>
          </a:prstGeom>
        </p:spPr>
      </p:pic>
      <p:sp>
        <p:nvSpPr>
          <p:cNvPr id="20" name="Rectangle 14">
            <a:extLst>
              <a:ext uri="{FF2B5EF4-FFF2-40B4-BE49-F238E27FC236}">
                <a16:creationId xmlns:a16="http://schemas.microsoft.com/office/drawing/2014/main" id="{08F5B711-A29C-43B2-9955-3DCCD4AC6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523999"/>
            <a:ext cx="8534400" cy="6095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ext Box 15">
            <a:extLst>
              <a:ext uri="{FF2B5EF4-FFF2-40B4-BE49-F238E27FC236}">
                <a16:creationId xmlns:a16="http://schemas.microsoft.com/office/drawing/2014/main" id="{9A8EEDBD-3DF2-4CD5-96B6-49FF1E783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580" y="1461760"/>
            <a:ext cx="8457620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99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Fellowship Halls and Entertainment</a:t>
            </a:r>
          </a:p>
        </p:txBody>
      </p:sp>
    </p:spTree>
    <p:extLst>
      <p:ext uri="{BB962C8B-B14F-4D97-AF65-F5344CB8AC3E}">
        <p14:creationId xmlns:p14="http://schemas.microsoft.com/office/powerpoint/2010/main" val="11735110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D75204FB-AFF0-45D6-307D-8F04E942A2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7550" y="2231900"/>
            <a:ext cx="11589645" cy="419100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Many argue that it is a </a:t>
            </a:r>
            <a:r>
              <a:rPr lang="en-US" altLang="en-US" sz="3400" b="1" dirty="0">
                <a:solidFill>
                  <a:schemeClr val="bg1"/>
                </a:solidFill>
                <a:cs typeface="Arial" panose="020B0604020202020204" pitchFamily="34" charset="0"/>
              </a:rPr>
              <a:t>“good work”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200" dirty="0">
                <a:solidFill>
                  <a:srgbClr val="FFB547"/>
                </a:solidFill>
                <a:ea typeface="Calibri" panose="020F0502020204030204" pitchFamily="34" charset="0"/>
                <a:cs typeface="Arial" panose="020B0604020202020204" pitchFamily="34" charset="0"/>
              </a:rPr>
              <a:t>Galatians 6:10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Remember – for something to be expedient</a:t>
            </a:r>
            <a:b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it must first be </a:t>
            </a:r>
            <a:r>
              <a:rPr lang="en-US" altLang="en-US" sz="3400" b="1" dirty="0">
                <a:solidFill>
                  <a:schemeClr val="bg1"/>
                </a:solidFill>
                <a:cs typeface="Arial" panose="020B0604020202020204" pitchFamily="34" charset="0"/>
              </a:rPr>
              <a:t>lawful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“Good works” must be something we do</a:t>
            </a:r>
            <a:b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chemeClr val="bg1"/>
                </a:solidFill>
                <a:cs typeface="Arial" panose="020B0604020202020204" pitchFamily="34" charset="0"/>
              </a:rPr>
              <a:t>based on Bible authority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Must </a:t>
            </a:r>
            <a:r>
              <a:rPr lang="en-US" altLang="en-US" sz="3200" b="1" i="1" dirty="0">
                <a:solidFill>
                  <a:schemeClr val="bg1"/>
                </a:solidFill>
                <a:cs typeface="Arial" panose="020B0604020202020204" pitchFamily="34" charset="0"/>
              </a:rPr>
              <a:t>“seek and save the lost” </a:t>
            </a:r>
            <a:r>
              <a:rPr lang="en-US" altLang="en-US" sz="3200" dirty="0">
                <a:solidFill>
                  <a:srgbClr val="FFB547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(Luke 19:10; Romans 1:16-17)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E1315726-D547-EEBC-5B4E-8242D6667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9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382C0A6-B1C3-3299-2479-E521F08AF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6" y="0"/>
            <a:ext cx="228600" cy="6858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8339F82-1584-2BEB-C19C-81949EE93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0"/>
            <a:ext cx="11908971" cy="457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9C09A73-3805-4257-2470-B3B5730F7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6331856"/>
            <a:ext cx="11974285" cy="2286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D245786-777C-BC1F-4129-A466908099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8534400" cy="9144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99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BB8AFA91-5F10-7A42-DB93-B7AB47E3D4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6" y="1440544"/>
            <a:ext cx="10051136" cy="7256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4BCB26C-C50E-4ECD-8146-702941D56D2A}"/>
              </a:ext>
            </a:extLst>
          </p:cNvPr>
          <p:cNvSpPr txBox="1"/>
          <p:nvPr/>
        </p:nvSpPr>
        <p:spPr>
          <a:xfrm>
            <a:off x="-7249" y="6560461"/>
            <a:ext cx="12199249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  <p:pic>
        <p:nvPicPr>
          <p:cNvPr id="15" name="Picture 14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932DFAC3-4889-42E3-9AB0-2C61A6EB28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51" y="519150"/>
            <a:ext cx="1252557" cy="940594"/>
          </a:xfrm>
          <a:prstGeom prst="rect">
            <a:avLst/>
          </a:prstGeom>
        </p:spPr>
      </p:pic>
      <p:pic>
        <p:nvPicPr>
          <p:cNvPr id="16" name="Picture 15" descr="A picture containing grass, sky, outdoor, tree&#10;&#10;Description automatically generated">
            <a:extLst>
              <a:ext uri="{FF2B5EF4-FFF2-40B4-BE49-F238E27FC236}">
                <a16:creationId xmlns:a16="http://schemas.microsoft.com/office/drawing/2014/main" id="{DA3D3BDD-5FCB-41EB-8E00-38AD59FB3B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639" y="519150"/>
            <a:ext cx="1252557" cy="940594"/>
          </a:xfrm>
          <a:prstGeom prst="rect">
            <a:avLst/>
          </a:prstGeom>
        </p:spPr>
      </p:pic>
      <p:sp>
        <p:nvSpPr>
          <p:cNvPr id="17" name="Rectangle 14">
            <a:extLst>
              <a:ext uri="{FF2B5EF4-FFF2-40B4-BE49-F238E27FC236}">
                <a16:creationId xmlns:a16="http://schemas.microsoft.com/office/drawing/2014/main" id="{56DD41DD-B1F6-4580-B5E1-B115E7BE6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523999"/>
            <a:ext cx="8534400" cy="6095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 Box 15">
            <a:extLst>
              <a:ext uri="{FF2B5EF4-FFF2-40B4-BE49-F238E27FC236}">
                <a16:creationId xmlns:a16="http://schemas.microsoft.com/office/drawing/2014/main" id="{C54FF147-1783-4BEC-988E-E1E865B7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580" y="1461760"/>
            <a:ext cx="8457620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99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Fellowship Halls and Entertainment</a:t>
            </a:r>
          </a:p>
        </p:txBody>
      </p:sp>
      <p:pic>
        <p:nvPicPr>
          <p:cNvPr id="12" name="Picture 11" descr="A person and person looking at a book&#10;&#10;Description automatically generated with medium confidence">
            <a:extLst>
              <a:ext uri="{FF2B5EF4-FFF2-40B4-BE49-F238E27FC236}">
                <a16:creationId xmlns:a16="http://schemas.microsoft.com/office/drawing/2014/main" id="{C1E018AD-D2FA-4F67-B161-2D40DC0005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766" y="2231885"/>
            <a:ext cx="3364429" cy="304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581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1047</Words>
  <Application>Microsoft Office PowerPoint</Application>
  <PresentationFormat>Widescreen</PresentationFormat>
  <Paragraphs>93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Default Design</vt:lpstr>
      <vt:lpstr>LIBERALISM</vt:lpstr>
      <vt:lpstr>Definitions</vt:lpstr>
      <vt:lpstr>Definitions</vt:lpstr>
      <vt:lpstr>Definitions</vt:lpstr>
      <vt:lpstr>Liberal</vt:lpstr>
      <vt:lpstr>Conservative</vt:lpstr>
      <vt:lpstr>Liberalism</vt:lpstr>
      <vt:lpstr>Liberalism</vt:lpstr>
      <vt:lpstr>Liberalism</vt:lpstr>
      <vt:lpstr>Liberalism</vt:lpstr>
      <vt:lpstr>Liberalism</vt:lpstr>
      <vt:lpstr>Liberalism</vt:lpstr>
      <vt:lpstr>Liberalism</vt:lpstr>
      <vt:lpstr>Liberalism</vt:lpstr>
      <vt:lpstr>LIBERALISM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12</cp:revision>
  <dcterms:created xsi:type="dcterms:W3CDTF">2022-08-12T14:55:34Z</dcterms:created>
  <dcterms:modified xsi:type="dcterms:W3CDTF">2024-03-18T20:29:59Z</dcterms:modified>
</cp:coreProperties>
</file>