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1" r:id="rId3"/>
    <p:sldId id="260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70" r:id="rId12"/>
    <p:sldId id="27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ichie Thetford - Ar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408" y="1122363"/>
            <a:ext cx="8499022" cy="2387600"/>
          </a:xfrm>
        </p:spPr>
        <p:txBody>
          <a:bodyPr anchor="b">
            <a:normAutofit/>
          </a:bodyPr>
          <a:lstStyle>
            <a:lvl1pPr algn="ctr">
              <a:defRPr sz="4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9665" y="3602038"/>
            <a:ext cx="8041822" cy="1655762"/>
          </a:xfrm>
        </p:spPr>
        <p:txBody>
          <a:bodyPr>
            <a:normAutofit/>
          </a:bodyPr>
          <a:lstStyle>
            <a:lvl1pPr marL="0" indent="0" algn="ctr">
              <a:buNone/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" y="0"/>
            <a:ext cx="128588" cy="685800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9015412" y="0"/>
            <a:ext cx="128588" cy="685800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17145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0" y="6384921"/>
            <a:ext cx="9144000" cy="17145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TextBox 10"/>
          <p:cNvSpPr txBox="1"/>
          <p:nvPr/>
        </p:nvSpPr>
        <p:spPr>
          <a:xfrm>
            <a:off x="0" y="6556377"/>
            <a:ext cx="9144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Richard Thetford					                              www.thetfordcountry.com</a:t>
            </a:r>
            <a:endPara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890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AE7DA-114C-4D03-B889-86CCC42B02F0}" type="datetimeFigureOut">
              <a:rPr lang="en-US" smtClean="0"/>
              <a:t>3/14/2015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C5A7C-614E-431C-92BA-134F814BB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64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AE7DA-114C-4D03-B889-86CCC42B02F0}" type="datetimeFigureOut">
              <a:rPr lang="en-US" smtClean="0"/>
              <a:t>3/14/2015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C5A7C-614E-431C-92BA-134F814BB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157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88" y="177351"/>
            <a:ext cx="8886825" cy="941163"/>
          </a:xfrm>
        </p:spPr>
        <p:txBody>
          <a:bodyPr/>
          <a:lstStyle>
            <a:lvl1pPr algn="ctr"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268" y="1335764"/>
            <a:ext cx="8721502" cy="4983393"/>
          </a:xfrm>
        </p:spPr>
        <p:txBody>
          <a:bodyPr/>
          <a:lstStyle>
            <a:lvl1pPr>
              <a:defRPr sz="36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3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Souvenir Lt BT" panose="02080503040505020303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1" y="0"/>
            <a:ext cx="128588" cy="685800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9015412" y="0"/>
            <a:ext cx="128588" cy="685800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17145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0" y="6384921"/>
            <a:ext cx="9144000" cy="17145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TextBox 10"/>
          <p:cNvSpPr txBox="1"/>
          <p:nvPr/>
        </p:nvSpPr>
        <p:spPr>
          <a:xfrm>
            <a:off x="0" y="6552108"/>
            <a:ext cx="9144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Richard Thetford				                                                www.thetfordcountry.com</a:t>
            </a:r>
            <a:endPara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171454" y="1143009"/>
            <a:ext cx="8799059" cy="32657"/>
          </a:xfrm>
          <a:prstGeom prst="line">
            <a:avLst/>
          </a:prstGeom>
          <a:ln w="5715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5782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5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70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AE7DA-114C-4D03-B889-86CCC42B02F0}" type="datetimeFigureOut">
              <a:rPr lang="en-US" smtClean="0"/>
              <a:t>3/14/2015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C5A7C-614E-431C-92BA-134F814BB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716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AE7DA-114C-4D03-B889-86CCC42B02F0}" type="datetimeFigureOut">
              <a:rPr lang="en-US" smtClean="0"/>
              <a:t>3/14/2015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C5A7C-614E-431C-92BA-134F814BB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740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AE7DA-114C-4D03-B889-86CCC42B02F0}" type="datetimeFigureOut">
              <a:rPr lang="en-US" smtClean="0"/>
              <a:t>3/14/2015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C5A7C-614E-431C-92BA-134F814BB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437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AE7DA-114C-4D03-B889-86CCC42B02F0}" type="datetimeFigureOut">
              <a:rPr lang="en-US" smtClean="0"/>
              <a:t>3/14/2015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C5A7C-614E-431C-92BA-134F814BB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966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AE7DA-114C-4D03-B889-86CCC42B02F0}" type="datetimeFigureOut">
              <a:rPr lang="en-US" smtClean="0"/>
              <a:t>3/14/2015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C5A7C-614E-431C-92BA-134F814BB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561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32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AE7DA-114C-4D03-B889-86CCC42B02F0}" type="datetimeFigureOut">
              <a:rPr lang="en-US" smtClean="0"/>
              <a:t>3/14/2015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C5A7C-614E-431C-92BA-134F814BB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4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32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AE7DA-114C-4D03-B889-86CCC42B02F0}" type="datetimeFigureOut">
              <a:rPr lang="en-US" smtClean="0"/>
              <a:t>3/14/2015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C5A7C-614E-431C-92BA-134F814BB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770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AAE7DA-114C-4D03-B889-86CCC42B02F0}" type="datetimeFigureOut">
              <a:rPr lang="en-US" smtClean="0"/>
              <a:t>3/14/2015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7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C5A7C-614E-431C-92BA-134F814BB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724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131805" y="238892"/>
            <a:ext cx="8872152" cy="988542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00660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Building Our Faith….</a:t>
            </a:r>
            <a:endParaRPr lang="en-US" sz="5400" dirty="0">
              <a:solidFill>
                <a:srgbClr val="006600"/>
              </a:solidFill>
              <a:latin typeface="Arial" panose="020B0604020202020204" pitchFamily="34" charset="0"/>
              <a:ea typeface="Tahoma" panose="020B0604030504040204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13038" y="1433378"/>
            <a:ext cx="8501448" cy="0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694" y="1812325"/>
            <a:ext cx="6364613" cy="4239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021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0519" y="177351"/>
            <a:ext cx="7334894" cy="941163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C00000"/>
                </a:solidFill>
              </a:rPr>
              <a:t>Moses</a:t>
            </a:r>
            <a:endParaRPr lang="en-US" sz="5400" dirty="0">
              <a:solidFill>
                <a:srgbClr val="C0000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653887" y="2450161"/>
            <a:ext cx="7275929" cy="32129"/>
          </a:xfrm>
          <a:prstGeom prst="line">
            <a:avLst/>
          </a:prstGeom>
          <a:ln w="5715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63" y="217206"/>
            <a:ext cx="1510056" cy="2265084"/>
          </a:xfrm>
        </p:spPr>
      </p:pic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1680519" y="1447540"/>
            <a:ext cx="7334894" cy="692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900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Did He Make His Choice?</a:t>
            </a:r>
            <a:endParaRPr lang="en-US" altLang="en-US" sz="3900" b="1" dirty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212268" y="2589256"/>
            <a:ext cx="8764960" cy="38197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venir Lt BT" panose="020805030405050203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Knew what real values were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Hebrews 11:26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2 Corinthians 4:16-18</a:t>
            </a:r>
          </a:p>
          <a:p>
            <a:r>
              <a:rPr lang="en-US" dirty="0" smtClean="0"/>
              <a:t>Knew his decision would result in an eternity with God!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Matthew 7:13-14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0061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0519" y="177351"/>
            <a:ext cx="7334894" cy="941163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C00000"/>
                </a:solidFill>
              </a:rPr>
              <a:t>Moses</a:t>
            </a:r>
            <a:endParaRPr lang="en-US" sz="5400" dirty="0">
              <a:solidFill>
                <a:srgbClr val="C0000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653887" y="2450161"/>
            <a:ext cx="7275929" cy="32129"/>
          </a:xfrm>
          <a:prstGeom prst="line">
            <a:avLst/>
          </a:prstGeom>
          <a:ln w="5715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63" y="217206"/>
            <a:ext cx="1510056" cy="2265084"/>
          </a:xfrm>
        </p:spPr>
      </p:pic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1680519" y="1447540"/>
            <a:ext cx="733489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  <a:endParaRPr lang="en-US" altLang="en-US" sz="4000" b="1" dirty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212268" y="2589256"/>
            <a:ext cx="8764960" cy="38197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venir Lt BT" panose="020805030405050203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Key verse – </a:t>
            </a:r>
            <a:r>
              <a:rPr lang="en-US" dirty="0" smtClean="0">
                <a:solidFill>
                  <a:srgbClr val="C00000"/>
                </a:solidFill>
              </a:rPr>
              <a:t>Hebrews 11:25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“choosing rather to suffer affliction”</a:t>
            </a:r>
          </a:p>
          <a:p>
            <a:r>
              <a:rPr lang="en-US" dirty="0" smtClean="0"/>
              <a:t>Key thought</a:t>
            </a:r>
          </a:p>
          <a:p>
            <a:pPr lvl="1"/>
            <a:r>
              <a:rPr lang="en-US" b="1" dirty="0" smtClean="0">
                <a:solidFill>
                  <a:srgbClr val="006600"/>
                </a:solidFill>
              </a:rPr>
              <a:t>Dedication</a:t>
            </a:r>
          </a:p>
          <a:p>
            <a:pPr lvl="2"/>
            <a:r>
              <a:rPr lang="en-US" dirty="0" smtClean="0"/>
              <a:t>Dedicated to God in his choices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226727" y="5326818"/>
            <a:ext cx="8692835" cy="972065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226727" y="5345498"/>
            <a:ext cx="8692835" cy="95410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we have a </a:t>
            </a:r>
            <a:r>
              <a:rPr lang="en-US" alt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continual and abiding faith</a:t>
            </a:r>
            <a:br>
              <a:rPr lang="en-US" alt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8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God as did Moses!</a:t>
            </a:r>
            <a:endParaRPr lang="en-US" altLang="en-US" sz="28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039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81" y="177351"/>
            <a:ext cx="8855676" cy="941163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C00000"/>
                </a:solidFill>
              </a:rPr>
              <a:t>Conclusion</a:t>
            </a:r>
            <a:endParaRPr lang="en-US" sz="5400" dirty="0">
              <a:solidFill>
                <a:srgbClr val="C00000"/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48281" y="1277090"/>
            <a:ext cx="5535827" cy="30312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venir Lt BT" panose="020805030405050203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dirty="0" smtClean="0"/>
              <a:t>Noah – </a:t>
            </a:r>
            <a:r>
              <a:rPr lang="en-US" sz="3000" dirty="0" smtClean="0">
                <a:solidFill>
                  <a:srgbClr val="006600"/>
                </a:solidFill>
              </a:rPr>
              <a:t>Perseverance</a:t>
            </a:r>
          </a:p>
          <a:p>
            <a:pPr lvl="1"/>
            <a:r>
              <a:rPr lang="en-US" sz="2800" dirty="0" smtClean="0">
                <a:solidFill>
                  <a:srgbClr val="C00000"/>
                </a:solidFill>
              </a:rPr>
              <a:t>“moved with godly fear”</a:t>
            </a:r>
          </a:p>
          <a:p>
            <a:r>
              <a:rPr lang="en-US" sz="3000" dirty="0" smtClean="0"/>
              <a:t>Abraham – </a:t>
            </a:r>
            <a:r>
              <a:rPr lang="en-US" sz="3000" dirty="0" smtClean="0">
                <a:solidFill>
                  <a:srgbClr val="006600"/>
                </a:solidFill>
              </a:rPr>
              <a:t>Obedience</a:t>
            </a:r>
          </a:p>
          <a:p>
            <a:pPr lvl="1"/>
            <a:r>
              <a:rPr lang="en-US" sz="2800" dirty="0" smtClean="0">
                <a:solidFill>
                  <a:srgbClr val="C00000"/>
                </a:solidFill>
              </a:rPr>
              <a:t>“obeyed when he was called”</a:t>
            </a:r>
          </a:p>
          <a:p>
            <a:r>
              <a:rPr lang="en-US" sz="3000" dirty="0" smtClean="0"/>
              <a:t>Moses – </a:t>
            </a:r>
            <a:r>
              <a:rPr lang="en-US" sz="3000" dirty="0" smtClean="0">
                <a:solidFill>
                  <a:srgbClr val="006600"/>
                </a:solidFill>
              </a:rPr>
              <a:t>Dedication</a:t>
            </a:r>
          </a:p>
          <a:p>
            <a:pPr lvl="1"/>
            <a:r>
              <a:rPr lang="en-US" sz="2800" dirty="0" smtClean="0">
                <a:solidFill>
                  <a:srgbClr val="C00000"/>
                </a:solidFill>
              </a:rPr>
              <a:t>“choosing to suffer affliction”</a:t>
            </a:r>
            <a:endParaRPr lang="en-US" sz="2800" dirty="0">
              <a:solidFill>
                <a:srgbClr val="C0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4108" y="1277090"/>
            <a:ext cx="3260296" cy="5068448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>
          <a:xfrm>
            <a:off x="280087" y="4308389"/>
            <a:ext cx="5239264" cy="1927654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80087" y="4366050"/>
            <a:ext cx="523926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Hebrews 11:1</a:t>
            </a:r>
          </a:p>
          <a:p>
            <a:pPr algn="ctr"/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Hebrews 11:6</a:t>
            </a:r>
          </a:p>
          <a:p>
            <a:pPr algn="ctr"/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Corinthians 15:58</a:t>
            </a:r>
          </a:p>
          <a:p>
            <a:pPr algn="ctr"/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Corinthians 5:7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9865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31805" y="271850"/>
            <a:ext cx="8872152" cy="1738184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00660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Building Our Faith….</a:t>
            </a:r>
            <a:br>
              <a:rPr lang="en-US" sz="5400" dirty="0" smtClean="0">
                <a:solidFill>
                  <a:srgbClr val="006600"/>
                </a:solidFill>
                <a:latin typeface="Arial" panose="020B0604020202020204" pitchFamily="34" charset="0"/>
                <a:ea typeface="Tahoma" panose="020B0604030504040204" pitchFamily="34" charset="0"/>
              </a:rPr>
            </a:br>
            <a:r>
              <a:rPr lang="en-US" b="0" dirty="0" smtClean="0">
                <a:latin typeface="Arial" panose="020B0604020202020204" pitchFamily="34" charset="0"/>
                <a:ea typeface="Tahoma" panose="020B0604030504040204" pitchFamily="34" charset="0"/>
              </a:rPr>
              <a:t>….By the Example of </a:t>
            </a:r>
            <a:r>
              <a:rPr lang="en-US" dirty="0" smtClean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Moses</a:t>
            </a:r>
            <a:endParaRPr lang="en-US" dirty="0">
              <a:solidFill>
                <a:srgbClr val="C00000"/>
              </a:solidFill>
              <a:latin typeface="Arial" panose="020B0604020202020204" pitchFamily="34" charset="0"/>
              <a:ea typeface="Tahoma" panose="020B0604030504040204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313038" y="2207740"/>
            <a:ext cx="8501448" cy="0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05946" y="2314836"/>
            <a:ext cx="344341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Hebrews</a:t>
            </a:r>
          </a:p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11:23-29</a:t>
            </a:r>
          </a:p>
          <a:p>
            <a:pPr algn="ctr"/>
            <a:r>
              <a:rPr lang="en-US" sz="3200" dirty="0" smtClean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“choosing rather to suffer affliction”</a:t>
            </a:r>
          </a:p>
          <a:p>
            <a:pPr algn="ctr"/>
            <a:endParaRPr lang="en-US" sz="3200" dirty="0" smtClean="0">
              <a:solidFill>
                <a:srgbClr val="C0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An example of faith that we can certainly relate to</a:t>
            </a:r>
            <a:endParaRPr lang="en-US" sz="3200" dirty="0">
              <a:solidFill>
                <a:srgbClr val="C0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9456" y="2627868"/>
            <a:ext cx="5105030" cy="3401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89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0519" y="177351"/>
            <a:ext cx="7334894" cy="941163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C00000"/>
                </a:solidFill>
              </a:rPr>
              <a:t>Moses</a:t>
            </a:r>
            <a:endParaRPr lang="en-US" sz="5400" dirty="0">
              <a:solidFill>
                <a:srgbClr val="C0000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653887" y="2450161"/>
            <a:ext cx="7275929" cy="32129"/>
          </a:xfrm>
          <a:prstGeom prst="line">
            <a:avLst/>
          </a:prstGeom>
          <a:ln w="5715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63" y="217206"/>
            <a:ext cx="1510056" cy="2265084"/>
          </a:xfrm>
        </p:spPr>
      </p:pic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1680519" y="1431064"/>
            <a:ext cx="733489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Valleys</a:t>
            </a:r>
            <a:endParaRPr lang="en-US" altLang="en-US" sz="4000" b="1" dirty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212268" y="2589257"/>
            <a:ext cx="8764960" cy="3729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venir Lt BT" panose="020805030405050203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Taken from his parents as an infant</a:t>
            </a:r>
          </a:p>
          <a:p>
            <a:r>
              <a:rPr lang="en-US" dirty="0" smtClean="0"/>
              <a:t>Raised in an idolatrous household</a:t>
            </a:r>
          </a:p>
          <a:p>
            <a:r>
              <a:rPr lang="en-US" dirty="0" smtClean="0"/>
              <a:t>Taught as an Egyptian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Acts 7:22</a:t>
            </a:r>
          </a:p>
          <a:p>
            <a:r>
              <a:rPr lang="en-US" dirty="0" smtClean="0"/>
              <a:t>Rejected by his own people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Acts 7:23-29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6974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0519" y="177351"/>
            <a:ext cx="7334894" cy="941163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C00000"/>
                </a:solidFill>
              </a:rPr>
              <a:t>Moses</a:t>
            </a:r>
            <a:endParaRPr lang="en-US" sz="5400" dirty="0">
              <a:solidFill>
                <a:srgbClr val="C0000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653887" y="2450161"/>
            <a:ext cx="7275929" cy="32129"/>
          </a:xfrm>
          <a:prstGeom prst="line">
            <a:avLst/>
          </a:prstGeom>
          <a:ln w="5715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63" y="217206"/>
            <a:ext cx="1510056" cy="2265084"/>
          </a:xfrm>
        </p:spPr>
      </p:pic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1680519" y="1431064"/>
            <a:ext cx="733489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Valleys</a:t>
            </a:r>
            <a:endParaRPr lang="en-US" altLang="en-US" sz="4000" b="1" dirty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212268" y="2589257"/>
            <a:ext cx="8764960" cy="3729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venir Lt BT" panose="020805030405050203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Not a born leader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Exodus 3:10-11; 4:10-11</a:t>
            </a:r>
          </a:p>
          <a:p>
            <a:r>
              <a:rPr lang="en-US" dirty="0" smtClean="0"/>
              <a:t>His wife opposed him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Exodus 4:24-26</a:t>
            </a:r>
          </a:p>
          <a:p>
            <a:r>
              <a:rPr lang="en-US" dirty="0" smtClean="0"/>
              <a:t>His brother made a golden calf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Exodus 32:1-4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375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0519" y="177351"/>
            <a:ext cx="7334894" cy="941163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C00000"/>
                </a:solidFill>
              </a:rPr>
              <a:t>Moses</a:t>
            </a:r>
            <a:endParaRPr lang="en-US" sz="5400" dirty="0">
              <a:solidFill>
                <a:srgbClr val="C0000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653887" y="2450161"/>
            <a:ext cx="7275929" cy="32129"/>
          </a:xfrm>
          <a:prstGeom prst="line">
            <a:avLst/>
          </a:prstGeom>
          <a:ln w="5715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63" y="217206"/>
            <a:ext cx="1510056" cy="2265084"/>
          </a:xfrm>
        </p:spPr>
      </p:pic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1680519" y="1431064"/>
            <a:ext cx="733489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Valleys</a:t>
            </a:r>
            <a:endParaRPr lang="en-US" altLang="en-US" sz="4000" b="1" dirty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212268" y="2589257"/>
            <a:ext cx="8764960" cy="3729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venir Lt BT" panose="020805030405050203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His sister and brother rebelled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Numbers 14:10; Exodus 17:4</a:t>
            </a:r>
          </a:p>
          <a:p>
            <a:r>
              <a:rPr lang="en-US" dirty="0" smtClean="0"/>
              <a:t>He rebelled at the waters of </a:t>
            </a:r>
            <a:r>
              <a:rPr lang="en-US" dirty="0" err="1" smtClean="0"/>
              <a:t>Meribah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Numbers 20:7-12</a:t>
            </a:r>
          </a:p>
          <a:p>
            <a:r>
              <a:rPr lang="en-US" dirty="0" smtClean="0"/>
              <a:t>Lost His opportunity to enter Canaan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Deuteronomy 3:23-27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598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0519" y="177351"/>
            <a:ext cx="7334894" cy="941163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C00000"/>
                </a:solidFill>
              </a:rPr>
              <a:t>Moses</a:t>
            </a:r>
            <a:endParaRPr lang="en-US" sz="5400" dirty="0">
              <a:solidFill>
                <a:srgbClr val="C0000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653887" y="2450161"/>
            <a:ext cx="7275929" cy="32129"/>
          </a:xfrm>
          <a:prstGeom prst="line">
            <a:avLst/>
          </a:prstGeom>
          <a:ln w="5715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63" y="217206"/>
            <a:ext cx="1510056" cy="2265084"/>
          </a:xfrm>
        </p:spPr>
      </p:pic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1680519" y="1447540"/>
            <a:ext cx="7334894" cy="692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900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Elements in His Decision</a:t>
            </a:r>
            <a:endParaRPr lang="en-US" altLang="en-US" sz="3900" b="1" dirty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212268" y="2589257"/>
            <a:ext cx="8764960" cy="28394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venir Lt BT" panose="020805030405050203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The “negative” element</a:t>
            </a:r>
          </a:p>
          <a:p>
            <a:pPr lvl="1"/>
            <a:r>
              <a:rPr lang="en-US" dirty="0" smtClean="0"/>
              <a:t>He “refused”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</a:rPr>
              <a:t>Hebrews 11:24</a:t>
            </a:r>
          </a:p>
          <a:p>
            <a:r>
              <a:rPr lang="en-US" dirty="0" smtClean="0"/>
              <a:t>The “positive” element</a:t>
            </a:r>
          </a:p>
          <a:p>
            <a:pPr lvl="1"/>
            <a:r>
              <a:rPr lang="en-US" dirty="0" smtClean="0">
                <a:solidFill>
                  <a:srgbClr val="006600"/>
                </a:solidFill>
              </a:rPr>
              <a:t>A full-fledged </a:t>
            </a:r>
            <a:r>
              <a:rPr lang="en-US" b="1" dirty="0" smtClean="0">
                <a:solidFill>
                  <a:srgbClr val="006600"/>
                </a:solidFill>
              </a:rPr>
              <a:t>YES!</a:t>
            </a:r>
            <a:endParaRPr lang="en-US" b="1" dirty="0">
              <a:solidFill>
                <a:srgbClr val="006600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54227" y="5428735"/>
            <a:ext cx="8460259" cy="782595"/>
          </a:xfrm>
          <a:prstGeom prst="roundRect">
            <a:avLst/>
          </a:prstGeom>
          <a:solidFill>
            <a:srgbClr val="00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54227" y="5354591"/>
            <a:ext cx="846025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Moses had a longing hope of </a:t>
            </a:r>
            <a:r>
              <a:rPr lang="en-US" sz="2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being with God</a:t>
            </a:r>
          </a:p>
          <a:p>
            <a:pPr algn="ctr"/>
            <a:r>
              <a:rPr lang="en-US" sz="2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--- A faith that was always growing</a:t>
            </a:r>
            <a:endParaRPr lang="en-US" sz="2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4040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0519" y="177351"/>
            <a:ext cx="7334894" cy="941163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C00000"/>
                </a:solidFill>
              </a:rPr>
              <a:t>Moses</a:t>
            </a:r>
            <a:endParaRPr lang="en-US" sz="5400" dirty="0">
              <a:solidFill>
                <a:srgbClr val="C0000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653887" y="2450161"/>
            <a:ext cx="7275929" cy="32129"/>
          </a:xfrm>
          <a:prstGeom prst="line">
            <a:avLst/>
          </a:prstGeom>
          <a:ln w="5715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63" y="217206"/>
            <a:ext cx="1510056" cy="2265084"/>
          </a:xfrm>
        </p:spPr>
      </p:pic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1680519" y="1447540"/>
            <a:ext cx="733489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 Decision was Costly</a:t>
            </a:r>
            <a:endParaRPr lang="en-US" altLang="en-US" sz="4000" b="1" dirty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212268" y="2589257"/>
            <a:ext cx="8764960" cy="37621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venir Lt BT" panose="020805030405050203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He had MUCH to give up</a:t>
            </a:r>
          </a:p>
          <a:p>
            <a:pPr lvl="1"/>
            <a:r>
              <a:rPr lang="en-US" dirty="0" smtClean="0">
                <a:solidFill>
                  <a:srgbClr val="006600"/>
                </a:solidFill>
              </a:rPr>
              <a:t>We must also </a:t>
            </a:r>
            <a:r>
              <a:rPr lang="en-US" b="1" dirty="0" smtClean="0">
                <a:solidFill>
                  <a:srgbClr val="006600"/>
                </a:solidFill>
              </a:rPr>
              <a:t>“count the cost”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</a:rPr>
              <a:t>Luke 14:27-28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</a:rPr>
              <a:t>Matthew 19:21-22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</a:rPr>
              <a:t>Matthew 10:34-37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8531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0519" y="177351"/>
            <a:ext cx="7334894" cy="941163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C00000"/>
                </a:solidFill>
              </a:rPr>
              <a:t>Moses</a:t>
            </a:r>
            <a:endParaRPr lang="en-US" sz="5400" dirty="0">
              <a:solidFill>
                <a:srgbClr val="C0000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653887" y="2450161"/>
            <a:ext cx="7275929" cy="32129"/>
          </a:xfrm>
          <a:prstGeom prst="line">
            <a:avLst/>
          </a:prstGeom>
          <a:ln w="5715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63" y="217206"/>
            <a:ext cx="1510056" cy="2265084"/>
          </a:xfrm>
        </p:spPr>
      </p:pic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1680519" y="1447540"/>
            <a:ext cx="733489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 Decision was Costly</a:t>
            </a:r>
            <a:endParaRPr lang="en-US" altLang="en-US" sz="4000" b="1" dirty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212268" y="2589256"/>
            <a:ext cx="8764960" cy="38197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venir Lt BT" panose="020805030405050203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In what he chose</a:t>
            </a:r>
          </a:p>
          <a:p>
            <a:pPr lvl="1"/>
            <a:r>
              <a:rPr lang="en-US" dirty="0" smtClean="0"/>
              <a:t>Chose suffering – Hebrews 11:25</a:t>
            </a:r>
          </a:p>
          <a:p>
            <a:pPr lvl="1"/>
            <a:r>
              <a:rPr lang="en-US" dirty="0" smtClean="0">
                <a:solidFill>
                  <a:srgbClr val="006600"/>
                </a:solidFill>
              </a:rPr>
              <a:t>We must also </a:t>
            </a:r>
            <a:r>
              <a:rPr lang="en-US" b="1" dirty="0" smtClean="0">
                <a:solidFill>
                  <a:srgbClr val="006600"/>
                </a:solidFill>
              </a:rPr>
              <a:t>“suffer persecution”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</a:rPr>
              <a:t>2 Timothy 3:12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</a:rPr>
              <a:t>John 16:33</a:t>
            </a:r>
          </a:p>
          <a:p>
            <a:r>
              <a:rPr lang="en-US" dirty="0" smtClean="0"/>
              <a:t>He had faith that heaven is worth it!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Psalms 73:2-17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498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0519" y="177351"/>
            <a:ext cx="7334894" cy="941163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C00000"/>
                </a:solidFill>
              </a:rPr>
              <a:t>Moses</a:t>
            </a:r>
            <a:endParaRPr lang="en-US" sz="5400" dirty="0">
              <a:solidFill>
                <a:srgbClr val="C0000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653887" y="2450161"/>
            <a:ext cx="7275929" cy="32129"/>
          </a:xfrm>
          <a:prstGeom prst="line">
            <a:avLst/>
          </a:prstGeom>
          <a:ln w="5715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63" y="217206"/>
            <a:ext cx="1510056" cy="2265084"/>
          </a:xfrm>
        </p:spPr>
      </p:pic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1680519" y="1447540"/>
            <a:ext cx="7334894" cy="692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900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Did He Make His Choice?</a:t>
            </a:r>
            <a:endParaRPr lang="en-US" altLang="en-US" sz="3900" b="1" dirty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212268" y="2589256"/>
            <a:ext cx="8764960" cy="38197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venir Lt BT" panose="020805030405050203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Distinguished right and wrong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Hebrews 11:27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Matthew 6:22-23</a:t>
            </a:r>
          </a:p>
          <a:p>
            <a:r>
              <a:rPr lang="en-US" dirty="0" smtClean="0"/>
              <a:t>Pleasure of sin was only temporal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Luke 6:25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2163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ichard Thetford Aria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ichard Thetford Arial" id="{B9B8D142-E5BD-4409-84B1-AF1EFDA996F2}" vid="{4D725ACC-3707-445B-8FD7-4A3CDD1BC78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Richard Thetford Arial</Template>
  <TotalTime>100</TotalTime>
  <Words>339</Words>
  <Application>Microsoft Office PowerPoint</Application>
  <PresentationFormat>On-screen Show (4:3)</PresentationFormat>
  <Paragraphs>89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Souvenir Lt BT</vt:lpstr>
      <vt:lpstr>Tahoma</vt:lpstr>
      <vt:lpstr>Richard Thetford Arial</vt:lpstr>
      <vt:lpstr>Building Our Faith….</vt:lpstr>
      <vt:lpstr>Building Our Faith…. ….By the Example of Moses</vt:lpstr>
      <vt:lpstr>Moses</vt:lpstr>
      <vt:lpstr>Moses</vt:lpstr>
      <vt:lpstr>Moses</vt:lpstr>
      <vt:lpstr>Moses</vt:lpstr>
      <vt:lpstr>Moses</vt:lpstr>
      <vt:lpstr>Moses</vt:lpstr>
      <vt:lpstr>Moses</vt:lpstr>
      <vt:lpstr>Moses</vt:lpstr>
      <vt:lpstr>Moses</vt:lpstr>
      <vt:lpstr>Conclusion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Our Faith….</dc:title>
  <dc:creator>Richard Thetford</dc:creator>
  <cp:lastModifiedBy>Richard Thetford</cp:lastModifiedBy>
  <cp:revision>17</cp:revision>
  <dcterms:created xsi:type="dcterms:W3CDTF">2014-08-28T17:04:37Z</dcterms:created>
  <dcterms:modified xsi:type="dcterms:W3CDTF">2015-03-14T15:51:51Z</dcterms:modified>
</cp:coreProperties>
</file>