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6" r:id="rId1"/>
  </p:sldMasterIdLst>
  <p:sldIdLst>
    <p:sldId id="256" r:id="rId2"/>
    <p:sldId id="258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C"/>
    <a:srgbClr val="000066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479-8A24-0047-BAA6-EEB78FBD1766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1D8B-652A-4F4E-9989-8F6BCEDDB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479-8A24-0047-BAA6-EEB78FBD1766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1D8B-652A-4F4E-9989-8F6BCEDDB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479-8A24-0047-BAA6-EEB78FBD1766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1D8B-652A-4F4E-9989-8F6BCEDDB2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479-8A24-0047-BAA6-EEB78FBD1766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1D8B-652A-4F4E-9989-8F6BCEDDB2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479-8A24-0047-BAA6-EEB78FBD1766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1D8B-652A-4F4E-9989-8F6BCEDDB2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479-8A24-0047-BAA6-EEB78FBD1766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1D8B-652A-4F4E-9989-8F6BCEDDB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479-8A24-0047-BAA6-EEB78FBD1766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1D8B-652A-4F4E-9989-8F6BCEDDB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479-8A24-0047-BAA6-EEB78FBD1766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479-8A24-0047-BAA6-EEB78FBD1766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1D8B-652A-4F4E-9989-8F6BCEDDB2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DC2479-8A24-0047-BAA6-EEB78FBD1766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DB1D8B-652A-4F4E-9989-8F6BCEDDB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59797" y="1761597"/>
            <a:ext cx="8859915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cs typeface="Arial"/>
              </a:rPr>
              <a:t>“Keeping the Church Pure”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63837" y="608018"/>
            <a:ext cx="7879461" cy="882119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3837" y="608018"/>
            <a:ext cx="7879462" cy="882119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cs typeface="Arial"/>
              </a:rPr>
              <a:t>The Growth of the Church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36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869806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6346" y="6554964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705165" y="3657634"/>
            <a:ext cx="3986074" cy="2677656"/>
          </a:xfrm>
          <a:prstGeom prst="rect">
            <a:avLst/>
          </a:prstGeom>
          <a:solidFill>
            <a:srgbClr val="0000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“teaching them to observe all things that I have commanded you”</a:t>
            </a:r>
          </a:p>
          <a:p>
            <a:pPr algn="ctr"/>
            <a:r>
              <a:rPr lang="en-US" sz="3200" b="1" dirty="0">
                <a:solidFill>
                  <a:srgbClr val="FFFF00"/>
                </a:solidFill>
                <a:latin typeface="Segoe UI" panose="020B0502040204020203" pitchFamily="34" charset="0"/>
                <a:cs typeface="Arial" pitchFamily="34" charset="0"/>
              </a:rPr>
              <a:t>Matthew 28:20</a:t>
            </a:r>
            <a:endParaRPr lang="en-US" sz="3200" dirty="0">
              <a:solidFill>
                <a:srgbClr val="FFFF00"/>
              </a:solidFill>
              <a:latin typeface="Segoe UI" panose="020B0502040204020203" pitchFamily="34" charset="0"/>
              <a:cs typeface="Arial" pitchFamily="34" charset="0"/>
            </a:endParaRPr>
          </a:p>
        </p:txBody>
      </p:sp>
      <p:pic>
        <p:nvPicPr>
          <p:cNvPr id="14" name="Picture 13" descr="huge_92_4617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83" y="3657634"/>
            <a:ext cx="4041329" cy="269421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889086" y="2514557"/>
            <a:ext cx="5365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Segoe UI" panose="020B0502040204020203" pitchFamily="34" charset="0"/>
                <a:cs typeface="Arial" pitchFamily="34" charset="0"/>
              </a:rPr>
              <a:t>2 Timothy 4:1-8</a:t>
            </a:r>
          </a:p>
        </p:txBody>
      </p:sp>
    </p:spTree>
    <p:extLst>
      <p:ext uri="{BB962C8B-B14F-4D97-AF65-F5344CB8AC3E}">
        <p14:creationId xmlns:p14="http://schemas.microsoft.com/office/powerpoint/2010/main" val="4006497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797" y="1761597"/>
            <a:ext cx="8859915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cs typeface="Arial"/>
              </a:rPr>
              <a:t>“Keeping the Church Pure”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63837" y="608018"/>
            <a:ext cx="7879461" cy="882119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9644" y="2450236"/>
            <a:ext cx="8370124" cy="399495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Segoe UI" panose="020B0502040204020203" pitchFamily="34" charset="0"/>
                <a:cs typeface="Arial"/>
              </a:rPr>
              <a:t>Rebuilding of Jerusalem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Enemy ridiculed God’s people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Nehemiah 4:3-8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Conspired to make war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Nehemiah 4:7-8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Wanted to kill Nehemiah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Nehemiah 6:2-3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69806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6346" y="6554964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1561" y="620506"/>
            <a:ext cx="77495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FF"/>
                </a:solidFill>
                <a:latin typeface="Segoe UI" panose="020B0502040204020203" pitchFamily="34" charset="0"/>
                <a:cs typeface="Arial"/>
              </a:rPr>
              <a:t>The Growth of the Church</a:t>
            </a:r>
          </a:p>
        </p:txBody>
      </p:sp>
      <p:pic>
        <p:nvPicPr>
          <p:cNvPr id="15" name="Picture 14" descr="nehemiah-rebuild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8106" y="3133817"/>
            <a:ext cx="2641662" cy="33113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76410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797" y="1761597"/>
            <a:ext cx="8859915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cs typeface="Arial"/>
              </a:rPr>
              <a:t>“Keeping the Church Pure”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63837" y="608018"/>
            <a:ext cx="7879461" cy="882119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9644" y="2450236"/>
            <a:ext cx="8345983" cy="399495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Segoe UI" panose="020B0502040204020203" pitchFamily="34" charset="0"/>
                <a:cs typeface="Arial"/>
              </a:rPr>
              <a:t>Rebuilding of Jerusalem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By prayer and work Israel succeeded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Nehemiah 4:9, 16-18, 6</a:t>
            </a:r>
          </a:p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Parallel that we can learn from: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Be engaged in working – </a:t>
            </a:r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9:16-22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Put on God’s armor – </a:t>
            </a:r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6:10-18</a:t>
            </a:r>
            <a:endParaRPr lang="en-US" sz="2800" dirty="0">
              <a:solidFill>
                <a:srgbClr val="C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69806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6346" y="6554964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1561" y="620506"/>
            <a:ext cx="77495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FF"/>
                </a:solidFill>
                <a:latin typeface="Segoe UI" panose="020B0502040204020203" pitchFamily="34" charset="0"/>
                <a:cs typeface="Arial"/>
              </a:rPr>
              <a:t>The Growth of the Church</a:t>
            </a:r>
          </a:p>
        </p:txBody>
      </p:sp>
      <p:pic>
        <p:nvPicPr>
          <p:cNvPr id="10" name="Picture 9" descr="BibleWeb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4872" y="2423602"/>
            <a:ext cx="1241877" cy="2521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76410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797" y="1761597"/>
            <a:ext cx="8859915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cs typeface="Arial"/>
              </a:rPr>
              <a:t>“Keeping the Church Pure”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63837" y="608018"/>
            <a:ext cx="7879461" cy="882119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9644" y="2450236"/>
            <a:ext cx="8345983" cy="399495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Segoe UI" panose="020B0502040204020203" pitchFamily="34" charset="0"/>
                <a:cs typeface="Arial"/>
              </a:rPr>
              <a:t>Greatest dangers come from within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False doctrines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20:30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Individual persuasions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3 John 9-10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Worldliness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John 2:15; James 4:4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69806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6346" y="6554964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1561" y="620506"/>
            <a:ext cx="77495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FF"/>
                </a:solidFill>
                <a:latin typeface="Segoe UI" panose="020B0502040204020203" pitchFamily="34" charset="0"/>
                <a:cs typeface="Arial"/>
              </a:rPr>
              <a:t>The Growth of the Church</a:t>
            </a:r>
          </a:p>
        </p:txBody>
      </p:sp>
      <p:pic>
        <p:nvPicPr>
          <p:cNvPr id="10" name="Picture 9" descr="wolf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2353" y="3050070"/>
            <a:ext cx="3619617" cy="32708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76410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797" y="1761597"/>
            <a:ext cx="8859915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cs typeface="Arial"/>
              </a:rPr>
              <a:t>“Keeping the Church Pure”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63837" y="608018"/>
            <a:ext cx="7879461" cy="882119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9644" y="2450236"/>
            <a:ext cx="8345983" cy="4104728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Segoe UI" panose="020B0502040204020203" pitchFamily="34" charset="0"/>
                <a:cs typeface="Arial"/>
              </a:rPr>
              <a:t>Must preach the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/>
              </a:rPr>
              <a:t>word </a:t>
            </a:r>
            <a:r>
              <a:rPr lang="en-US" sz="3200" b="1" dirty="0">
                <a:solidFill>
                  <a:srgbClr val="000000"/>
                </a:solidFill>
                <a:latin typeface="Segoe UI" panose="020B0502040204020203" pitchFamily="34" charset="0"/>
                <a:cs typeface="Arial"/>
              </a:rPr>
              <a:t>to maintain purity</a:t>
            </a:r>
          </a:p>
          <a:p>
            <a:pPr lvl="1"/>
            <a:endParaRPr lang="en-US" sz="3000" dirty="0">
              <a:solidFill>
                <a:schemeClr val="tx1"/>
              </a:solidFill>
              <a:latin typeface="Segoe UI" panose="020B0502040204020203" pitchFamily="34" charset="0"/>
              <a:cs typeface="Arial"/>
            </a:endParaRPr>
          </a:p>
          <a:p>
            <a:pPr lvl="1"/>
            <a:endParaRPr lang="en-US" sz="3000" dirty="0">
              <a:solidFill>
                <a:schemeClr val="tx1"/>
              </a:solidFill>
              <a:latin typeface="Segoe UI" panose="020B0502040204020203" pitchFamily="34" charset="0"/>
              <a:cs typeface="Arial"/>
            </a:endParaRP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Word like a hammer – </a:t>
            </a: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Jeremiah 23:29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Food to strengthen – </a:t>
            </a: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4:4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A light to guide – </a:t>
            </a: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Psalms 119:105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Sanctifies – </a:t>
            </a: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17:17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69806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6346" y="6554964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1561" y="620506"/>
            <a:ext cx="77495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FF"/>
                </a:solidFill>
                <a:latin typeface="Segoe UI" panose="020B0502040204020203" pitchFamily="34" charset="0"/>
                <a:cs typeface="Arial"/>
              </a:rPr>
              <a:t>The Growth of the Church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59294" y="3062796"/>
            <a:ext cx="8001760" cy="1162975"/>
          </a:xfrm>
          <a:prstGeom prst="round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6049" y="3098300"/>
            <a:ext cx="77495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Segoe UI" panose="020B0502040204020203" pitchFamily="34" charset="0"/>
                <a:cs typeface="Arial" pitchFamily="34" charset="0"/>
              </a:rPr>
              <a:t>Preach the word! Be ready in season and out of season. Convince, rebuke, exhort, with all longsuffering and teaching. </a:t>
            </a:r>
            <a:r>
              <a:rPr lang="en-US" sz="2200" b="1" dirty="0">
                <a:solidFill>
                  <a:srgbClr val="FFFF00"/>
                </a:solidFill>
                <a:latin typeface="Segoe UI" panose="020B0502040204020203" pitchFamily="34" charset="0"/>
                <a:cs typeface="Arial" pitchFamily="34" charset="0"/>
              </a:rPr>
              <a:t>2 Timothy 4:2</a:t>
            </a:r>
          </a:p>
        </p:txBody>
      </p:sp>
    </p:spTree>
    <p:extLst>
      <p:ext uri="{BB962C8B-B14F-4D97-AF65-F5344CB8AC3E}">
        <p14:creationId xmlns:p14="http://schemas.microsoft.com/office/powerpoint/2010/main" val="1976410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797" y="1761597"/>
            <a:ext cx="8859915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cs typeface="Arial"/>
              </a:rPr>
              <a:t>“Keeping the Church Pure”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63837" y="608018"/>
            <a:ext cx="7879461" cy="882119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9644" y="2450236"/>
            <a:ext cx="8345983" cy="302728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Segoe UI" panose="020B0502040204020203" pitchFamily="34" charset="0"/>
                <a:cs typeface="Arial"/>
              </a:rPr>
              <a:t>Must preach the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/>
              </a:rPr>
              <a:t>word </a:t>
            </a:r>
            <a:r>
              <a:rPr lang="en-US" sz="3200" b="1" dirty="0">
                <a:solidFill>
                  <a:srgbClr val="000000"/>
                </a:solidFill>
                <a:latin typeface="Segoe UI" panose="020B0502040204020203" pitchFamily="34" charset="0"/>
                <a:cs typeface="Arial"/>
              </a:rPr>
              <a:t>to maintain purity</a:t>
            </a:r>
          </a:p>
          <a:p>
            <a:pPr lvl="1"/>
            <a:endParaRPr lang="en-US" sz="3000" dirty="0">
              <a:solidFill>
                <a:schemeClr val="tx1"/>
              </a:solidFill>
              <a:latin typeface="Segoe UI" panose="020B0502040204020203" pitchFamily="34" charset="0"/>
              <a:cs typeface="Arial"/>
            </a:endParaRPr>
          </a:p>
          <a:p>
            <a:pPr lvl="1"/>
            <a:endParaRPr lang="en-US" sz="3000" dirty="0">
              <a:solidFill>
                <a:schemeClr val="tx1"/>
              </a:solidFill>
              <a:latin typeface="Segoe UI" panose="020B0502040204020203" pitchFamily="34" charset="0"/>
              <a:cs typeface="Arial"/>
            </a:endParaRP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Releases us from sin – </a:t>
            </a: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8:32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Segoe UI" panose="020B0502040204020203" pitchFamily="34" charset="0"/>
                <a:cs typeface="Arial"/>
              </a:rPr>
              <a:t>Sharper than any other – </a:t>
            </a: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Hebrews 4:12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69806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6346" y="6554964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1561" y="620506"/>
            <a:ext cx="77495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FF"/>
                </a:solidFill>
                <a:latin typeface="Segoe UI" panose="020B0502040204020203" pitchFamily="34" charset="0"/>
                <a:cs typeface="Arial"/>
              </a:rPr>
              <a:t>The Growth of the Church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59294" y="3062796"/>
            <a:ext cx="8001760" cy="1162975"/>
          </a:xfrm>
          <a:prstGeom prst="round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6049" y="3098300"/>
            <a:ext cx="77495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Segoe UI" panose="020B0502040204020203" pitchFamily="34" charset="0"/>
                <a:cs typeface="Arial" pitchFamily="34" charset="0"/>
              </a:rPr>
              <a:t>Preach the word! Be ready in season and out of season. Convince, rebuke, exhort, with all longsuffering and teaching. </a:t>
            </a:r>
            <a:r>
              <a:rPr lang="en-US" sz="2200" b="1" dirty="0">
                <a:solidFill>
                  <a:srgbClr val="FFFF00"/>
                </a:solidFill>
                <a:latin typeface="Segoe UI" panose="020B0502040204020203" pitchFamily="34" charset="0"/>
                <a:cs typeface="Arial" pitchFamily="34" charset="0"/>
              </a:rPr>
              <a:t>2 Timothy 4:2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57300" y="5442010"/>
            <a:ext cx="7985998" cy="9410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55840" y="5459715"/>
            <a:ext cx="6832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2 Corinthians 10:3-5</a:t>
            </a:r>
          </a:p>
        </p:txBody>
      </p:sp>
    </p:spTree>
    <p:extLst>
      <p:ext uri="{BB962C8B-B14F-4D97-AF65-F5344CB8AC3E}">
        <p14:creationId xmlns:p14="http://schemas.microsoft.com/office/powerpoint/2010/main" val="1976410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797" y="1761597"/>
            <a:ext cx="8859915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cs typeface="Arial"/>
              </a:rPr>
              <a:t>“Keeping the Church Pure”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63837" y="608018"/>
            <a:ext cx="7879461" cy="882119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9644" y="2450236"/>
            <a:ext cx="8345983" cy="3977197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Segoe UI" panose="020B0502040204020203" pitchFamily="34" charset="0"/>
                <a:cs typeface="Arial"/>
              </a:rPr>
              <a:t>When the preaching of the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/>
              </a:rPr>
              <a:t>word </a:t>
            </a:r>
            <a:r>
              <a:rPr lang="en-US" sz="3200" b="1" dirty="0">
                <a:solidFill>
                  <a:srgbClr val="000000"/>
                </a:solidFill>
                <a:latin typeface="Segoe UI" panose="020B0502040204020203" pitchFamily="34" charset="0"/>
                <a:cs typeface="Arial"/>
              </a:rPr>
              <a:t>fails, discipline is needed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Thessalonians 3:6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Titus 3:10-11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5:11-13</a:t>
            </a:r>
          </a:p>
          <a:p>
            <a:endParaRPr lang="en-US" sz="3200" b="1" dirty="0">
              <a:solidFill>
                <a:srgbClr val="000000"/>
              </a:solidFill>
              <a:latin typeface="Segoe UI" panose="020B0502040204020203" pitchFamily="34" charset="0"/>
              <a:cs typeface="Arial"/>
            </a:endParaRPr>
          </a:p>
          <a:p>
            <a:pPr lvl="1"/>
            <a:endParaRPr lang="en-US" sz="3000" dirty="0">
              <a:solidFill>
                <a:schemeClr val="tx1"/>
              </a:solidFill>
              <a:latin typeface="Segoe UI" panose="020B0502040204020203" pitchFamily="34" charset="0"/>
              <a:cs typeface="Arial"/>
            </a:endParaRPr>
          </a:p>
          <a:p>
            <a:pPr lvl="1"/>
            <a:endParaRPr lang="en-US" sz="3000" dirty="0">
              <a:solidFill>
                <a:schemeClr val="tx1"/>
              </a:solidFill>
              <a:latin typeface="Segoe UI" panose="020B0502040204020203" pitchFamily="34" charset="0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69806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6346" y="6554964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1561" y="620506"/>
            <a:ext cx="77495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FF"/>
                </a:solidFill>
                <a:latin typeface="Segoe UI" panose="020B0502040204020203" pitchFamily="34" charset="0"/>
                <a:cs typeface="Arial"/>
              </a:rPr>
              <a:t>The Growth of the Church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62243" y="5424256"/>
            <a:ext cx="8019515" cy="834501"/>
          </a:xfrm>
          <a:prstGeom prst="roundRect">
            <a:avLst/>
          </a:prstGeom>
          <a:solidFill>
            <a:srgbClr val="0000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21561" y="5424252"/>
            <a:ext cx="7749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Arial" pitchFamily="34" charset="0"/>
              </a:rPr>
              <a:t>Put God first – ALL others second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Arial" pitchFamily="34" charset="0"/>
              </a:rPr>
              <a:t>“A friend worth having is a friend worth saving”</a:t>
            </a:r>
          </a:p>
        </p:txBody>
      </p:sp>
      <p:pic>
        <p:nvPicPr>
          <p:cNvPr id="19" name="Picture 18" descr="pppchristian-young-man-holding-bible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2787" y="3112733"/>
            <a:ext cx="2750599" cy="20629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76410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59797" y="1761597"/>
            <a:ext cx="8859915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cs typeface="Arial"/>
              </a:rPr>
              <a:t>“Keeping the Church Pure”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63837" y="608018"/>
            <a:ext cx="7879461" cy="882119"/>
          </a:xfrm>
          <a:prstGeom prst="round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3837" y="608018"/>
            <a:ext cx="7879462" cy="882119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cs typeface="Arial"/>
              </a:rPr>
              <a:t>The Growth of the Church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36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869806" y="0"/>
            <a:ext cx="274194" cy="685800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6346" y="6554964"/>
            <a:ext cx="9144000" cy="303036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86283" y="5433134"/>
            <a:ext cx="8204956" cy="1015663"/>
          </a:xfrm>
          <a:prstGeom prst="rect">
            <a:avLst/>
          </a:prstGeom>
          <a:solidFill>
            <a:srgbClr val="0000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Arial" pitchFamily="34" charset="0"/>
              </a:rPr>
              <a:t>NEVER lower the standard, but rather </a:t>
            </a: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RAISE </a:t>
            </a:r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Arial" pitchFamily="34" charset="0"/>
              </a:rPr>
              <a:t>ourselves and the church to meet it!</a:t>
            </a:r>
            <a:endParaRPr lang="en-US" sz="3000" dirty="0">
              <a:solidFill>
                <a:srgbClr val="FFFF00"/>
              </a:solidFill>
              <a:latin typeface="Segoe UI" panose="020B0502040204020203" pitchFamily="34" charset="0"/>
              <a:cs typeface="Arial" pitchFamily="34" charset="0"/>
            </a:endParaRPr>
          </a:p>
        </p:txBody>
      </p:sp>
      <p:pic>
        <p:nvPicPr>
          <p:cNvPr id="15" name="Picture 14" descr="huge_92_4617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83" y="2610035"/>
            <a:ext cx="4041329" cy="2694219"/>
          </a:xfrm>
          <a:prstGeom prst="rect">
            <a:avLst/>
          </a:prstGeom>
        </p:spPr>
      </p:pic>
      <p:pic>
        <p:nvPicPr>
          <p:cNvPr id="17" name="Picture 16" descr="Bible-spoiler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7005" y="2410785"/>
            <a:ext cx="3195962" cy="298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497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461</TotalTime>
  <Words>349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Georgia</vt:lpstr>
      <vt:lpstr>Segoe UI</vt:lpstr>
      <vt:lpstr>Segoe UI Semibold</vt:lpstr>
      <vt:lpstr>Trebuchet MS</vt:lpstr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43</cp:revision>
  <dcterms:created xsi:type="dcterms:W3CDTF">2010-12-16T18:42:07Z</dcterms:created>
  <dcterms:modified xsi:type="dcterms:W3CDTF">2016-11-13T19:20:40Z</dcterms:modified>
</cp:coreProperties>
</file>