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9" r:id="rId3"/>
    <p:sldId id="264" r:id="rId4"/>
    <p:sldId id="265" r:id="rId5"/>
    <p:sldId id="267" r:id="rId6"/>
    <p:sldId id="269" r:id="rId7"/>
    <p:sldId id="271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44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ichie Thetford - Ari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18408" y="1122363"/>
            <a:ext cx="8499022" cy="2387600"/>
          </a:xfrm>
        </p:spPr>
        <p:txBody>
          <a:bodyPr anchor="b">
            <a:normAutofit/>
          </a:bodyPr>
          <a:lstStyle>
            <a:lvl1pPr algn="ctr">
              <a:defRPr sz="48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79665" y="3602038"/>
            <a:ext cx="8041822" cy="1655762"/>
          </a:xfrm>
        </p:spPr>
        <p:txBody>
          <a:bodyPr>
            <a:normAutofit/>
          </a:bodyPr>
          <a:lstStyle>
            <a:lvl1pPr marL="0" indent="0" algn="ctr">
              <a:buNone/>
              <a:defRPr sz="4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" y="0"/>
            <a:ext cx="128588" cy="685800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8" name="Rectangle 7"/>
          <p:cNvSpPr/>
          <p:nvPr/>
        </p:nvSpPr>
        <p:spPr>
          <a:xfrm>
            <a:off x="9015412" y="0"/>
            <a:ext cx="128588" cy="685800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17145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0" name="Rectangle 9"/>
          <p:cNvSpPr/>
          <p:nvPr/>
        </p:nvSpPr>
        <p:spPr>
          <a:xfrm>
            <a:off x="0" y="6384921"/>
            <a:ext cx="9144000" cy="17145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1" name="TextBox 10"/>
          <p:cNvSpPr txBox="1"/>
          <p:nvPr/>
        </p:nvSpPr>
        <p:spPr>
          <a:xfrm>
            <a:off x="0" y="6556377"/>
            <a:ext cx="9144000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Richard Thetford					                              www.thetfordcountry.com</a:t>
            </a:r>
            <a:endParaRPr lang="en-US" sz="1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41127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75DED-295D-4B17-935D-9D6C9D2AD75B}" type="datetimeFigureOut">
              <a:rPr lang="en-US" smtClean="0"/>
              <a:t>3/7/2015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D08D9-2873-4B13-B9C9-511FF1123C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50250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switch dir="r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2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75DED-295D-4B17-935D-9D6C9D2AD75B}" type="datetimeFigureOut">
              <a:rPr lang="en-US" smtClean="0"/>
              <a:t>3/7/2015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D08D9-2873-4B13-B9C9-511FF1123C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8632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switch dir="r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88" y="177351"/>
            <a:ext cx="8886825" cy="941163"/>
          </a:xfrm>
        </p:spPr>
        <p:txBody>
          <a:bodyPr/>
          <a:lstStyle>
            <a:lvl1pPr algn="ctr">
              <a:defRPr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2268" y="1335764"/>
            <a:ext cx="8721502" cy="4983393"/>
          </a:xfrm>
        </p:spPr>
        <p:txBody>
          <a:bodyPr/>
          <a:lstStyle>
            <a:lvl1pPr>
              <a:defRPr sz="36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3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3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Souvenir Lt BT" panose="02080503040505020303" pitchFamily="18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7" name="Rectangle 6"/>
          <p:cNvSpPr/>
          <p:nvPr/>
        </p:nvSpPr>
        <p:spPr>
          <a:xfrm>
            <a:off x="1" y="0"/>
            <a:ext cx="128588" cy="685800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8" name="Rectangle 7"/>
          <p:cNvSpPr/>
          <p:nvPr/>
        </p:nvSpPr>
        <p:spPr>
          <a:xfrm>
            <a:off x="9015412" y="0"/>
            <a:ext cx="128588" cy="685800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17145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0" name="Rectangle 9"/>
          <p:cNvSpPr/>
          <p:nvPr/>
        </p:nvSpPr>
        <p:spPr>
          <a:xfrm>
            <a:off x="0" y="6384921"/>
            <a:ext cx="9144000" cy="17145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1" name="TextBox 10"/>
          <p:cNvSpPr txBox="1"/>
          <p:nvPr/>
        </p:nvSpPr>
        <p:spPr>
          <a:xfrm>
            <a:off x="0" y="6552108"/>
            <a:ext cx="9144000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Richard Thetford				                                                www.thetfordcountry.com</a:t>
            </a:r>
            <a:endParaRPr lang="en-US" sz="1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3" name="Straight Connector 12"/>
          <p:cNvCxnSpPr/>
          <p:nvPr/>
        </p:nvCxnSpPr>
        <p:spPr>
          <a:xfrm>
            <a:off x="171454" y="1143009"/>
            <a:ext cx="8799059" cy="32657"/>
          </a:xfrm>
          <a:prstGeom prst="line">
            <a:avLst/>
          </a:prstGeom>
          <a:ln w="571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168930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45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70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75DED-295D-4B17-935D-9D6C9D2AD75B}" type="datetimeFigureOut">
              <a:rPr lang="en-US" smtClean="0"/>
              <a:t>3/7/2015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D08D9-2873-4B13-B9C9-511FF1123C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78379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switch dir="r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75DED-295D-4B17-935D-9D6C9D2AD75B}" type="datetimeFigureOut">
              <a:rPr lang="en-US" smtClean="0"/>
              <a:t>3/7/2015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D08D9-2873-4B13-B9C9-511FF1123C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48774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switch dir="r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9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2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2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75DED-295D-4B17-935D-9D6C9D2AD75B}" type="datetimeFigureOut">
              <a:rPr lang="en-US" smtClean="0"/>
              <a:t>3/7/2015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D08D9-2873-4B13-B9C9-511FF1123C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10053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switch dir="r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75DED-295D-4B17-935D-9D6C9D2AD75B}" type="datetimeFigureOut">
              <a:rPr lang="en-US" smtClean="0"/>
              <a:t>3/7/2015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D08D9-2873-4B13-B9C9-511FF1123C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29041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switch dir="r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75DED-295D-4B17-935D-9D6C9D2AD75B}" type="datetimeFigureOut">
              <a:rPr lang="en-US" smtClean="0"/>
              <a:t>3/7/2015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D08D9-2873-4B13-B9C9-511FF1123C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05331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switch dir="r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32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75DED-295D-4B17-935D-9D6C9D2AD75B}" type="datetimeFigureOut">
              <a:rPr lang="en-US" smtClean="0"/>
              <a:t>3/7/2015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D08D9-2873-4B13-B9C9-511FF1123C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45799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switch dir="r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32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75DED-295D-4B17-935D-9D6C9D2AD75B}" type="datetimeFigureOut">
              <a:rPr lang="en-US" smtClean="0"/>
              <a:t>3/7/2015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D08D9-2873-4B13-B9C9-511FF1123C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84102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switch dir="r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9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7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675DED-295D-4B17-935D-9D6C9D2AD75B}" type="datetimeFigureOut">
              <a:rPr lang="en-US" smtClean="0"/>
              <a:t>3/7/2015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7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7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CD08D9-2873-4B13-B9C9-511FF1123C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5630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mc:AlternateContent xmlns:mc="http://schemas.openxmlformats.org/markup-compatibility/2006" xmlns:p14="http://schemas.microsoft.com/office/powerpoint/2010/main">
    <mc:Choice Requires="p14">
      <p:transition spd="slow" p14:dur="20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ctrTitle"/>
          </p:nvPr>
        </p:nvSpPr>
        <p:spPr>
          <a:xfrm>
            <a:off x="131805" y="238892"/>
            <a:ext cx="8872152" cy="988542"/>
          </a:xfrm>
        </p:spPr>
        <p:txBody>
          <a:bodyPr>
            <a:normAutofit/>
          </a:bodyPr>
          <a:lstStyle/>
          <a:p>
            <a:r>
              <a:rPr lang="en-US" sz="5400" dirty="0" smtClean="0">
                <a:solidFill>
                  <a:srgbClr val="7030A0"/>
                </a:solidFill>
                <a:latin typeface="Arial" panose="020B0604020202020204" pitchFamily="34" charset="0"/>
                <a:ea typeface="Tahoma" panose="020B0604030504040204" pitchFamily="34" charset="0"/>
              </a:rPr>
              <a:t>Building Our Faith….</a:t>
            </a:r>
            <a:endParaRPr lang="en-US" sz="5400" dirty="0">
              <a:solidFill>
                <a:srgbClr val="7030A0"/>
              </a:solidFill>
              <a:latin typeface="Arial" panose="020B0604020202020204" pitchFamily="34" charset="0"/>
              <a:ea typeface="Tahoma" panose="020B0604030504040204" pitchFamily="34" charset="0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313038" y="1433378"/>
            <a:ext cx="8501448" cy="0"/>
          </a:xfrm>
          <a:prstGeom prst="line">
            <a:avLst/>
          </a:prstGeom>
          <a:ln w="762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9694" y="1812325"/>
            <a:ext cx="6364613" cy="42393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83758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131805" y="271850"/>
            <a:ext cx="8872152" cy="1738184"/>
          </a:xfrm>
        </p:spPr>
        <p:txBody>
          <a:bodyPr>
            <a:normAutofit/>
          </a:bodyPr>
          <a:lstStyle/>
          <a:p>
            <a:r>
              <a:rPr lang="en-US" sz="5400" dirty="0" smtClean="0">
                <a:solidFill>
                  <a:srgbClr val="7030A0"/>
                </a:solidFill>
                <a:latin typeface="Arial" panose="020B0604020202020204" pitchFamily="34" charset="0"/>
                <a:ea typeface="Tahoma" panose="020B0604030504040204" pitchFamily="34" charset="0"/>
              </a:rPr>
              <a:t>Building Our Faith….</a:t>
            </a:r>
            <a:br>
              <a:rPr lang="en-US" sz="5400" dirty="0" smtClean="0">
                <a:solidFill>
                  <a:srgbClr val="7030A0"/>
                </a:solidFill>
                <a:latin typeface="Arial" panose="020B0604020202020204" pitchFamily="34" charset="0"/>
                <a:ea typeface="Tahoma" panose="020B0604030504040204" pitchFamily="34" charset="0"/>
              </a:rPr>
            </a:br>
            <a:r>
              <a:rPr lang="en-US" b="0" dirty="0" smtClean="0">
                <a:latin typeface="Arial" panose="020B0604020202020204" pitchFamily="34" charset="0"/>
                <a:ea typeface="Tahoma" panose="020B0604030504040204" pitchFamily="34" charset="0"/>
              </a:rPr>
              <a:t>….By the Example of </a:t>
            </a:r>
            <a:r>
              <a:rPr lang="en-US" dirty="0" smtClean="0">
                <a:solidFill>
                  <a:srgbClr val="C00000"/>
                </a:solidFill>
                <a:latin typeface="Arial" panose="020B0604020202020204" pitchFamily="34" charset="0"/>
                <a:ea typeface="Tahoma" panose="020B0604030504040204" pitchFamily="34" charset="0"/>
              </a:rPr>
              <a:t>Abraham</a:t>
            </a:r>
            <a:endParaRPr lang="en-US" dirty="0">
              <a:solidFill>
                <a:srgbClr val="C00000"/>
              </a:solidFill>
              <a:latin typeface="Arial" panose="020B0604020202020204" pitchFamily="34" charset="0"/>
              <a:ea typeface="Tahoma" panose="020B0604030504040204" pitchFamily="34" charset="0"/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313038" y="2207740"/>
            <a:ext cx="8501448" cy="0"/>
          </a:xfrm>
          <a:prstGeom prst="line">
            <a:avLst/>
          </a:prstGeom>
          <a:ln w="762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205946" y="2520786"/>
            <a:ext cx="3443416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solidFill>
                  <a:srgbClr val="C0000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Hebrews</a:t>
            </a:r>
          </a:p>
          <a:p>
            <a:pPr algn="ctr"/>
            <a:r>
              <a:rPr lang="en-US" sz="3200" dirty="0" smtClean="0">
                <a:solidFill>
                  <a:srgbClr val="C0000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11:8-10, 17-19</a:t>
            </a:r>
          </a:p>
          <a:p>
            <a:pPr algn="ctr"/>
            <a:endParaRPr lang="en-US" sz="3200" dirty="0">
              <a:solidFill>
                <a:srgbClr val="C00000"/>
              </a:solidFill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3200" dirty="0" smtClean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Abraham’s calling</a:t>
            </a:r>
          </a:p>
          <a:p>
            <a:pPr algn="ctr"/>
            <a:r>
              <a:rPr lang="en-US" sz="3200" dirty="0" smtClean="0">
                <a:solidFill>
                  <a:srgbClr val="C0000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11:8-10</a:t>
            </a:r>
          </a:p>
          <a:p>
            <a:pPr algn="ctr"/>
            <a:r>
              <a:rPr lang="en-US" sz="3200" dirty="0" smtClean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Abraham’s trial</a:t>
            </a:r>
          </a:p>
          <a:p>
            <a:pPr algn="ctr"/>
            <a:r>
              <a:rPr lang="en-US" sz="3200" dirty="0" smtClean="0">
                <a:solidFill>
                  <a:srgbClr val="C0000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11:17-19</a:t>
            </a:r>
            <a:endParaRPr lang="en-US" sz="3200" dirty="0">
              <a:solidFill>
                <a:srgbClr val="C00000"/>
              </a:solidFill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</p:txBody>
      </p:sp>
      <p:pic>
        <p:nvPicPr>
          <p:cNvPr id="11" name="Content Placeholder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49361" y="2405447"/>
            <a:ext cx="5243913" cy="37976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47343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2268" y="2570205"/>
            <a:ext cx="8764960" cy="3748952"/>
          </a:xfrm>
        </p:spPr>
        <p:txBody>
          <a:bodyPr/>
          <a:lstStyle/>
          <a:p>
            <a:r>
              <a:rPr lang="en-US" dirty="0" smtClean="0"/>
              <a:t>Abraham was willing to believe God</a:t>
            </a:r>
          </a:p>
          <a:p>
            <a:pPr lvl="1"/>
            <a:r>
              <a:rPr lang="en-US" dirty="0" smtClean="0"/>
              <a:t>Deep and abiding trust</a:t>
            </a:r>
          </a:p>
          <a:p>
            <a:pPr lvl="1"/>
            <a:r>
              <a:rPr lang="en-US" dirty="0" smtClean="0"/>
              <a:t>Scripture monuments to his faith:</a:t>
            </a:r>
          </a:p>
          <a:p>
            <a:pPr lvl="2"/>
            <a:r>
              <a:rPr lang="en-US" dirty="0" smtClean="0">
                <a:solidFill>
                  <a:srgbClr val="C00000"/>
                </a:solidFill>
              </a:rPr>
              <a:t>Romans 4, Hebrews 11, James 2</a:t>
            </a:r>
          </a:p>
          <a:p>
            <a:pPr lvl="1"/>
            <a:r>
              <a:rPr lang="en-US" dirty="0" smtClean="0"/>
              <a:t>Used often as an example of faith!</a:t>
            </a:r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128589" y="177351"/>
            <a:ext cx="5610140" cy="941163"/>
          </a:xfrm>
        </p:spPr>
        <p:txBody>
          <a:bodyPr>
            <a:normAutofit/>
          </a:bodyPr>
          <a:lstStyle/>
          <a:p>
            <a:r>
              <a:rPr lang="en-US" sz="5400" dirty="0" smtClean="0">
                <a:solidFill>
                  <a:srgbClr val="C00000"/>
                </a:solidFill>
              </a:rPr>
              <a:t>Abraham</a:t>
            </a:r>
            <a:endParaRPr lang="en-US" sz="5400" dirty="0">
              <a:solidFill>
                <a:srgbClr val="C00000"/>
              </a:solidFill>
            </a:endParaRPr>
          </a:p>
        </p:txBody>
      </p:sp>
      <p:pic>
        <p:nvPicPr>
          <p:cNvPr id="5" name="Content Placeholder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38728" y="214184"/>
            <a:ext cx="3238500" cy="2268930"/>
          </a:xfrm>
          <a:prstGeom prst="rect">
            <a:avLst/>
          </a:prstGeom>
        </p:spPr>
      </p:pic>
      <p:sp>
        <p:nvSpPr>
          <p:cNvPr id="6" name="Text Box 11"/>
          <p:cNvSpPr txBox="1">
            <a:spLocks noChangeArrowheads="1"/>
          </p:cNvSpPr>
          <p:nvPr/>
        </p:nvSpPr>
        <p:spPr bwMode="auto">
          <a:xfrm>
            <a:off x="131808" y="1192166"/>
            <a:ext cx="5606919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360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“by faith Abraham obeyed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360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when he was called…”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187554" y="2450161"/>
            <a:ext cx="5551173" cy="4715"/>
          </a:xfrm>
          <a:prstGeom prst="line">
            <a:avLst/>
          </a:prstGeom>
          <a:ln w="571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798177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2268" y="2589257"/>
            <a:ext cx="8764960" cy="3729900"/>
          </a:xfrm>
        </p:spPr>
        <p:txBody>
          <a:bodyPr/>
          <a:lstStyle/>
          <a:p>
            <a:r>
              <a:rPr lang="en-US" dirty="0" smtClean="0"/>
              <a:t>Begins a lifelong journey</a:t>
            </a:r>
          </a:p>
          <a:p>
            <a:pPr lvl="1"/>
            <a:r>
              <a:rPr lang="en-US" dirty="0" smtClean="0">
                <a:solidFill>
                  <a:srgbClr val="C00000"/>
                </a:solidFill>
              </a:rPr>
              <a:t>Genesis 12:1-9</a:t>
            </a:r>
          </a:p>
          <a:p>
            <a:r>
              <a:rPr lang="en-US" dirty="0" smtClean="0"/>
              <a:t>Left a large city to go to the unknown</a:t>
            </a:r>
          </a:p>
          <a:p>
            <a:r>
              <a:rPr lang="en-US" dirty="0" smtClean="0"/>
              <a:t>Listened to God’s instruction</a:t>
            </a:r>
          </a:p>
          <a:p>
            <a:r>
              <a:rPr lang="en-US" dirty="0" smtClean="0"/>
              <a:t>Put God above all others</a:t>
            </a:r>
          </a:p>
          <a:p>
            <a:pPr lvl="1"/>
            <a:r>
              <a:rPr lang="en-US" dirty="0" smtClean="0">
                <a:solidFill>
                  <a:srgbClr val="C00000"/>
                </a:solidFill>
              </a:rPr>
              <a:t>Matthew 10:32-39</a:t>
            </a:r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128589" y="177351"/>
            <a:ext cx="5610140" cy="941163"/>
          </a:xfrm>
        </p:spPr>
        <p:txBody>
          <a:bodyPr>
            <a:normAutofit/>
          </a:bodyPr>
          <a:lstStyle/>
          <a:p>
            <a:r>
              <a:rPr lang="en-US" sz="5400" dirty="0" smtClean="0">
                <a:solidFill>
                  <a:srgbClr val="C00000"/>
                </a:solidFill>
              </a:rPr>
              <a:t>Abraham</a:t>
            </a:r>
            <a:endParaRPr lang="en-US" sz="5400" dirty="0">
              <a:solidFill>
                <a:srgbClr val="C00000"/>
              </a:solidFill>
            </a:endParaRPr>
          </a:p>
        </p:txBody>
      </p:sp>
      <p:pic>
        <p:nvPicPr>
          <p:cNvPr id="5" name="Content Placeholder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38728" y="209120"/>
            <a:ext cx="3238500" cy="2306485"/>
          </a:xfrm>
          <a:prstGeom prst="rect">
            <a:avLst/>
          </a:prstGeom>
        </p:spPr>
      </p:pic>
      <p:sp>
        <p:nvSpPr>
          <p:cNvPr id="6" name="Text Box 11"/>
          <p:cNvSpPr txBox="1">
            <a:spLocks noChangeArrowheads="1"/>
          </p:cNvSpPr>
          <p:nvPr/>
        </p:nvSpPr>
        <p:spPr bwMode="auto">
          <a:xfrm>
            <a:off x="131808" y="1167452"/>
            <a:ext cx="5606919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40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Obedience to the</a:t>
            </a:r>
            <a:br>
              <a:rPr lang="en-US" altLang="en-US" sz="40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40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Divine Call</a:t>
            </a:r>
            <a:endParaRPr lang="en-US" altLang="en-US" sz="40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187554" y="2474875"/>
            <a:ext cx="5551173" cy="4715"/>
          </a:xfrm>
          <a:prstGeom prst="line">
            <a:avLst/>
          </a:prstGeom>
          <a:ln w="571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353672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"/>
                            </p:stCondLst>
                            <p:childTnLst>
                              <p:par>
                                <p:cTn id="2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2268" y="2515605"/>
            <a:ext cx="8764960" cy="3885194"/>
          </a:xfrm>
        </p:spPr>
        <p:txBody>
          <a:bodyPr>
            <a:normAutofit/>
          </a:bodyPr>
          <a:lstStyle/>
          <a:p>
            <a:r>
              <a:rPr lang="en-US" dirty="0" smtClean="0"/>
              <a:t>Offering his son Isaac</a:t>
            </a:r>
          </a:p>
          <a:p>
            <a:pPr lvl="1"/>
            <a:r>
              <a:rPr lang="en-US" dirty="0" smtClean="0">
                <a:solidFill>
                  <a:srgbClr val="C00000"/>
                </a:solidFill>
              </a:rPr>
              <a:t>Genesis 22:1-13</a:t>
            </a:r>
          </a:p>
          <a:p>
            <a:r>
              <a:rPr lang="en-US" dirty="0" smtClean="0"/>
              <a:t>His faith exemplified:</a:t>
            </a:r>
          </a:p>
          <a:p>
            <a:pPr lvl="1"/>
            <a:r>
              <a:rPr lang="en-US" dirty="0" smtClean="0">
                <a:solidFill>
                  <a:srgbClr val="7030A0"/>
                </a:solidFill>
              </a:rPr>
              <a:t>Prompt action</a:t>
            </a:r>
          </a:p>
          <a:p>
            <a:pPr lvl="1"/>
            <a:r>
              <a:rPr lang="en-US" dirty="0" smtClean="0">
                <a:solidFill>
                  <a:srgbClr val="7030A0"/>
                </a:solidFill>
              </a:rPr>
              <a:t>Thorough preparation</a:t>
            </a:r>
          </a:p>
          <a:p>
            <a:pPr lvl="1"/>
            <a:r>
              <a:rPr lang="en-US" dirty="0" smtClean="0">
                <a:solidFill>
                  <a:srgbClr val="7030A0"/>
                </a:solidFill>
              </a:rPr>
              <a:t>Complete confidence</a:t>
            </a:r>
          </a:p>
          <a:p>
            <a:pPr lvl="1"/>
            <a:r>
              <a:rPr lang="en-US" dirty="0" smtClean="0">
                <a:solidFill>
                  <a:srgbClr val="7030A0"/>
                </a:solidFill>
              </a:rPr>
              <a:t>Complete obedience </a:t>
            </a:r>
            <a:r>
              <a:rPr lang="en-US" dirty="0" smtClean="0">
                <a:solidFill>
                  <a:srgbClr val="C00000"/>
                </a:solidFill>
              </a:rPr>
              <a:t>(v12)</a:t>
            </a:r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128589" y="177351"/>
            <a:ext cx="5610140" cy="942995"/>
          </a:xfrm>
        </p:spPr>
        <p:txBody>
          <a:bodyPr>
            <a:normAutofit/>
          </a:bodyPr>
          <a:lstStyle/>
          <a:p>
            <a:r>
              <a:rPr lang="en-US" sz="5400" dirty="0" smtClean="0">
                <a:solidFill>
                  <a:srgbClr val="C00000"/>
                </a:solidFill>
              </a:rPr>
              <a:t>Abraham</a:t>
            </a:r>
            <a:endParaRPr lang="en-US" sz="5400" dirty="0">
              <a:solidFill>
                <a:srgbClr val="C00000"/>
              </a:solidFill>
            </a:endParaRPr>
          </a:p>
        </p:txBody>
      </p:sp>
      <p:pic>
        <p:nvPicPr>
          <p:cNvPr id="5" name="Content Placeholder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38728" y="209120"/>
            <a:ext cx="3238500" cy="2306485"/>
          </a:xfrm>
          <a:prstGeom prst="rect">
            <a:avLst/>
          </a:prstGeom>
        </p:spPr>
      </p:pic>
      <p:sp>
        <p:nvSpPr>
          <p:cNvPr id="6" name="Text Box 11"/>
          <p:cNvSpPr txBox="1">
            <a:spLocks noChangeArrowheads="1"/>
          </p:cNvSpPr>
          <p:nvPr/>
        </p:nvSpPr>
        <p:spPr bwMode="auto">
          <a:xfrm>
            <a:off x="131808" y="1167452"/>
            <a:ext cx="5606919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40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Personal Trial of Faith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40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Hebrews 11:17-19</a:t>
            </a:r>
            <a:endParaRPr lang="en-US" altLang="en-US" sz="400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187554" y="2474875"/>
            <a:ext cx="5551173" cy="4715"/>
          </a:xfrm>
          <a:prstGeom prst="line">
            <a:avLst/>
          </a:prstGeom>
          <a:ln w="571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721441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212268" y="2595663"/>
            <a:ext cx="8725787" cy="1042397"/>
          </a:xfrm>
          <a:prstGeom prst="round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2268" y="3686742"/>
            <a:ext cx="8764960" cy="621647"/>
          </a:xfrm>
        </p:spPr>
        <p:txBody>
          <a:bodyPr>
            <a:normAutofit/>
          </a:bodyPr>
          <a:lstStyle/>
          <a:p>
            <a:r>
              <a:rPr lang="en-US" dirty="0" smtClean="0"/>
              <a:t>Had a perfect faith – grew to maturity</a:t>
            </a:r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128589" y="177351"/>
            <a:ext cx="5610140" cy="942995"/>
          </a:xfrm>
        </p:spPr>
        <p:txBody>
          <a:bodyPr>
            <a:normAutofit/>
          </a:bodyPr>
          <a:lstStyle/>
          <a:p>
            <a:r>
              <a:rPr lang="en-US" sz="5400" dirty="0" smtClean="0">
                <a:solidFill>
                  <a:srgbClr val="C00000"/>
                </a:solidFill>
              </a:rPr>
              <a:t>Abraham</a:t>
            </a:r>
            <a:endParaRPr lang="en-US" sz="5400" dirty="0">
              <a:solidFill>
                <a:srgbClr val="C00000"/>
              </a:solidFill>
            </a:endParaRPr>
          </a:p>
        </p:txBody>
      </p:sp>
      <p:pic>
        <p:nvPicPr>
          <p:cNvPr id="5" name="Content Placeholder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38728" y="209120"/>
            <a:ext cx="3238500" cy="2306485"/>
          </a:xfrm>
          <a:prstGeom prst="rect">
            <a:avLst/>
          </a:prstGeom>
        </p:spPr>
      </p:pic>
      <p:sp>
        <p:nvSpPr>
          <p:cNvPr id="6" name="Text Box 11"/>
          <p:cNvSpPr txBox="1">
            <a:spLocks noChangeArrowheads="1"/>
          </p:cNvSpPr>
          <p:nvPr/>
        </p:nvSpPr>
        <p:spPr bwMode="auto">
          <a:xfrm>
            <a:off x="131808" y="1167452"/>
            <a:ext cx="5606919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40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Personal Trial of Faith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40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Hebrews 11:17-19</a:t>
            </a:r>
            <a:endParaRPr lang="en-US" altLang="en-US" sz="400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187554" y="2474875"/>
            <a:ext cx="5551173" cy="4715"/>
          </a:xfrm>
          <a:prstGeom prst="line">
            <a:avLst/>
          </a:prstGeom>
          <a:ln w="571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 Box 14"/>
          <p:cNvSpPr txBox="1">
            <a:spLocks noChangeArrowheads="1"/>
          </p:cNvSpPr>
          <p:nvPr/>
        </p:nvSpPr>
        <p:spPr bwMode="auto">
          <a:xfrm>
            <a:off x="222419" y="2644345"/>
            <a:ext cx="8715635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Faith said </a:t>
            </a:r>
            <a:r>
              <a:rPr lang="en-US" altLang="en-US" sz="28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“I believe in God”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Works said </a:t>
            </a:r>
            <a:r>
              <a:rPr lang="en-US" altLang="en-US" sz="28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“I’ll show you how much.”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22419" y="4333103"/>
            <a:ext cx="8715635" cy="1938992"/>
          </a:xfrm>
          <a:prstGeom prst="rect">
            <a:avLst/>
          </a:prstGeom>
          <a:noFill/>
          <a:ln w="19050"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“Was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not Abraham our father justified by works when he offered Isaac his son on the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altar? Do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you see that </a:t>
            </a:r>
            <a:r>
              <a:rPr lang="en-US" sz="200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faith was working together with his works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, and </a:t>
            </a:r>
            <a:r>
              <a:rPr lang="en-US" sz="200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by works faith was made </a:t>
            </a:r>
            <a:r>
              <a:rPr lang="en-US" sz="2000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perfect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? And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the Scripture was fulfilled which says, "ABRAHAM BELIEVED GOD, AND IT WAS ACCOUNTED TO HIM FOR RIGHTEOUSNESS." And he was called the friend of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God. You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see then that a man is justified by works, and not by faith only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.” </a:t>
            </a: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James 2:21-24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8583800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2268" y="2515605"/>
            <a:ext cx="8764960" cy="2770023"/>
          </a:xfrm>
        </p:spPr>
        <p:txBody>
          <a:bodyPr>
            <a:normAutofit/>
          </a:bodyPr>
          <a:lstStyle/>
          <a:p>
            <a:r>
              <a:rPr lang="en-US" dirty="0" smtClean="0"/>
              <a:t>Key verse – </a:t>
            </a:r>
            <a:r>
              <a:rPr lang="en-US" dirty="0" smtClean="0">
                <a:solidFill>
                  <a:srgbClr val="C00000"/>
                </a:solidFill>
              </a:rPr>
              <a:t>Hebrews 11:8</a:t>
            </a:r>
          </a:p>
          <a:p>
            <a:pPr lvl="1"/>
            <a:r>
              <a:rPr lang="en-US" dirty="0" smtClean="0">
                <a:solidFill>
                  <a:srgbClr val="C00000"/>
                </a:solidFill>
              </a:rPr>
              <a:t>“by faith Abraham obeyed when</a:t>
            </a:r>
            <a:br>
              <a:rPr lang="en-US" dirty="0" smtClean="0">
                <a:solidFill>
                  <a:srgbClr val="C00000"/>
                </a:solidFill>
              </a:rPr>
            </a:br>
            <a:r>
              <a:rPr lang="en-US" dirty="0" smtClean="0">
                <a:solidFill>
                  <a:srgbClr val="C00000"/>
                </a:solidFill>
              </a:rPr>
              <a:t>he was called…”</a:t>
            </a:r>
          </a:p>
          <a:p>
            <a:r>
              <a:rPr lang="en-US" dirty="0" smtClean="0"/>
              <a:t>Key thought</a:t>
            </a:r>
          </a:p>
          <a:p>
            <a:pPr lvl="1"/>
            <a:r>
              <a:rPr lang="en-US" dirty="0" smtClean="0">
                <a:solidFill>
                  <a:srgbClr val="7030A0"/>
                </a:solidFill>
              </a:rPr>
              <a:t>Knew where the source of life was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128589" y="177351"/>
            <a:ext cx="5610140" cy="942995"/>
          </a:xfrm>
        </p:spPr>
        <p:txBody>
          <a:bodyPr>
            <a:normAutofit/>
          </a:bodyPr>
          <a:lstStyle/>
          <a:p>
            <a:r>
              <a:rPr lang="en-US" sz="5400" dirty="0" smtClean="0">
                <a:solidFill>
                  <a:srgbClr val="C00000"/>
                </a:solidFill>
              </a:rPr>
              <a:t>Abraham</a:t>
            </a:r>
            <a:endParaRPr lang="en-US" sz="5400" dirty="0">
              <a:solidFill>
                <a:srgbClr val="C00000"/>
              </a:solidFill>
            </a:endParaRPr>
          </a:p>
        </p:txBody>
      </p:sp>
      <p:pic>
        <p:nvPicPr>
          <p:cNvPr id="5" name="Content Placeholder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38728" y="209120"/>
            <a:ext cx="3238500" cy="2306485"/>
          </a:xfrm>
          <a:prstGeom prst="rect">
            <a:avLst/>
          </a:prstGeom>
        </p:spPr>
      </p:pic>
      <p:sp>
        <p:nvSpPr>
          <p:cNvPr id="6" name="Text Box 11"/>
          <p:cNvSpPr txBox="1">
            <a:spLocks noChangeArrowheads="1"/>
          </p:cNvSpPr>
          <p:nvPr/>
        </p:nvSpPr>
        <p:spPr bwMode="auto">
          <a:xfrm>
            <a:off x="131808" y="1439306"/>
            <a:ext cx="5606919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40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Summary</a:t>
            </a:r>
            <a:endParaRPr lang="en-US" altLang="en-US" sz="400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187554" y="2474875"/>
            <a:ext cx="5551173" cy="4715"/>
          </a:xfrm>
          <a:prstGeom prst="line">
            <a:avLst/>
          </a:prstGeom>
          <a:ln w="571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ounded Rectangle 1"/>
          <p:cNvSpPr/>
          <p:nvPr/>
        </p:nvSpPr>
        <p:spPr>
          <a:xfrm>
            <a:off x="284393" y="5285628"/>
            <a:ext cx="8692835" cy="972065"/>
          </a:xfrm>
          <a:prstGeom prst="round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 Box 14"/>
          <p:cNvSpPr txBox="1">
            <a:spLocks noChangeArrowheads="1"/>
          </p:cNvSpPr>
          <p:nvPr/>
        </p:nvSpPr>
        <p:spPr bwMode="auto">
          <a:xfrm>
            <a:off x="300678" y="5304308"/>
            <a:ext cx="8676550" cy="946150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rgbClr val="000000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Faith is simply the willingness to trust God,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take Him at His word, to do it </a:t>
            </a:r>
            <a:r>
              <a:rPr lang="en-US" altLang="en-US" sz="28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“His way.”</a:t>
            </a:r>
          </a:p>
        </p:txBody>
      </p:sp>
    </p:spTree>
    <p:extLst>
      <p:ext uri="{BB962C8B-B14F-4D97-AF65-F5344CB8AC3E}">
        <p14:creationId xmlns:p14="http://schemas.microsoft.com/office/powerpoint/2010/main" val="16425343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9" grpId="0"/>
    </p:bldLst>
  </p:timing>
</p:sld>
</file>

<file path=ppt/theme/theme1.xml><?xml version="1.0" encoding="utf-8"?>
<a:theme xmlns:a="http://schemas.openxmlformats.org/drawingml/2006/main" name="Richie Thetford Arial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ichie Thetford Arial" id="{D1FA7784-E978-4CE7-9054-8EEC61258C0B}" vid="{138C018F-11DC-49BF-B633-FADEA14D5A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Richie Thetford Arial</Template>
  <TotalTime>99</TotalTime>
  <Words>276</Words>
  <Application>Microsoft Office PowerPoint</Application>
  <PresentationFormat>On-screen Show (4:3)</PresentationFormat>
  <Paragraphs>50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Calibri</vt:lpstr>
      <vt:lpstr>Calibri Light</vt:lpstr>
      <vt:lpstr>Souvenir Lt BT</vt:lpstr>
      <vt:lpstr>Tahoma</vt:lpstr>
      <vt:lpstr>Richie Thetford Arial</vt:lpstr>
      <vt:lpstr>Building Our Faith….</vt:lpstr>
      <vt:lpstr>Building Our Faith…. ….By the Example of Abraham</vt:lpstr>
      <vt:lpstr>Abraham</vt:lpstr>
      <vt:lpstr>Abraham</vt:lpstr>
      <vt:lpstr>Abraham</vt:lpstr>
      <vt:lpstr>Abraham</vt:lpstr>
      <vt:lpstr>Abraham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Richie Thetford</dc:creator>
  <cp:lastModifiedBy>Richard Thetford</cp:lastModifiedBy>
  <cp:revision>15</cp:revision>
  <dcterms:created xsi:type="dcterms:W3CDTF">2014-08-22T00:37:02Z</dcterms:created>
  <dcterms:modified xsi:type="dcterms:W3CDTF">2015-03-07T19:39:23Z</dcterms:modified>
</cp:coreProperties>
</file>