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6" r:id="rId1"/>
  </p:sldMasterIdLst>
  <p:sldIdLst>
    <p:sldId id="256" r:id="rId2"/>
    <p:sldId id="258" r:id="rId3"/>
    <p:sldId id="263" r:id="rId4"/>
    <p:sldId id="264" r:id="rId5"/>
    <p:sldId id="265" r:id="rId6"/>
    <p:sldId id="266" r:id="rId7"/>
    <p:sldId id="267" r:id="rId8"/>
    <p:sldId id="26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40825E-4A15-4D39-8176-1F07E904CB30}"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DC2479-8A24-0047-BAA6-EEB78FBD1766}"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B1D8B-652A-4F4E-9989-8F6BCEDDB22D}"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DC2479-8A24-0047-BAA6-EEB78FBD1766}"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B1D8B-652A-4F4E-9989-8F6BCEDDB22D}"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ADC2479-8A24-0047-BAA6-EEB78FBD1766}"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DB1D8B-652A-4F4E-9989-8F6BCEDDB22D}"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ADC2479-8A24-0047-BAA6-EEB78FBD1766}" type="datetimeFigureOut">
              <a:rPr lang="en-US" smtClean="0"/>
              <a:pPr/>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DB1D8B-652A-4F4E-9989-8F6BCEDDB22D}"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DC2479-8A24-0047-BAA6-EEB78FBD1766}" type="datetimeFigureOut">
              <a:rPr lang="en-US" smtClean="0"/>
              <a:pPr/>
              <a:t>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DB1D8B-652A-4F4E-9989-8F6BCEDDB22D}"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DC2479-8A24-0047-BAA6-EEB78FBD1766}" type="datetimeFigureOut">
              <a:rPr lang="en-US" smtClean="0"/>
              <a:pPr/>
              <a:t>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DB1D8B-652A-4F4E-9989-8F6BCEDDB22D}"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C2479-8A24-0047-BAA6-EEB78FBD1766}" type="datetimeFigureOut">
              <a:rPr lang="en-US" smtClean="0"/>
              <a:pPr/>
              <a:t>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DB1D8B-652A-4F4E-9989-8F6BCEDDB22D}" type="slidenum">
              <a:rPr lang="en-US" smtClean="0"/>
              <a:pPr/>
              <a:t>‹#›</a:t>
            </a:fld>
            <a:endParaRPr 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DC2479-8A24-0047-BAA6-EEB78FBD1766}" type="datetimeFigureOut">
              <a:rPr lang="en-US" smtClean="0"/>
              <a:pPr/>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DC2479-8A24-0047-BAA6-EEB78FBD1766}" type="datetimeFigureOut">
              <a:rPr lang="en-US" smtClean="0"/>
              <a:pPr/>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DB1D8B-652A-4F4E-9989-8F6BCEDDB22D}"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ADC2479-8A24-0047-BAA6-EEB78FBD1766}" type="datetimeFigureOut">
              <a:rPr lang="en-US" smtClean="0"/>
              <a:pPr/>
              <a:t>11/6/2016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9DB1D8B-652A-4F4E-9989-8F6BCEDDB2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59797" y="1761597"/>
            <a:ext cx="8859915" cy="584775"/>
          </a:xfrm>
          <a:prstGeom prst="rect">
            <a:avLst/>
          </a:prstGeom>
          <a:solidFill>
            <a:srgbClr val="C00000"/>
          </a:solidFill>
        </p:spPr>
        <p:txBody>
          <a:bodyPr wrap="square" rtlCol="0">
            <a:spAutoFit/>
          </a:bodyPr>
          <a:lstStyle/>
          <a:p>
            <a:pPr algn="ctr"/>
            <a:r>
              <a:rPr lang="en-US" sz="3200" b="1" dirty="0">
                <a:solidFill>
                  <a:schemeClr val="bg1"/>
                </a:solidFill>
                <a:effectLst>
                  <a:outerShdw blurRad="50800" dist="38100" algn="l" rotWithShape="0">
                    <a:prstClr val="black">
                      <a:alpha val="40000"/>
                    </a:prstClr>
                  </a:outerShdw>
                </a:effectLst>
                <a:latin typeface="Segoe UI" panose="020B0502040204020203" pitchFamily="34" charset="0"/>
                <a:cs typeface="Arial"/>
              </a:rPr>
              <a:t>“The Problem of SIN in the Church”</a:t>
            </a:r>
          </a:p>
        </p:txBody>
      </p:sp>
      <p:sp>
        <p:nvSpPr>
          <p:cNvPr id="12" name="Rounded Rectangle 11"/>
          <p:cNvSpPr/>
          <p:nvPr/>
        </p:nvSpPr>
        <p:spPr>
          <a:xfrm>
            <a:off x="663837" y="540060"/>
            <a:ext cx="7879461" cy="950077"/>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63837" y="608018"/>
            <a:ext cx="7879462" cy="882119"/>
          </a:xfrm>
        </p:spPr>
        <p:txBody>
          <a:bodyPr>
            <a:normAutofit/>
          </a:bodyPr>
          <a:lstStyle/>
          <a:p>
            <a:pPr algn="ctr"/>
            <a:r>
              <a:rPr lang="en-US" sz="4400" b="1" dirty="0">
                <a:solidFill>
                  <a:schemeClr val="bg1"/>
                </a:solidFill>
                <a:effectLst>
                  <a:outerShdw blurRad="50800" dist="38100" algn="l" rotWithShape="0">
                    <a:prstClr val="black">
                      <a:alpha val="40000"/>
                    </a:prstClr>
                  </a:outerShdw>
                </a:effectLst>
                <a:latin typeface="Segoe UI" panose="020B0502040204020203" pitchFamily="34" charset="0"/>
                <a:cs typeface="Arial"/>
              </a:rPr>
              <a:t>The Growth of the Church</a:t>
            </a:r>
          </a:p>
        </p:txBody>
      </p:sp>
      <p:sp>
        <p:nvSpPr>
          <p:cNvPr id="6" name="Rectangle 5"/>
          <p:cNvSpPr/>
          <p:nvPr/>
        </p:nvSpPr>
        <p:spPr>
          <a:xfrm>
            <a:off x="-12198"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 name="Picture 17" descr="snake_occasional_snake.jpg"/>
          <p:cNvPicPr>
            <a:picLocks noChangeAspect="1"/>
          </p:cNvPicPr>
          <p:nvPr/>
        </p:nvPicPr>
        <p:blipFill>
          <a:blip r:embed="rId2">
            <a:clrChange>
              <a:clrFrom>
                <a:srgbClr val="EFFDFD"/>
              </a:clrFrom>
              <a:clrTo>
                <a:srgbClr val="EFFDFD">
                  <a:alpha val="0"/>
                </a:srgbClr>
              </a:clrTo>
            </a:clrChange>
          </a:blip>
          <a:stretch>
            <a:fillRect/>
          </a:stretch>
        </p:blipFill>
        <p:spPr>
          <a:xfrm>
            <a:off x="415771" y="2583396"/>
            <a:ext cx="5538021" cy="3497804"/>
          </a:xfrm>
          <a:prstGeom prst="rect">
            <a:avLst/>
          </a:prstGeom>
        </p:spPr>
      </p:pic>
      <p:sp>
        <p:nvSpPr>
          <p:cNvPr id="19" name="TextBox 18"/>
          <p:cNvSpPr txBox="1"/>
          <p:nvPr/>
        </p:nvSpPr>
        <p:spPr>
          <a:xfrm>
            <a:off x="6116713" y="2645543"/>
            <a:ext cx="2391074" cy="3231654"/>
          </a:xfrm>
          <a:prstGeom prst="rect">
            <a:avLst/>
          </a:prstGeom>
          <a:solidFill>
            <a:srgbClr val="00006C"/>
          </a:solidFill>
        </p:spPr>
        <p:txBody>
          <a:bodyPr wrap="square" rtlCol="0">
            <a:spAutoFit/>
          </a:bodyPr>
          <a:lstStyle/>
          <a:p>
            <a:pPr algn="ctr"/>
            <a:r>
              <a:rPr lang="en-US" sz="3400" b="1" dirty="0">
                <a:solidFill>
                  <a:schemeClr val="bg1"/>
                </a:solidFill>
                <a:latin typeface="Segoe UI" panose="020B0502040204020203" pitchFamily="34" charset="0"/>
                <a:cs typeface="Arial" pitchFamily="34" charset="0"/>
              </a:rPr>
              <a:t>SOUND</a:t>
            </a:r>
          </a:p>
          <a:p>
            <a:pPr algn="ctr"/>
            <a:r>
              <a:rPr lang="en-US" sz="3400" dirty="0">
                <a:solidFill>
                  <a:srgbClr val="FFFF00"/>
                </a:solidFill>
                <a:latin typeface="Segoe UI" panose="020B0502040204020203" pitchFamily="34" charset="0"/>
                <a:cs typeface="Arial" pitchFamily="34" charset="0"/>
              </a:rPr>
              <a:t>Doctrinally</a:t>
            </a:r>
          </a:p>
          <a:p>
            <a:pPr algn="ctr"/>
            <a:r>
              <a:rPr lang="en-US" sz="3400" b="1" dirty="0">
                <a:solidFill>
                  <a:schemeClr val="bg1"/>
                </a:solidFill>
                <a:latin typeface="Segoe UI" panose="020B0502040204020203" pitchFamily="34" charset="0"/>
                <a:cs typeface="Arial" pitchFamily="34" charset="0"/>
              </a:rPr>
              <a:t>CLEAN</a:t>
            </a:r>
          </a:p>
          <a:p>
            <a:pPr algn="ctr"/>
            <a:r>
              <a:rPr lang="en-US" sz="3400" dirty="0">
                <a:solidFill>
                  <a:srgbClr val="FFFF00"/>
                </a:solidFill>
                <a:latin typeface="Segoe UI" panose="020B0502040204020203" pitchFamily="34" charset="0"/>
                <a:cs typeface="Arial" pitchFamily="34" charset="0"/>
              </a:rPr>
              <a:t>Morally</a:t>
            </a:r>
          </a:p>
          <a:p>
            <a:pPr algn="ctr"/>
            <a:r>
              <a:rPr lang="en-US" sz="3400" b="1" dirty="0">
                <a:solidFill>
                  <a:schemeClr val="bg1"/>
                </a:solidFill>
                <a:latin typeface="Segoe UI" panose="020B0502040204020203" pitchFamily="34" charset="0"/>
                <a:cs typeface="Arial" pitchFamily="34" charset="0"/>
              </a:rPr>
              <a:t>DILIGENT</a:t>
            </a:r>
          </a:p>
          <a:p>
            <a:pPr algn="ctr"/>
            <a:r>
              <a:rPr lang="en-US" sz="3400" dirty="0">
                <a:solidFill>
                  <a:srgbClr val="FFFF00"/>
                </a:solidFill>
                <a:latin typeface="Segoe UI" panose="020B0502040204020203" pitchFamily="34" charset="0"/>
                <a:cs typeface="Arial" pitchFamily="34" charset="0"/>
              </a:rPr>
              <a:t>In Service</a:t>
            </a:r>
          </a:p>
        </p:txBody>
      </p:sp>
    </p:spTree>
    <p:extLst>
      <p:ext uri="{BB962C8B-B14F-4D97-AF65-F5344CB8AC3E}">
        <p14:creationId xmlns:p14="http://schemas.microsoft.com/office/powerpoint/2010/main" val="4006497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1"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0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linds(horizontal)">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389644" y="1698330"/>
            <a:ext cx="8370124" cy="2944692"/>
          </a:xfrm>
        </p:spPr>
        <p:txBody>
          <a:bodyPr>
            <a:noAutofit/>
          </a:bodyPr>
          <a:lstStyle/>
          <a:p>
            <a:r>
              <a:rPr lang="en-US" sz="3200" b="1" dirty="0">
                <a:solidFill>
                  <a:srgbClr val="000000"/>
                </a:solidFill>
                <a:latin typeface="Segoe UI" panose="020B0502040204020203" pitchFamily="34" charset="0"/>
                <a:ea typeface="Noto Sans" panose="020B0502040504020204" pitchFamily="34" charset="0"/>
                <a:cs typeface="Segoe UI" panose="020B0502040204020203" pitchFamily="34" charset="0"/>
              </a:rPr>
              <a:t>Sin in the church</a:t>
            </a:r>
          </a:p>
          <a:p>
            <a:pPr lvl="1"/>
            <a:r>
              <a:rPr lang="en-US" sz="3000" dirty="0">
                <a:solidFill>
                  <a:srgbClr val="C00000"/>
                </a:solidFill>
                <a:latin typeface="Segoe UI Semibold" panose="020B0702040204020203" pitchFamily="34" charset="0"/>
                <a:ea typeface="Noto Sans" panose="020B0502040504020204" pitchFamily="34" charset="0"/>
                <a:cs typeface="Segoe UI Semibold" panose="020B0702040204020203" pitchFamily="34" charset="0"/>
              </a:rPr>
              <a:t>Romans 6:17-23</a:t>
            </a:r>
          </a:p>
          <a:p>
            <a:r>
              <a:rPr lang="en-US" sz="3200" b="1" dirty="0">
                <a:solidFill>
                  <a:srgbClr val="000000"/>
                </a:solidFill>
                <a:latin typeface="Segoe UI" panose="020B0502040204020203" pitchFamily="34" charset="0"/>
                <a:ea typeface="Noto Sans" panose="020B0502040504020204" pitchFamily="34" charset="0"/>
                <a:cs typeface="Segoe UI" panose="020B0502040204020203" pitchFamily="34" charset="0"/>
              </a:rPr>
              <a:t>Church has an obligation</a:t>
            </a:r>
            <a:br>
              <a:rPr lang="en-US" sz="3200" b="1" dirty="0">
                <a:solidFill>
                  <a:srgbClr val="000000"/>
                </a:solidFill>
                <a:latin typeface="Segoe UI" panose="020B0502040204020203" pitchFamily="34" charset="0"/>
                <a:ea typeface="Noto Sans" panose="020B0502040504020204" pitchFamily="34" charset="0"/>
                <a:cs typeface="Segoe UI" panose="020B0502040204020203" pitchFamily="34" charset="0"/>
              </a:rPr>
            </a:br>
            <a:r>
              <a:rPr lang="en-US" sz="3200" b="1" dirty="0">
                <a:solidFill>
                  <a:srgbClr val="000000"/>
                </a:solidFill>
                <a:latin typeface="Segoe UI" panose="020B0502040204020203" pitchFamily="34" charset="0"/>
                <a:ea typeface="Noto Sans" panose="020B0502040504020204" pitchFamily="34" charset="0"/>
                <a:cs typeface="Segoe UI" panose="020B0502040204020203" pitchFamily="34" charset="0"/>
              </a:rPr>
              <a:t> to the world</a:t>
            </a:r>
          </a:p>
          <a:p>
            <a:pPr lvl="1"/>
            <a:r>
              <a:rPr lang="en-US" sz="3000" dirty="0">
                <a:solidFill>
                  <a:srgbClr val="C00000"/>
                </a:solidFill>
                <a:latin typeface="Segoe UI Semibold" panose="020B0702040204020203" pitchFamily="34" charset="0"/>
                <a:ea typeface="Noto Sans" panose="020B0502040504020204" pitchFamily="34" charset="0"/>
                <a:cs typeface="Segoe UI Semibold" panose="020B0702040204020203" pitchFamily="34" charset="0"/>
              </a:rPr>
              <a:t>1 Corinthians 5:9-13</a:t>
            </a:r>
            <a:endParaRPr lang="en-US" sz="2800" dirty="0">
              <a:solidFill>
                <a:srgbClr val="C00000"/>
              </a:solidFill>
              <a:latin typeface="Segoe UI Semibold" panose="020B0702040204020203" pitchFamily="34" charset="0"/>
              <a:ea typeface="Noto Sans" panose="020B0502040504020204" pitchFamily="34" charset="0"/>
              <a:cs typeface="Segoe UI Semibold" panose="020B0702040204020203" pitchFamily="34" charset="0"/>
            </a:endParaRP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73774"/>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sp>
        <p:nvSpPr>
          <p:cNvPr id="10" name="Rounded Rectangle 9"/>
          <p:cNvSpPr/>
          <p:nvPr/>
        </p:nvSpPr>
        <p:spPr>
          <a:xfrm>
            <a:off x="663837" y="4643022"/>
            <a:ext cx="7807305" cy="1606858"/>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63837" y="4900477"/>
            <a:ext cx="7807305" cy="1015663"/>
          </a:xfrm>
          <a:prstGeom prst="rect">
            <a:avLst/>
          </a:prstGeom>
          <a:noFill/>
        </p:spPr>
        <p:txBody>
          <a:bodyPr wrap="square" rtlCol="0">
            <a:spAutoFit/>
          </a:bodyPr>
          <a:lstStyle/>
          <a:p>
            <a:pPr algn="ctr"/>
            <a:r>
              <a:rPr lang="en-US" sz="3000" dirty="0">
                <a:solidFill>
                  <a:schemeClr val="bg1"/>
                </a:solidFill>
                <a:effectLst>
                  <a:outerShdw blurRad="50800" dist="38100" algn="l" rotWithShape="0">
                    <a:prstClr val="black">
                      <a:alpha val="40000"/>
                    </a:prstClr>
                  </a:outerShdw>
                </a:effectLst>
                <a:latin typeface="Segoe UI Semibold" panose="020B0702040204020203" pitchFamily="34" charset="0"/>
                <a:ea typeface="Noto Sans" panose="020B0502040504020204" pitchFamily="34" charset="0"/>
                <a:cs typeface="Segoe UI Semibold" panose="020B0702040204020203" pitchFamily="34" charset="0"/>
              </a:rPr>
              <a:t>The obligation of the church is to save the world by preaching the gospel to it</a:t>
            </a:r>
          </a:p>
        </p:txBody>
      </p:sp>
      <p:pic>
        <p:nvPicPr>
          <p:cNvPr id="13" name="Picture 12" descr="200215818-001.jpg"/>
          <p:cNvPicPr>
            <a:picLocks noChangeAspect="1"/>
          </p:cNvPicPr>
          <p:nvPr/>
        </p:nvPicPr>
        <p:blipFill>
          <a:blip r:embed="rId2"/>
          <a:stretch>
            <a:fillRect/>
          </a:stretch>
        </p:blipFill>
        <p:spPr>
          <a:xfrm>
            <a:off x="6202990" y="1698330"/>
            <a:ext cx="2268152" cy="2832125"/>
          </a:xfrm>
          <a:prstGeom prst="rect">
            <a:avLst/>
          </a:prstGeom>
          <a:ln>
            <a:noFill/>
          </a:ln>
          <a:effectLst>
            <a:softEdge rad="112500"/>
          </a:effectLst>
        </p:spPr>
      </p:pic>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2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389644" y="1698330"/>
            <a:ext cx="8370124" cy="4856634"/>
          </a:xfrm>
        </p:spPr>
        <p:txBody>
          <a:bodyPr>
            <a:noAutofit/>
          </a:bodyPr>
          <a:lstStyle/>
          <a:p>
            <a:r>
              <a:rPr lang="en-US" sz="3200" b="1" dirty="0">
                <a:solidFill>
                  <a:srgbClr val="000000"/>
                </a:solidFill>
                <a:latin typeface="Segoe UI" panose="020B0502040204020203" pitchFamily="34" charset="0"/>
                <a:cs typeface="Arial"/>
              </a:rPr>
              <a:t>Sin is not in harmony in the church</a:t>
            </a:r>
          </a:p>
          <a:p>
            <a:pPr lvl="1"/>
            <a:r>
              <a:rPr lang="en-US" sz="3000" dirty="0">
                <a:solidFill>
                  <a:srgbClr val="000000"/>
                </a:solidFill>
                <a:latin typeface="Segoe UI" panose="020B0502040204020203" pitchFamily="34" charset="0"/>
                <a:cs typeface="Arial"/>
              </a:rPr>
              <a:t>Founder and head is sinless</a:t>
            </a:r>
          </a:p>
          <a:p>
            <a:pPr lvl="2"/>
            <a:r>
              <a:rPr lang="en-US" sz="2800" dirty="0">
                <a:solidFill>
                  <a:srgbClr val="C00000"/>
                </a:solidFill>
                <a:latin typeface="Segoe UI Semibold" panose="020B0702040204020203" pitchFamily="34" charset="0"/>
                <a:cs typeface="Segoe UI Semibold" panose="020B0702040204020203" pitchFamily="34" charset="0"/>
              </a:rPr>
              <a:t>Hebrews 4:15</a:t>
            </a:r>
          </a:p>
          <a:p>
            <a:pPr lvl="1"/>
            <a:r>
              <a:rPr lang="en-US" sz="3000" dirty="0">
                <a:solidFill>
                  <a:schemeClr val="tx1"/>
                </a:solidFill>
                <a:latin typeface="Segoe UI" panose="020B0502040204020203" pitchFamily="34" charset="0"/>
                <a:cs typeface="Arial"/>
              </a:rPr>
              <a:t>Church has an obligation to purge sin</a:t>
            </a:r>
          </a:p>
          <a:p>
            <a:pPr lvl="2"/>
            <a:r>
              <a:rPr lang="en-US" sz="2800" dirty="0">
                <a:solidFill>
                  <a:srgbClr val="C00000"/>
                </a:solidFill>
                <a:latin typeface="Segoe UI Semibold" panose="020B0702040204020203" pitchFamily="34" charset="0"/>
                <a:cs typeface="Segoe UI Semibold" panose="020B0702040204020203" pitchFamily="34" charset="0"/>
              </a:rPr>
              <a:t>Titus 2:11-14</a:t>
            </a:r>
          </a:p>
          <a:p>
            <a:pPr lvl="1"/>
            <a:r>
              <a:rPr lang="en-US" sz="3000" dirty="0">
                <a:solidFill>
                  <a:schemeClr val="tx1"/>
                </a:solidFill>
                <a:latin typeface="Segoe UI" panose="020B0502040204020203" pitchFamily="34" charset="0"/>
                <a:cs typeface="Arial"/>
              </a:rPr>
              <a:t>Sin is unbefitting in the church</a:t>
            </a:r>
          </a:p>
          <a:p>
            <a:pPr lvl="2"/>
            <a:r>
              <a:rPr lang="en-US" sz="2800" dirty="0">
                <a:solidFill>
                  <a:srgbClr val="C00000"/>
                </a:solidFill>
                <a:latin typeface="Segoe UI Semibold" panose="020B0702040204020203" pitchFamily="34" charset="0"/>
                <a:cs typeface="Segoe UI Semibold" panose="020B0702040204020203" pitchFamily="34" charset="0"/>
              </a:rPr>
              <a:t>Acts 2:42-47</a:t>
            </a:r>
          </a:p>
          <a:p>
            <a:pPr lvl="2"/>
            <a:endParaRPr lang="en-US" sz="2800" dirty="0">
              <a:solidFill>
                <a:srgbClr val="C00000"/>
              </a:solidFill>
              <a:latin typeface="Segoe UI" panose="020B0502040204020203" pitchFamily="34" charset="0"/>
              <a:cs typeface="Arial"/>
            </a:endParaRPr>
          </a:p>
          <a:p>
            <a:pPr lvl="1"/>
            <a:endParaRPr lang="en-US" sz="3000" dirty="0">
              <a:solidFill>
                <a:srgbClr val="C00000"/>
              </a:solidFill>
              <a:latin typeface="Segoe UI" panose="020B0502040204020203" pitchFamily="34" charset="0"/>
              <a:cs typeface="Arial"/>
            </a:endParaRP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73774"/>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pic>
        <p:nvPicPr>
          <p:cNvPr id="13" name="Picture 12" descr="Bible9.jpg"/>
          <p:cNvPicPr>
            <a:picLocks noChangeAspect="1"/>
          </p:cNvPicPr>
          <p:nvPr/>
        </p:nvPicPr>
        <p:blipFill>
          <a:blip r:embed="rId2"/>
          <a:stretch>
            <a:fillRect/>
          </a:stretch>
        </p:blipFill>
        <p:spPr>
          <a:xfrm>
            <a:off x="6232124" y="4261282"/>
            <a:ext cx="2527645" cy="1807716"/>
          </a:xfrm>
          <a:prstGeom prst="rect">
            <a:avLst/>
          </a:prstGeom>
          <a:ln>
            <a:noFill/>
          </a:ln>
          <a:effectLst>
            <a:softEdge rad="112500"/>
          </a:effectLst>
        </p:spPr>
      </p:pic>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9"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8" fill="hold">
                            <p:stCondLst>
                              <p:cond delay="500"/>
                            </p:stCondLst>
                            <p:childTnLst>
                              <p:par>
                                <p:cTn id="29" presetID="9"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8" fill="hold">
                            <p:stCondLst>
                              <p:cond delay="500"/>
                            </p:stCondLst>
                            <p:childTnLst>
                              <p:par>
                                <p:cTn id="39" presetID="9" presetClass="entr" presetSubtype="0" fill="hold"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dissolve">
                                      <p:cBhvr>
                                        <p:cTn id="4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274194" y="1698330"/>
            <a:ext cx="8589266" cy="4856634"/>
          </a:xfrm>
        </p:spPr>
        <p:txBody>
          <a:bodyPr>
            <a:noAutofit/>
          </a:bodyPr>
          <a:lstStyle/>
          <a:p>
            <a:r>
              <a:rPr lang="en-US" sz="3200" b="1" dirty="0">
                <a:solidFill>
                  <a:srgbClr val="000000"/>
                </a:solidFill>
                <a:latin typeface="Segoe UI" panose="020B0502040204020203" pitchFamily="34" charset="0"/>
                <a:cs typeface="Arial"/>
              </a:rPr>
              <a:t>Sin is not in harmony in the church</a:t>
            </a:r>
          </a:p>
          <a:p>
            <a:pPr lvl="1"/>
            <a:r>
              <a:rPr lang="en-US" sz="3000" dirty="0">
                <a:solidFill>
                  <a:srgbClr val="000000"/>
                </a:solidFill>
                <a:latin typeface="Segoe UI" panose="020B0502040204020203" pitchFamily="34" charset="0"/>
                <a:cs typeface="Arial"/>
              </a:rPr>
              <a:t>Christians are said to be:</a:t>
            </a:r>
          </a:p>
          <a:p>
            <a:pPr lvl="2"/>
            <a:r>
              <a:rPr lang="en-US" sz="2800" b="1" dirty="0">
                <a:solidFill>
                  <a:srgbClr val="C00000"/>
                </a:solidFill>
                <a:latin typeface="Segoe UI" panose="020B0502040204020203" pitchFamily="34" charset="0"/>
                <a:cs typeface="Arial"/>
              </a:rPr>
              <a:t>Dead to sin </a:t>
            </a:r>
            <a:r>
              <a:rPr lang="en-US" sz="2800" dirty="0">
                <a:solidFill>
                  <a:srgbClr val="C00000"/>
                </a:solidFill>
                <a:latin typeface="Segoe UI" panose="020B0502040204020203" pitchFamily="34" charset="0"/>
                <a:cs typeface="Arial"/>
              </a:rPr>
              <a:t>– Rom 6:1-4</a:t>
            </a:r>
          </a:p>
          <a:p>
            <a:pPr lvl="2"/>
            <a:r>
              <a:rPr lang="en-US" sz="2800" b="1" dirty="0">
                <a:solidFill>
                  <a:srgbClr val="C00000"/>
                </a:solidFill>
                <a:latin typeface="Segoe UI" panose="020B0502040204020203" pitchFamily="34" charset="0"/>
                <a:cs typeface="Arial"/>
              </a:rPr>
              <a:t>New creatures </a:t>
            </a:r>
            <a:r>
              <a:rPr lang="en-US" sz="2800" dirty="0">
                <a:solidFill>
                  <a:srgbClr val="C00000"/>
                </a:solidFill>
                <a:latin typeface="Segoe UI" panose="020B0502040204020203" pitchFamily="34" charset="0"/>
                <a:cs typeface="Arial"/>
              </a:rPr>
              <a:t>– 2 </a:t>
            </a:r>
            <a:r>
              <a:rPr lang="en-US" sz="2800" dirty="0" err="1">
                <a:solidFill>
                  <a:srgbClr val="C00000"/>
                </a:solidFill>
                <a:latin typeface="Segoe UI" panose="020B0502040204020203" pitchFamily="34" charset="0"/>
                <a:cs typeface="Arial"/>
              </a:rPr>
              <a:t>Cor</a:t>
            </a:r>
            <a:r>
              <a:rPr lang="en-US" sz="2800" dirty="0">
                <a:solidFill>
                  <a:srgbClr val="C00000"/>
                </a:solidFill>
                <a:latin typeface="Segoe UI" panose="020B0502040204020203" pitchFamily="34" charset="0"/>
                <a:cs typeface="Arial"/>
              </a:rPr>
              <a:t> 5:17</a:t>
            </a:r>
          </a:p>
          <a:p>
            <a:pPr lvl="2"/>
            <a:r>
              <a:rPr lang="en-US" sz="2800" b="1" dirty="0">
                <a:solidFill>
                  <a:srgbClr val="C00000"/>
                </a:solidFill>
                <a:latin typeface="Segoe UI" panose="020B0502040204020203" pitchFamily="34" charset="0"/>
                <a:cs typeface="Arial"/>
              </a:rPr>
              <a:t>Washed, sanctified, justified </a:t>
            </a:r>
            <a:r>
              <a:rPr lang="en-US" sz="2800" dirty="0">
                <a:solidFill>
                  <a:srgbClr val="C00000"/>
                </a:solidFill>
                <a:latin typeface="Segoe UI" panose="020B0502040204020203" pitchFamily="34" charset="0"/>
                <a:cs typeface="Arial"/>
              </a:rPr>
              <a:t>– 1 Cor 6:9-11</a:t>
            </a:r>
          </a:p>
          <a:p>
            <a:pPr lvl="2"/>
            <a:r>
              <a:rPr lang="en-US" sz="2800" b="1" dirty="0">
                <a:solidFill>
                  <a:srgbClr val="C00000"/>
                </a:solidFill>
                <a:latin typeface="Segoe UI" panose="020B0502040204020203" pitchFamily="34" charset="0"/>
                <a:cs typeface="Arial"/>
              </a:rPr>
              <a:t>Freed from sin </a:t>
            </a:r>
            <a:r>
              <a:rPr lang="en-US" sz="2800" dirty="0">
                <a:solidFill>
                  <a:srgbClr val="C00000"/>
                </a:solidFill>
                <a:latin typeface="Segoe UI" panose="020B0502040204020203" pitchFamily="34" charset="0"/>
                <a:cs typeface="Arial"/>
              </a:rPr>
              <a:t>– Rom 6:17</a:t>
            </a:r>
          </a:p>
          <a:p>
            <a:pPr lvl="2"/>
            <a:r>
              <a:rPr lang="en-US" sz="2800" b="1" dirty="0">
                <a:solidFill>
                  <a:srgbClr val="C00000"/>
                </a:solidFill>
                <a:latin typeface="Segoe UI" panose="020B0502040204020203" pitchFamily="34" charset="0"/>
                <a:cs typeface="Arial"/>
              </a:rPr>
              <a:t>Summed up </a:t>
            </a:r>
            <a:r>
              <a:rPr lang="en-US" sz="2800" dirty="0">
                <a:solidFill>
                  <a:srgbClr val="C00000"/>
                </a:solidFill>
                <a:latin typeface="Segoe UI" panose="020B0502040204020203" pitchFamily="34" charset="0"/>
                <a:cs typeface="Arial"/>
              </a:rPr>
              <a:t>– Col 3:17</a:t>
            </a:r>
          </a:p>
          <a:p>
            <a:pPr lvl="2"/>
            <a:r>
              <a:rPr lang="en-US" sz="2800" b="1" dirty="0">
                <a:solidFill>
                  <a:srgbClr val="C00000"/>
                </a:solidFill>
                <a:latin typeface="Segoe UI" panose="020B0502040204020203" pitchFamily="34" charset="0"/>
                <a:cs typeface="Arial"/>
              </a:rPr>
              <a:t>The conclusion </a:t>
            </a:r>
            <a:r>
              <a:rPr lang="en-US" sz="2800" dirty="0">
                <a:solidFill>
                  <a:srgbClr val="C00000"/>
                </a:solidFill>
                <a:latin typeface="Segoe UI" panose="020B0502040204020203" pitchFamily="34" charset="0"/>
                <a:cs typeface="Arial"/>
              </a:rPr>
              <a:t>– Rom 8:12; Gal 5:19-21</a:t>
            </a: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73774"/>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dissolv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dissolve">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dissolve">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389644" y="1698330"/>
            <a:ext cx="8370124" cy="4856634"/>
          </a:xfrm>
        </p:spPr>
        <p:txBody>
          <a:bodyPr>
            <a:noAutofit/>
          </a:bodyPr>
          <a:lstStyle/>
          <a:p>
            <a:r>
              <a:rPr lang="en-US" sz="3200" b="1" dirty="0">
                <a:solidFill>
                  <a:srgbClr val="000000"/>
                </a:solidFill>
                <a:latin typeface="Segoe UI" panose="020B0502040204020203" pitchFamily="34" charset="0"/>
                <a:cs typeface="Arial"/>
              </a:rPr>
              <a:t>God’s displeasure of sin</a:t>
            </a:r>
          </a:p>
          <a:p>
            <a:pPr lvl="1"/>
            <a:r>
              <a:rPr lang="en-US" sz="3000" dirty="0" err="1">
                <a:solidFill>
                  <a:srgbClr val="000000"/>
                </a:solidFill>
                <a:latin typeface="Segoe UI" panose="020B0502040204020203" pitchFamily="34" charset="0"/>
                <a:cs typeface="Arial"/>
              </a:rPr>
              <a:t>Achan</a:t>
            </a:r>
            <a:endParaRPr lang="en-US" sz="3000" dirty="0">
              <a:solidFill>
                <a:srgbClr val="000000"/>
              </a:solidFill>
              <a:latin typeface="Segoe UI" panose="020B0502040204020203" pitchFamily="34" charset="0"/>
              <a:cs typeface="Arial"/>
            </a:endParaRPr>
          </a:p>
          <a:p>
            <a:pPr lvl="2"/>
            <a:r>
              <a:rPr lang="en-US" sz="2800" dirty="0">
                <a:solidFill>
                  <a:srgbClr val="C00000"/>
                </a:solidFill>
                <a:latin typeface="Segoe UI Semibold" panose="020B0702040204020203" pitchFamily="34" charset="0"/>
                <a:cs typeface="Segoe UI Semibold" panose="020B0702040204020203" pitchFamily="34" charset="0"/>
              </a:rPr>
              <a:t>Joshua 7</a:t>
            </a:r>
          </a:p>
          <a:p>
            <a:pPr lvl="1"/>
            <a:r>
              <a:rPr lang="en-US" sz="3000" dirty="0">
                <a:solidFill>
                  <a:schemeClr val="tx1"/>
                </a:solidFill>
                <a:latin typeface="Segoe UI" panose="020B0502040204020203" pitchFamily="34" charset="0"/>
                <a:cs typeface="Arial"/>
              </a:rPr>
              <a:t>Ananias and </a:t>
            </a:r>
            <a:r>
              <a:rPr lang="en-US" sz="3000" dirty="0" err="1">
                <a:solidFill>
                  <a:schemeClr val="tx1"/>
                </a:solidFill>
                <a:latin typeface="Segoe UI" panose="020B0502040204020203" pitchFamily="34" charset="0"/>
                <a:cs typeface="Arial"/>
              </a:rPr>
              <a:t>Sapphira</a:t>
            </a:r>
            <a:endParaRPr lang="en-US" sz="3000" dirty="0">
              <a:solidFill>
                <a:schemeClr val="tx1"/>
              </a:solidFill>
              <a:latin typeface="Segoe UI" panose="020B0502040204020203" pitchFamily="34" charset="0"/>
              <a:cs typeface="Arial"/>
            </a:endParaRPr>
          </a:p>
          <a:p>
            <a:pPr lvl="2"/>
            <a:r>
              <a:rPr lang="en-US" sz="2800" dirty="0">
                <a:solidFill>
                  <a:srgbClr val="C00000"/>
                </a:solidFill>
                <a:latin typeface="Segoe UI Semibold" panose="020B0702040204020203" pitchFamily="34" charset="0"/>
                <a:cs typeface="Segoe UI Semibold" panose="020B0702040204020203" pitchFamily="34" charset="0"/>
              </a:rPr>
              <a:t>Acts 5:1-11</a:t>
            </a:r>
          </a:p>
          <a:p>
            <a:pPr lvl="2"/>
            <a:endParaRPr lang="en-US" sz="2800" dirty="0">
              <a:solidFill>
                <a:srgbClr val="C00000"/>
              </a:solidFill>
              <a:latin typeface="Segoe UI" panose="020B0502040204020203" pitchFamily="34" charset="0"/>
              <a:cs typeface="Arial"/>
            </a:endParaRP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73774"/>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sp>
        <p:nvSpPr>
          <p:cNvPr id="10" name="Rounded Rectangle 9"/>
          <p:cNvSpPr/>
          <p:nvPr/>
        </p:nvSpPr>
        <p:spPr>
          <a:xfrm>
            <a:off x="663837" y="4643022"/>
            <a:ext cx="7807305" cy="1606858"/>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63838" y="4900477"/>
            <a:ext cx="7807304" cy="1077218"/>
          </a:xfrm>
          <a:prstGeom prst="rect">
            <a:avLst/>
          </a:prstGeom>
          <a:noFill/>
        </p:spPr>
        <p:txBody>
          <a:bodyPr wrap="square" rtlCol="0">
            <a:spAutoFit/>
          </a:bodyPr>
          <a:lstStyle/>
          <a:p>
            <a:pPr algn="ctr"/>
            <a:r>
              <a:rPr lang="en-US" sz="3200" dirty="0">
                <a:solidFill>
                  <a:schemeClr val="bg1"/>
                </a:solidFill>
                <a:effectLst>
                  <a:outerShdw blurRad="50800" dist="38100" algn="l" rotWithShape="0">
                    <a:prstClr val="black">
                      <a:alpha val="40000"/>
                    </a:prstClr>
                  </a:outerShdw>
                </a:effectLst>
                <a:latin typeface="Segoe UI Semibold" panose="020B0702040204020203" pitchFamily="34" charset="0"/>
                <a:cs typeface="Segoe UI Semibold" panose="020B0702040204020203" pitchFamily="34" charset="0"/>
              </a:rPr>
              <a:t>God wants purity among His people, therefore – we should want purity!</a:t>
            </a:r>
          </a:p>
        </p:txBody>
      </p:sp>
      <p:pic>
        <p:nvPicPr>
          <p:cNvPr id="13" name="Picture 12" descr="snake_occasional_snake.jpg"/>
          <p:cNvPicPr>
            <a:picLocks noChangeAspect="1"/>
          </p:cNvPicPr>
          <p:nvPr/>
        </p:nvPicPr>
        <p:blipFill>
          <a:blip r:embed="rId2">
            <a:clrChange>
              <a:clrFrom>
                <a:srgbClr val="FCFFFF"/>
              </a:clrFrom>
              <a:clrTo>
                <a:srgbClr val="FCFFFF">
                  <a:alpha val="0"/>
                </a:srgbClr>
              </a:clrTo>
            </a:clrChange>
          </a:blip>
          <a:stretch>
            <a:fillRect/>
          </a:stretch>
        </p:blipFill>
        <p:spPr>
          <a:xfrm>
            <a:off x="5113537" y="2281562"/>
            <a:ext cx="3429761" cy="2066740"/>
          </a:xfrm>
          <a:prstGeom prst="rect">
            <a:avLst/>
          </a:prstGeom>
        </p:spPr>
      </p:pic>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9"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20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8" fill="hold">
                            <p:stCondLst>
                              <p:cond delay="500"/>
                            </p:stCondLst>
                            <p:childTnLst>
                              <p:par>
                                <p:cTn id="29" presetID="9"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linds(horizontal)">
                                      <p:cBhvr>
                                        <p:cTn id="36" dur="500"/>
                                        <p:tgtEl>
                                          <p:spTgt spid="10"/>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389644" y="1698330"/>
            <a:ext cx="8370124" cy="4856634"/>
          </a:xfrm>
        </p:spPr>
        <p:txBody>
          <a:bodyPr>
            <a:noAutofit/>
          </a:bodyPr>
          <a:lstStyle/>
          <a:p>
            <a:r>
              <a:rPr lang="en-US" sz="3200" b="1" dirty="0">
                <a:solidFill>
                  <a:srgbClr val="000000"/>
                </a:solidFill>
                <a:latin typeface="Segoe UI" panose="020B0502040204020203" pitchFamily="34" charset="0"/>
                <a:cs typeface="Arial"/>
              </a:rPr>
              <a:t>Sin among members</a:t>
            </a:r>
            <a:br>
              <a:rPr lang="en-US" sz="3200" b="1" dirty="0">
                <a:solidFill>
                  <a:srgbClr val="000000"/>
                </a:solidFill>
                <a:latin typeface="Segoe UI" panose="020B0502040204020203" pitchFamily="34" charset="0"/>
                <a:cs typeface="Arial"/>
              </a:rPr>
            </a:br>
            <a:r>
              <a:rPr lang="en-US" sz="3200" b="1" dirty="0">
                <a:solidFill>
                  <a:srgbClr val="000000"/>
                </a:solidFill>
                <a:latin typeface="Segoe UI" panose="020B0502040204020203" pitchFamily="34" charset="0"/>
                <a:cs typeface="Arial"/>
              </a:rPr>
              <a:t> – worse than without</a:t>
            </a:r>
            <a:endParaRPr lang="en-US" sz="2800" dirty="0">
              <a:solidFill>
                <a:srgbClr val="C00000"/>
              </a:solidFill>
              <a:latin typeface="Segoe UI" panose="020B0502040204020203" pitchFamily="34" charset="0"/>
              <a:cs typeface="Arial"/>
            </a:endParaRP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64896"/>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sp>
        <p:nvSpPr>
          <p:cNvPr id="10" name="Rounded Rectangle 9"/>
          <p:cNvSpPr/>
          <p:nvPr/>
        </p:nvSpPr>
        <p:spPr>
          <a:xfrm>
            <a:off x="274194" y="2885430"/>
            <a:ext cx="8595612" cy="3669533"/>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74194" y="2894087"/>
            <a:ext cx="8595612" cy="3708708"/>
          </a:xfrm>
          <a:prstGeom prst="rect">
            <a:avLst/>
          </a:prstGeom>
          <a:noFill/>
        </p:spPr>
        <p:txBody>
          <a:bodyPr wrap="square" rtlCol="0">
            <a:spAutoFit/>
          </a:bodyPr>
          <a:lstStyle/>
          <a:p>
            <a:pPr algn="ctr"/>
            <a:r>
              <a:rPr lang="en-US" sz="2350" dirty="0">
                <a:solidFill>
                  <a:schemeClr val="bg1"/>
                </a:solidFill>
                <a:latin typeface="Segoe UI" panose="020B0502040204020203" pitchFamily="34" charset="0"/>
                <a:cs typeface="Arial" pitchFamily="34" charset="0"/>
              </a:rPr>
              <a:t>For if, after they have escaped the pollutions of the world through the knowledge of the Lord and Savior Jesus Christ, they are again entangled in them and overcome, the latter end is worse for them than the beginning. For it would have been better for them not to have known the way of righteousness, than having known it, to turn from the holy commandment delivered to them. But it has happened to them according to the true proverb: “A dog returns to his own vomit,” and, “a sow, having washed, to her wallowing in the mire.”</a:t>
            </a:r>
            <a:br>
              <a:rPr lang="en-US" sz="2350" dirty="0">
                <a:solidFill>
                  <a:schemeClr val="bg1"/>
                </a:solidFill>
                <a:latin typeface="Segoe UI" panose="020B0502040204020203" pitchFamily="34" charset="0"/>
                <a:cs typeface="Arial" pitchFamily="34" charset="0"/>
              </a:rPr>
            </a:br>
            <a:r>
              <a:rPr lang="en-US" sz="2350" b="1" dirty="0">
                <a:solidFill>
                  <a:schemeClr val="bg1"/>
                </a:solidFill>
                <a:latin typeface="Segoe UI" panose="020B0502040204020203" pitchFamily="34" charset="0"/>
                <a:cs typeface="Arial" pitchFamily="34" charset="0"/>
              </a:rPr>
              <a:t>2 Peter 2:20-22</a:t>
            </a:r>
            <a:r>
              <a:rPr lang="en-US" sz="2350" b="1" dirty="0">
                <a:latin typeface="Segoe UI" panose="020B0502040204020203" pitchFamily="34" charset="0"/>
                <a:cs typeface="Arial" pitchFamily="34" charset="0"/>
              </a:rPr>
              <a:t> </a:t>
            </a:r>
          </a:p>
        </p:txBody>
      </p:sp>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389644" y="1698330"/>
            <a:ext cx="8370124" cy="4856634"/>
          </a:xfrm>
        </p:spPr>
        <p:txBody>
          <a:bodyPr>
            <a:noAutofit/>
          </a:bodyPr>
          <a:lstStyle/>
          <a:p>
            <a:r>
              <a:rPr lang="en-US" sz="3200" b="1" dirty="0">
                <a:solidFill>
                  <a:srgbClr val="000000"/>
                </a:solidFill>
                <a:latin typeface="Segoe UI" panose="020B0502040204020203" pitchFamily="34" charset="0"/>
                <a:cs typeface="Arial"/>
              </a:rPr>
              <a:t>What is the ultimate danger?</a:t>
            </a:r>
          </a:p>
          <a:p>
            <a:pPr lvl="1"/>
            <a:r>
              <a:rPr lang="en-US" sz="3000" dirty="0">
                <a:solidFill>
                  <a:srgbClr val="000000"/>
                </a:solidFill>
                <a:latin typeface="Segoe UI" panose="020B0502040204020203" pitchFamily="34" charset="0"/>
                <a:cs typeface="Arial"/>
              </a:rPr>
              <a:t>Die in sin and be lost</a:t>
            </a:r>
          </a:p>
          <a:p>
            <a:pPr lvl="1"/>
            <a:r>
              <a:rPr lang="en-US" sz="3000" dirty="0">
                <a:solidFill>
                  <a:srgbClr val="000000"/>
                </a:solidFill>
                <a:latin typeface="Segoe UI" panose="020B0502040204020203" pitchFamily="34" charset="0"/>
                <a:cs typeface="Arial"/>
              </a:rPr>
              <a:t>Apostasy</a:t>
            </a:r>
          </a:p>
          <a:p>
            <a:pPr lvl="1"/>
            <a:r>
              <a:rPr lang="en-US" sz="3000" dirty="0">
                <a:solidFill>
                  <a:srgbClr val="000000"/>
                </a:solidFill>
                <a:latin typeface="Segoe UI" panose="020B0502040204020203" pitchFamily="34" charset="0"/>
                <a:cs typeface="Arial"/>
              </a:rPr>
              <a:t>Sin condoned by the local church</a:t>
            </a:r>
            <a:endParaRPr lang="en-US" sz="3000" dirty="0">
              <a:solidFill>
                <a:srgbClr val="C00000"/>
              </a:solidFill>
              <a:latin typeface="Segoe UI" panose="020B0502040204020203" pitchFamily="34" charset="0"/>
              <a:cs typeface="Arial"/>
            </a:endParaRP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64896"/>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sp>
        <p:nvSpPr>
          <p:cNvPr id="11" name="Rounded Rectangle 10"/>
          <p:cNvSpPr/>
          <p:nvPr/>
        </p:nvSpPr>
        <p:spPr>
          <a:xfrm>
            <a:off x="663837" y="4154732"/>
            <a:ext cx="7807305" cy="1606858"/>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21562" y="4287895"/>
            <a:ext cx="7667836" cy="1384995"/>
          </a:xfrm>
          <a:prstGeom prst="rect">
            <a:avLst/>
          </a:prstGeom>
          <a:noFill/>
        </p:spPr>
        <p:txBody>
          <a:bodyPr wrap="square" rtlCol="0">
            <a:spAutoFit/>
          </a:bodyPr>
          <a:lstStyle/>
          <a:p>
            <a:pPr algn="ctr"/>
            <a:r>
              <a:rPr lang="en-US" sz="2800" dirty="0">
                <a:solidFill>
                  <a:schemeClr val="bg1"/>
                </a:solidFill>
                <a:effectLst>
                  <a:outerShdw blurRad="50800" dist="38100" algn="l" rotWithShape="0">
                    <a:prstClr val="black">
                      <a:alpha val="40000"/>
                    </a:prstClr>
                  </a:outerShdw>
                </a:effectLst>
                <a:latin typeface="Segoe UI Semibold" panose="020B0702040204020203" pitchFamily="34" charset="0"/>
                <a:cs typeface="Segoe UI Semibold" panose="020B0702040204020203" pitchFamily="34" charset="0"/>
              </a:rPr>
              <a:t>Your glorying is not good. Do you not know</a:t>
            </a:r>
            <a:br>
              <a:rPr lang="en-US" sz="2800" dirty="0">
                <a:solidFill>
                  <a:schemeClr val="bg1"/>
                </a:solidFill>
                <a:effectLst>
                  <a:outerShdw blurRad="50800" dist="38100" algn="l" rotWithShape="0">
                    <a:prstClr val="black">
                      <a:alpha val="40000"/>
                    </a:prstClr>
                  </a:outerShdw>
                </a:effectLst>
                <a:latin typeface="Segoe UI Semibold" panose="020B0702040204020203" pitchFamily="34" charset="0"/>
                <a:cs typeface="Segoe UI Semibold" panose="020B0702040204020203" pitchFamily="34" charset="0"/>
              </a:rPr>
            </a:br>
            <a:r>
              <a:rPr lang="en-US" sz="2800" dirty="0">
                <a:solidFill>
                  <a:schemeClr val="bg1"/>
                </a:solidFill>
                <a:effectLst>
                  <a:outerShdw blurRad="50800" dist="38100" algn="l" rotWithShape="0">
                    <a:prstClr val="black">
                      <a:alpha val="40000"/>
                    </a:prstClr>
                  </a:outerShdw>
                </a:effectLst>
                <a:latin typeface="Segoe UI Semibold" panose="020B0702040204020203" pitchFamily="34" charset="0"/>
                <a:cs typeface="Segoe UI Semibold" panose="020B0702040204020203" pitchFamily="34" charset="0"/>
              </a:rPr>
              <a:t>that a little leaven leavens the whole lump?</a:t>
            </a:r>
            <a:br>
              <a:rPr lang="en-US" sz="2800" dirty="0">
                <a:solidFill>
                  <a:schemeClr val="bg1"/>
                </a:solidFill>
                <a:effectLst>
                  <a:outerShdw blurRad="50800" dist="38100" algn="l" rotWithShape="0">
                    <a:prstClr val="black">
                      <a:alpha val="40000"/>
                    </a:prstClr>
                  </a:outerShdw>
                </a:effectLst>
                <a:latin typeface="Segoe UI Semibold" panose="020B0702040204020203" pitchFamily="34" charset="0"/>
                <a:cs typeface="Segoe UI Semibold" panose="020B0702040204020203" pitchFamily="34" charset="0"/>
              </a:rPr>
            </a:br>
            <a:r>
              <a:rPr lang="en-US" sz="2800" b="1" dirty="0">
                <a:solidFill>
                  <a:schemeClr val="bg1"/>
                </a:solidFill>
                <a:effectLst>
                  <a:outerShdw blurRad="50800" dist="38100" algn="l" rotWithShape="0">
                    <a:prstClr val="black">
                      <a:alpha val="40000"/>
                    </a:prstClr>
                  </a:outerShdw>
                </a:effectLst>
                <a:latin typeface="Segoe UI" panose="020B0502040204020203" pitchFamily="34" charset="0"/>
                <a:cs typeface="Arial" pitchFamily="34" charset="0"/>
              </a:rPr>
              <a:t>1 Corinthians 5:6</a:t>
            </a:r>
          </a:p>
        </p:txBody>
      </p:sp>
      <p:sp>
        <p:nvSpPr>
          <p:cNvPr id="15" name="TextBox 14"/>
          <p:cNvSpPr txBox="1"/>
          <p:nvPr/>
        </p:nvSpPr>
        <p:spPr>
          <a:xfrm>
            <a:off x="274194" y="5877020"/>
            <a:ext cx="8595612" cy="523220"/>
          </a:xfrm>
          <a:prstGeom prst="rect">
            <a:avLst/>
          </a:prstGeom>
          <a:noFill/>
        </p:spPr>
        <p:txBody>
          <a:bodyPr wrap="square" rtlCol="0">
            <a:spAutoFit/>
          </a:bodyPr>
          <a:lstStyle/>
          <a:p>
            <a:pPr algn="ctr"/>
            <a:r>
              <a:rPr lang="en-US" sz="2800" b="1" dirty="0">
                <a:latin typeface="Segoe UI" panose="020B0502040204020203" pitchFamily="34" charset="0"/>
                <a:cs typeface="Arial" pitchFamily="34" charset="0"/>
              </a:rPr>
              <a:t>Sometimes we glory simply by tolerating the evil</a:t>
            </a:r>
          </a:p>
        </p:txBody>
      </p:sp>
      <p:pic>
        <p:nvPicPr>
          <p:cNvPr id="16" name="Picture 15" descr="frontcenter.jpg"/>
          <p:cNvPicPr>
            <a:picLocks noChangeAspect="1"/>
          </p:cNvPicPr>
          <p:nvPr/>
        </p:nvPicPr>
        <p:blipFill>
          <a:blip r:embed="rId2"/>
          <a:stretch>
            <a:fillRect/>
          </a:stretch>
        </p:blipFill>
        <p:spPr>
          <a:xfrm>
            <a:off x="6498453" y="2156446"/>
            <a:ext cx="2266795" cy="1457969"/>
          </a:xfrm>
          <a:prstGeom prst="rect">
            <a:avLst/>
          </a:prstGeom>
          <a:ln>
            <a:noFill/>
          </a:ln>
          <a:effectLst>
            <a:softEdge rad="112500"/>
          </a:effectLst>
        </p:spPr>
      </p:pic>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2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linds(horizontal)">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ppt_w</p:attrName>
                                        </p:attrNameLst>
                                      </p:cBhvr>
                                      <p:tavLst>
                                        <p:tav tm="0">
                                          <p:val>
                                            <p:fltVal val="0"/>
                                          </p:val>
                                        </p:tav>
                                        <p:tav tm="100000">
                                          <p:val>
                                            <p:strVal val="#ppt_w"/>
                                          </p:val>
                                        </p:tav>
                                      </p:tavLst>
                                    </p:anim>
                                    <p:anim calcmode="lin" valueType="num">
                                      <p:cBhvr>
                                        <p:cTn id="41"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63837" y="608018"/>
            <a:ext cx="7879461" cy="882119"/>
          </a:xfrm>
          <a:prstGeom prst="roundRect">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p:cNvSpPr>
            <a:spLocks noGrp="1"/>
          </p:cNvSpPr>
          <p:nvPr>
            <p:ph sz="quarter" idx="13"/>
          </p:nvPr>
        </p:nvSpPr>
        <p:spPr>
          <a:xfrm>
            <a:off x="389644" y="1698330"/>
            <a:ext cx="8370124" cy="4856634"/>
          </a:xfrm>
        </p:spPr>
        <p:txBody>
          <a:bodyPr>
            <a:noAutofit/>
          </a:bodyPr>
          <a:lstStyle/>
          <a:p>
            <a:r>
              <a:rPr lang="en-US" sz="3200" b="1" dirty="0">
                <a:solidFill>
                  <a:srgbClr val="000000"/>
                </a:solidFill>
                <a:latin typeface="Segoe UI" panose="020B0502040204020203" pitchFamily="34" charset="0"/>
                <a:cs typeface="Arial"/>
              </a:rPr>
              <a:t>What is the solution?</a:t>
            </a:r>
          </a:p>
          <a:p>
            <a:pPr lvl="1"/>
            <a:r>
              <a:rPr lang="en-US" sz="3000" dirty="0">
                <a:solidFill>
                  <a:srgbClr val="000000"/>
                </a:solidFill>
                <a:latin typeface="Segoe UI" panose="020B0502040204020203" pitchFamily="34" charset="0"/>
                <a:cs typeface="Arial"/>
              </a:rPr>
              <a:t>Restore</a:t>
            </a:r>
          </a:p>
          <a:p>
            <a:pPr lvl="2"/>
            <a:r>
              <a:rPr lang="en-US" sz="2800" dirty="0">
                <a:solidFill>
                  <a:srgbClr val="C00000"/>
                </a:solidFill>
                <a:latin typeface="Segoe UI Semibold" panose="020B0702040204020203" pitchFamily="34" charset="0"/>
                <a:cs typeface="Segoe UI Semibold" panose="020B0702040204020203" pitchFamily="34" charset="0"/>
              </a:rPr>
              <a:t>James 5:19-20</a:t>
            </a:r>
          </a:p>
          <a:p>
            <a:pPr lvl="2"/>
            <a:r>
              <a:rPr lang="en-US" sz="2800" dirty="0">
                <a:solidFill>
                  <a:srgbClr val="C00000"/>
                </a:solidFill>
                <a:latin typeface="Segoe UI Semibold" panose="020B0702040204020203" pitchFamily="34" charset="0"/>
                <a:cs typeface="Segoe UI Semibold" panose="020B0702040204020203" pitchFamily="34" charset="0"/>
              </a:rPr>
              <a:t>Galatians 6:1</a:t>
            </a:r>
          </a:p>
          <a:p>
            <a:pPr lvl="1"/>
            <a:r>
              <a:rPr lang="en-US" sz="3000" dirty="0">
                <a:solidFill>
                  <a:srgbClr val="000000"/>
                </a:solidFill>
                <a:latin typeface="Segoe UI" panose="020B0502040204020203" pitchFamily="34" charset="0"/>
                <a:cs typeface="Arial"/>
              </a:rPr>
              <a:t>Withdraw</a:t>
            </a:r>
          </a:p>
          <a:p>
            <a:pPr lvl="2"/>
            <a:r>
              <a:rPr lang="en-US" sz="2800" dirty="0">
                <a:solidFill>
                  <a:srgbClr val="C00000"/>
                </a:solidFill>
                <a:latin typeface="Segoe UI Semibold" panose="020B0702040204020203" pitchFamily="34" charset="0"/>
                <a:cs typeface="Segoe UI Semibold" panose="020B0702040204020203" pitchFamily="34" charset="0"/>
              </a:rPr>
              <a:t>1 Corinthians 5:13</a:t>
            </a:r>
          </a:p>
        </p:txBody>
      </p:sp>
      <p:sp>
        <p:nvSpPr>
          <p:cNvPr id="4" name="Rectangle 3"/>
          <p:cNvSpPr/>
          <p:nvPr/>
        </p:nvSpPr>
        <p:spPr>
          <a:xfrm>
            <a:off x="0"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8869806" y="0"/>
            <a:ext cx="274194" cy="6858000"/>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346" y="6554964"/>
            <a:ext cx="9144000" cy="303036"/>
          </a:xfrm>
          <a:prstGeom prst="rect">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721561" y="664896"/>
            <a:ext cx="7749581" cy="769441"/>
          </a:xfrm>
          <a:prstGeom prst="rect">
            <a:avLst/>
          </a:prstGeom>
          <a:noFill/>
        </p:spPr>
        <p:txBody>
          <a:bodyPr wrap="square" rtlCol="0">
            <a:spAutoFit/>
          </a:bodyPr>
          <a:lstStyle/>
          <a:p>
            <a:pPr algn="ctr"/>
            <a:r>
              <a:rPr lang="en-US" sz="4400" b="1" dirty="0">
                <a:solidFill>
                  <a:srgbClr val="FFFFFF"/>
                </a:solidFill>
                <a:latin typeface="Segoe UI" panose="020B0502040204020203" pitchFamily="34" charset="0"/>
                <a:cs typeface="Arial"/>
              </a:rPr>
              <a:t>The Growth of the Church</a:t>
            </a:r>
          </a:p>
        </p:txBody>
      </p:sp>
      <p:sp>
        <p:nvSpPr>
          <p:cNvPr id="13" name="Rectangle 12"/>
          <p:cNvSpPr/>
          <p:nvPr/>
        </p:nvSpPr>
        <p:spPr>
          <a:xfrm>
            <a:off x="389644" y="5122416"/>
            <a:ext cx="8370124" cy="1313895"/>
          </a:xfrm>
          <a:prstGeom prst="rect">
            <a:avLst/>
          </a:prstGeom>
          <a:solidFill>
            <a:srgbClr val="0000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89644" y="5122411"/>
            <a:ext cx="8370124" cy="1292662"/>
          </a:xfrm>
          <a:prstGeom prst="rect">
            <a:avLst/>
          </a:prstGeom>
          <a:noFill/>
        </p:spPr>
        <p:txBody>
          <a:bodyPr wrap="square" rtlCol="0">
            <a:spAutoFit/>
          </a:bodyPr>
          <a:lstStyle/>
          <a:p>
            <a:pPr algn="ctr"/>
            <a:r>
              <a:rPr lang="en-US" sz="2600" dirty="0">
                <a:solidFill>
                  <a:schemeClr val="bg1"/>
                </a:solidFill>
                <a:latin typeface="Segoe UI Semibold" panose="020B0702040204020203" pitchFamily="34" charset="0"/>
                <a:cs typeface="Segoe UI Semibold" panose="020B0702040204020203" pitchFamily="34" charset="0"/>
              </a:rPr>
              <a:t>Sin in the church is dangerous</a:t>
            </a:r>
            <a:br>
              <a:rPr lang="en-US" sz="2600" dirty="0">
                <a:solidFill>
                  <a:schemeClr val="bg1"/>
                </a:solidFill>
                <a:latin typeface="Segoe UI" panose="020B0502040204020203" pitchFamily="34" charset="0"/>
                <a:cs typeface="Arial" pitchFamily="34" charset="0"/>
              </a:rPr>
            </a:br>
            <a:r>
              <a:rPr lang="en-US" sz="2600" b="1" dirty="0">
                <a:solidFill>
                  <a:srgbClr val="FFFF00"/>
                </a:solidFill>
                <a:latin typeface="Segoe UI" panose="020B0502040204020203" pitchFamily="34" charset="0"/>
                <a:cs typeface="Arial" pitchFamily="34" charset="0"/>
              </a:rPr>
              <a:t>We need to keep ourselves pure!</a:t>
            </a:r>
          </a:p>
          <a:p>
            <a:pPr algn="ctr"/>
            <a:r>
              <a:rPr lang="en-US" sz="2600" dirty="0">
                <a:solidFill>
                  <a:schemeClr val="bg1"/>
                </a:solidFill>
                <a:latin typeface="Segoe UI Semibold" panose="020B0702040204020203" pitchFamily="34" charset="0"/>
                <a:cs typeface="Segoe UI Semibold" panose="020B0702040204020203" pitchFamily="34" charset="0"/>
              </a:rPr>
              <a:t>Keep sin out of the Lord’s church</a:t>
            </a:r>
          </a:p>
        </p:txBody>
      </p:sp>
      <p:pic>
        <p:nvPicPr>
          <p:cNvPr id="17" name="Picture 16" descr="untitled.bmp"/>
          <p:cNvPicPr>
            <a:picLocks noChangeAspect="1"/>
          </p:cNvPicPr>
          <p:nvPr/>
        </p:nvPicPr>
        <p:blipFill>
          <a:blip r:embed="rId2"/>
          <a:stretch>
            <a:fillRect/>
          </a:stretch>
        </p:blipFill>
        <p:spPr>
          <a:xfrm>
            <a:off x="5113014" y="1642530"/>
            <a:ext cx="3602364" cy="3361227"/>
          </a:xfrm>
          <a:prstGeom prst="rect">
            <a:avLst/>
          </a:prstGeom>
          <a:ln>
            <a:noFill/>
          </a:ln>
          <a:effectLst>
            <a:softEdge rad="112500"/>
          </a:effectLst>
        </p:spPr>
      </p:pic>
    </p:spTree>
    <p:extLst>
      <p:ext uri="{BB962C8B-B14F-4D97-AF65-F5344CB8AC3E}">
        <p14:creationId xmlns:p14="http://schemas.microsoft.com/office/powerpoint/2010/main" val="1976410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dissolve">
                                      <p:cBhvr>
                                        <p:cTn id="21" dur="500"/>
                                        <p:tgtEl>
                                          <p:spTgt spid="3">
                                            <p:txEl>
                                              <p:pRg st="2" end="2"/>
                                            </p:txEl>
                                          </p:spTgt>
                                        </p:tgtEl>
                                      </p:cBhvr>
                                    </p:animEffect>
                                  </p:childTnLst>
                                </p:cTn>
                              </p:par>
                            </p:childTnLst>
                          </p:cTn>
                        </p:par>
                        <p:par>
                          <p:cTn id="22" fill="hold">
                            <p:stCondLst>
                              <p:cond delay="1000"/>
                            </p:stCondLst>
                            <p:childTnLst>
                              <p:par>
                                <p:cTn id="23" presetID="9"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dissolv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dissolve">
                                      <p:cBhvr>
                                        <p:cTn id="30" dur="500"/>
                                        <p:tgtEl>
                                          <p:spTgt spid="3">
                                            <p:txEl>
                                              <p:pRg st="4" end="4"/>
                                            </p:txEl>
                                          </p:spTgt>
                                        </p:tgtEl>
                                      </p:cBhvr>
                                    </p:animEffect>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dissolv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blinds(horizontal)">
                                      <p:cBhvr>
                                        <p:cTn id="39" dur="500"/>
                                        <p:tgtEl>
                                          <p:spTgt spid="13"/>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414</TotalTime>
  <Words>366</Words>
  <Application>Microsoft Office PowerPoint</Application>
  <PresentationFormat>On-screen Show (4:3)</PresentationFormat>
  <Paragraphs>57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Georgia</vt:lpstr>
      <vt:lpstr>Noto Sans</vt:lpstr>
      <vt:lpstr>Segoe UI</vt:lpstr>
      <vt:lpstr>Segoe UI Semibold</vt:lpstr>
      <vt:lpstr>Trebuchet MS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38</cp:revision>
  <dcterms:created xsi:type="dcterms:W3CDTF">2010-12-16T18:42:07Z</dcterms:created>
  <dcterms:modified xsi:type="dcterms:W3CDTF">2016-11-06T19:36:59Z</dcterms:modified>
</cp:coreProperties>
</file>