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62" r:id="rId4"/>
    <p:sldId id="265" r:id="rId5"/>
    <p:sldId id="266" r:id="rId6"/>
    <p:sldId id="270" r:id="rId7"/>
    <p:sldId id="271" r:id="rId8"/>
    <p:sldId id="273" r:id="rId9"/>
    <p:sldId id="275" r:id="rId10"/>
    <p:sldId id="278" r:id="rId11"/>
    <p:sldId id="27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ichie Thetford - Ar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408" y="1122363"/>
            <a:ext cx="8499022" cy="2387600"/>
          </a:xfrm>
        </p:spPr>
        <p:txBody>
          <a:bodyPr anchor="b">
            <a:normAutofit/>
          </a:bodyPr>
          <a:lstStyle>
            <a:lvl1pPr algn="ctr">
              <a:defRPr sz="4800" b="1"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665" y="3602038"/>
            <a:ext cx="8041822" cy="1655762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latin typeface="+mn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0"/>
            <a:ext cx="128588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9015412" y="0"/>
            <a:ext cx="128588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1714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0" y="6384921"/>
            <a:ext cx="9144000" cy="1714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extBox 10"/>
          <p:cNvSpPr txBox="1"/>
          <p:nvPr/>
        </p:nvSpPr>
        <p:spPr>
          <a:xfrm>
            <a:off x="0" y="6556379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Richard Thetford					                    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480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3815E-790D-4C01-8D97-B072F3B305E7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4A42-F8BE-4A52-BE45-40594FAA5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9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3815E-790D-4C01-8D97-B072F3B305E7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4A42-F8BE-4A52-BE45-40594FAA5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46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8" y="177353"/>
            <a:ext cx="8886825" cy="941163"/>
          </a:xfrm>
        </p:spPr>
        <p:txBody>
          <a:bodyPr>
            <a:normAutofit/>
          </a:bodyPr>
          <a:lstStyle>
            <a:lvl1pPr algn="ctr">
              <a:defRPr sz="4800" b="1"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268" y="1335764"/>
            <a:ext cx="8721502" cy="4983393"/>
          </a:xfrm>
        </p:spPr>
        <p:txBody>
          <a:bodyPr/>
          <a:lstStyle>
            <a:lvl1pPr>
              <a:defRPr sz="3800" b="1">
                <a:latin typeface="+mn-lt"/>
                <a:cs typeface="Arial" panose="020B0604020202020204" pitchFamily="34" charset="0"/>
              </a:defRPr>
            </a:lvl1pPr>
            <a:lvl2pPr>
              <a:defRPr sz="3600">
                <a:latin typeface="+mn-lt"/>
                <a:cs typeface="Arial" panose="020B0604020202020204" pitchFamily="34" charset="0"/>
              </a:defRPr>
            </a:lvl2pPr>
            <a:lvl3pPr>
              <a:defRPr sz="3400">
                <a:latin typeface="+mn-lt"/>
                <a:cs typeface="Arial" panose="020B0604020202020204" pitchFamily="34" charset="0"/>
              </a:defRPr>
            </a:lvl3pPr>
            <a:lvl4pPr>
              <a:defRPr sz="3200">
                <a:latin typeface="+mn-lt"/>
                <a:cs typeface="Arial" panose="020B0604020202020204" pitchFamily="34" charset="0"/>
              </a:defRPr>
            </a:lvl4pPr>
            <a:lvl5pPr>
              <a:defRPr>
                <a:latin typeface="Souvenir Lt BT" panose="02080503040505020303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1" y="0"/>
            <a:ext cx="128588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9015412" y="0"/>
            <a:ext cx="128588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1714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0" y="6384921"/>
            <a:ext cx="9144000" cy="1714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extBox 10"/>
          <p:cNvSpPr txBox="1"/>
          <p:nvPr/>
        </p:nvSpPr>
        <p:spPr>
          <a:xfrm>
            <a:off x="0" y="6552110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Richard Thetford				                                      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71455" y="1143011"/>
            <a:ext cx="8799059" cy="32657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0194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7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2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3815E-790D-4C01-8D97-B072F3B305E7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4A42-F8BE-4A52-BE45-40594FAA5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187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3815E-790D-4C01-8D97-B072F3B305E7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4A42-F8BE-4A52-BE45-40594FAA5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901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3815E-790D-4C01-8D97-B072F3B305E7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4A42-F8BE-4A52-BE45-40594FAA5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296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3815E-790D-4C01-8D97-B072F3B305E7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4A42-F8BE-4A52-BE45-40594FAA5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899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3815E-790D-4C01-8D97-B072F3B305E7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4A42-F8BE-4A52-BE45-40594FAA5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842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4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3815E-790D-4C01-8D97-B072F3B305E7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4A42-F8BE-4A52-BE45-40594FAA5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99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4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3815E-790D-4C01-8D97-B072F3B305E7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4A42-F8BE-4A52-BE45-40594FAA5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92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3815E-790D-4C01-8D97-B072F3B305E7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D4A42-F8BE-4A52-BE45-40594FAA5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578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805" y="238892"/>
            <a:ext cx="8872152" cy="988542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Building Our Faith….</a:t>
            </a:r>
            <a:endParaRPr lang="en-US" sz="5400" dirty="0">
              <a:solidFill>
                <a:srgbClr val="C00000"/>
              </a:solidFill>
              <a:latin typeface="Arial" panose="020B0604020202020204" pitchFamily="34" charset="0"/>
              <a:ea typeface="Tahoma" panose="020B060403050404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13038" y="1433378"/>
            <a:ext cx="8501448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694" y="1812325"/>
            <a:ext cx="6364613" cy="4239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744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2627871" y="1992988"/>
            <a:ext cx="6338852" cy="51811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569" y="2151895"/>
            <a:ext cx="8810202" cy="4248905"/>
          </a:xfrm>
        </p:spPr>
        <p:txBody>
          <a:bodyPr>
            <a:normAutofit/>
          </a:bodyPr>
          <a:lstStyle/>
          <a:p>
            <a:r>
              <a:rPr lang="en-US" altLang="en-US" sz="3600" dirty="0" smtClean="0">
                <a:latin typeface="Arial" panose="020B0604020202020204" pitchFamily="34" charset="0"/>
                <a:ea typeface="Tahoma" panose="020B0604030504040204" pitchFamily="34" charset="0"/>
              </a:rPr>
              <a:t>Key verse – </a:t>
            </a:r>
            <a:r>
              <a:rPr lang="en-US" altLang="en-US" sz="3600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Hebrews 11:7</a:t>
            </a:r>
          </a:p>
          <a:p>
            <a:pPr lvl="1"/>
            <a:r>
              <a:rPr lang="en-US" altLang="en-US" sz="3400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Genuine fear of God</a:t>
            </a:r>
          </a:p>
          <a:p>
            <a:pPr lvl="2"/>
            <a:r>
              <a:rPr lang="en-US" altLang="en-US" sz="3200" dirty="0" smtClean="0">
                <a:latin typeface="Arial" panose="020B0604020202020204" pitchFamily="34" charset="0"/>
                <a:ea typeface="Tahoma" panose="020B0604030504040204" pitchFamily="34" charset="0"/>
              </a:rPr>
              <a:t>Motivated him to live a righteous life</a:t>
            </a:r>
          </a:p>
          <a:p>
            <a:r>
              <a:rPr lang="en-US" altLang="en-US" sz="3600" dirty="0" smtClean="0">
                <a:latin typeface="Arial" panose="020B0604020202020204" pitchFamily="34" charset="0"/>
                <a:ea typeface="Tahoma" panose="020B0604030504040204" pitchFamily="34" charset="0"/>
              </a:rPr>
              <a:t>Key thought – perseverance </a:t>
            </a:r>
            <a:r>
              <a:rPr lang="en-US" altLang="en-US" sz="3600" b="0" dirty="0" smtClean="0">
                <a:latin typeface="Arial" panose="020B0604020202020204" pitchFamily="34" charset="0"/>
                <a:ea typeface="Tahoma" panose="020B0604030504040204" pitchFamily="34" charset="0"/>
              </a:rPr>
              <a:t>(patience)</a:t>
            </a:r>
          </a:p>
          <a:p>
            <a:pPr lvl="1"/>
            <a:r>
              <a:rPr lang="en-US" altLang="en-US" sz="3400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1 Peter 3:20</a:t>
            </a:r>
          </a:p>
          <a:p>
            <a:pPr lvl="1"/>
            <a:r>
              <a:rPr lang="en-US" altLang="en-US" sz="3400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Patience in building the ark</a:t>
            </a:r>
          </a:p>
          <a:p>
            <a:pPr lvl="2"/>
            <a:r>
              <a:rPr lang="en-US" altLang="en-US" sz="3200" dirty="0" smtClean="0">
                <a:latin typeface="Arial" panose="020B0604020202020204" pitchFamily="34" charset="0"/>
                <a:ea typeface="Tahoma" panose="020B0604030504040204" pitchFamily="34" charset="0"/>
              </a:rPr>
              <a:t>Preparing for </a:t>
            </a:r>
            <a:r>
              <a:rPr lang="en-US" altLang="en-US" sz="3200" b="1" dirty="0" smtClean="0">
                <a:latin typeface="Arial" panose="020B0604020202020204" pitchFamily="34" charset="0"/>
                <a:ea typeface="Tahoma" panose="020B0604030504040204" pitchFamily="34" charset="0"/>
              </a:rPr>
              <a:t>God’s plan </a:t>
            </a:r>
            <a:r>
              <a:rPr lang="en-US" altLang="en-US" sz="3200" dirty="0" smtClean="0">
                <a:latin typeface="Arial" panose="020B0604020202020204" pitchFamily="34" charset="0"/>
                <a:ea typeface="Tahoma" panose="020B0604030504040204" pitchFamily="34" charset="0"/>
              </a:rPr>
              <a:t>in </a:t>
            </a:r>
            <a:r>
              <a:rPr lang="en-US" alt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His time</a:t>
            </a:r>
          </a:p>
          <a:p>
            <a:pPr lvl="1"/>
            <a:endParaRPr lang="en-US" altLang="en-US" sz="3200" b="0" dirty="0" smtClean="0">
              <a:solidFill>
                <a:srgbClr val="C00000"/>
              </a:solidFill>
              <a:latin typeface="Arial" panose="020B0604020202020204" pitchFamily="34" charset="0"/>
              <a:ea typeface="Tahoma" panose="020B0604030504040204" pitchFamily="34" charset="0"/>
            </a:endParaRPr>
          </a:p>
          <a:p>
            <a:pPr lvl="1"/>
            <a:endParaRPr lang="en-US" altLang="en-US" sz="3200" b="0" dirty="0">
              <a:solidFill>
                <a:srgbClr val="C00000"/>
              </a:solidFill>
              <a:latin typeface="Arial" panose="020B0604020202020204" pitchFamily="34" charset="0"/>
              <a:ea typeface="Tahoma" panose="020B060403050404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685533" y="172988"/>
            <a:ext cx="6318424" cy="9885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5400" dirty="0" smtClean="0">
                <a:solidFill>
                  <a:srgbClr val="C00000"/>
                </a:solidFill>
                <a:ea typeface="Tahoma" panose="020B0604030504040204" pitchFamily="34" charset="0"/>
              </a:rPr>
              <a:t>Noah</a:t>
            </a:r>
            <a:endParaRPr lang="en-US" sz="5400" dirty="0">
              <a:solidFill>
                <a:srgbClr val="C00000"/>
              </a:solidFill>
              <a:ea typeface="Tahom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26" y="214183"/>
            <a:ext cx="2492896" cy="181414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85532" y="1243912"/>
            <a:ext cx="6318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Summary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1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2627871" y="1992988"/>
            <a:ext cx="6338852" cy="51811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569" y="2151895"/>
            <a:ext cx="8880386" cy="4248905"/>
          </a:xfrm>
        </p:spPr>
        <p:txBody>
          <a:bodyPr>
            <a:normAutofit/>
          </a:bodyPr>
          <a:lstStyle/>
          <a:p>
            <a:r>
              <a:rPr lang="en-US" altLang="en-US" sz="3600" dirty="0" smtClean="0">
                <a:latin typeface="Arial" panose="020B0604020202020204" pitchFamily="34" charset="0"/>
                <a:ea typeface="Tahoma" panose="020B0604030504040204" pitchFamily="34" charset="0"/>
              </a:rPr>
              <a:t>Foolish to refuse to obey God</a:t>
            </a:r>
          </a:p>
          <a:p>
            <a:r>
              <a:rPr lang="en-US" altLang="en-US" sz="3600" dirty="0" smtClean="0">
                <a:latin typeface="Arial" panose="020B0604020202020204" pitchFamily="34" charset="0"/>
                <a:ea typeface="Tahoma" panose="020B0604030504040204" pitchFamily="34" charset="0"/>
              </a:rPr>
              <a:t>The judgment is going to come</a:t>
            </a:r>
          </a:p>
          <a:p>
            <a:pPr lvl="1"/>
            <a:r>
              <a:rPr lang="en-US" altLang="en-US" sz="3400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Must accept it by faith – </a:t>
            </a:r>
            <a:r>
              <a:rPr lang="en-US" altLang="en-US" sz="3400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Hebrews 11:1</a:t>
            </a:r>
          </a:p>
          <a:p>
            <a:r>
              <a:rPr lang="en-US" altLang="en-US" sz="3600" dirty="0" smtClean="0">
                <a:latin typeface="Arial" panose="020B0604020202020204" pitchFamily="34" charset="0"/>
                <a:ea typeface="Tahoma" panose="020B0604030504040204" pitchFamily="34" charset="0"/>
              </a:rPr>
              <a:t>Salvation will ONLY be realized by…..</a:t>
            </a:r>
          </a:p>
          <a:p>
            <a:pPr lvl="1"/>
            <a:r>
              <a:rPr lang="en-US" altLang="en-US" sz="3400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Those who understand and </a:t>
            </a:r>
            <a:r>
              <a:rPr lang="en-US" altLang="en-US" sz="3400" b="1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DO</a:t>
            </a:r>
            <a:r>
              <a:rPr lang="en-US" altLang="en-US" sz="3400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 God’s will</a:t>
            </a:r>
          </a:p>
          <a:p>
            <a:pPr lvl="1"/>
            <a:endParaRPr lang="en-US" altLang="en-US" sz="3000" b="0" dirty="0">
              <a:solidFill>
                <a:srgbClr val="C00000"/>
              </a:solidFill>
              <a:latin typeface="Arial" panose="020B0604020202020204" pitchFamily="34" charset="0"/>
              <a:ea typeface="Tahoma" panose="020B060403050404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685533" y="172988"/>
            <a:ext cx="6318424" cy="9885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5400" dirty="0" smtClean="0">
                <a:solidFill>
                  <a:srgbClr val="C00000"/>
                </a:solidFill>
                <a:ea typeface="Tahoma" panose="020B0604030504040204" pitchFamily="34" charset="0"/>
              </a:rPr>
              <a:t>Noah</a:t>
            </a:r>
            <a:endParaRPr lang="en-US" sz="5400" dirty="0">
              <a:solidFill>
                <a:srgbClr val="C00000"/>
              </a:solidFill>
              <a:ea typeface="Tahom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26" y="214183"/>
            <a:ext cx="2492896" cy="181414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85532" y="1235674"/>
            <a:ext cx="6318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Application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97707" y="5025084"/>
            <a:ext cx="8736064" cy="129334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7707" y="5066270"/>
            <a:ext cx="87360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“But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without faith it is impossible to please Him, for he who comes to God must believe that He is, and that He is a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rewarder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of those who diligently seek Him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.”  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Hebrews 11:6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215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805" y="271850"/>
            <a:ext cx="8872152" cy="1738184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Building Our Faith….</a:t>
            </a:r>
            <a:br>
              <a:rPr lang="en-US" sz="5400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</a:rPr>
            </a:br>
            <a:r>
              <a:rPr lang="en-US" b="0" dirty="0" smtClean="0">
                <a:latin typeface="Arial" panose="020B0604020202020204" pitchFamily="34" charset="0"/>
                <a:ea typeface="Tahoma" panose="020B0604030504040204" pitchFamily="34" charset="0"/>
              </a:rPr>
              <a:t>….By the Example of </a:t>
            </a:r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Noah</a:t>
            </a:r>
            <a:endParaRPr lang="en-US" dirty="0">
              <a:solidFill>
                <a:srgbClr val="C00000"/>
              </a:solidFill>
              <a:latin typeface="Arial" panose="020B0604020202020204" pitchFamily="34" charset="0"/>
              <a:ea typeface="Tahoma" panose="020B060403050404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13038" y="2207740"/>
            <a:ext cx="8501448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3610" y="2520786"/>
            <a:ext cx="323957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Hebrews 11:1</a:t>
            </a:r>
          </a:p>
          <a:p>
            <a:pPr algn="ctr"/>
            <a:r>
              <a:rPr lang="en-US" sz="3200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Hebrews 11:6</a:t>
            </a:r>
          </a:p>
          <a:p>
            <a:pPr algn="ctr"/>
            <a:r>
              <a:rPr lang="en-US" sz="32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Noah</a:t>
            </a:r>
            <a:r>
              <a:rPr lang="en-US" sz="32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persevered because he was</a:t>
            </a:r>
            <a:r>
              <a:rPr lang="en-US" sz="3200" i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“moved with godly fear”</a:t>
            </a:r>
            <a:endParaRPr lang="en-US" sz="3200" b="1" dirty="0">
              <a:solidFill>
                <a:srgbClr val="0070C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4058" y="2405447"/>
            <a:ext cx="5324569" cy="3874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95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2627871" y="1992988"/>
            <a:ext cx="6338852" cy="51811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569" y="2151896"/>
            <a:ext cx="8810202" cy="4248904"/>
          </a:xfrm>
        </p:spPr>
        <p:txBody>
          <a:bodyPr>
            <a:normAutofit/>
          </a:bodyPr>
          <a:lstStyle/>
          <a:p>
            <a:r>
              <a:rPr lang="en-US" altLang="en-US" sz="3600" dirty="0" smtClean="0">
                <a:latin typeface="Arial" panose="020B0604020202020204" pitchFamily="34" charset="0"/>
                <a:ea typeface="Tahoma" panose="020B0604030504040204" pitchFamily="34" charset="0"/>
              </a:rPr>
              <a:t>Noah </a:t>
            </a:r>
            <a:r>
              <a:rPr lang="en-US" altLang="en-US" sz="3600" dirty="0">
                <a:latin typeface="Arial" panose="020B0604020202020204" pitchFamily="34" charset="0"/>
                <a:ea typeface="Tahoma" panose="020B0604030504040204" pitchFamily="34" charset="0"/>
              </a:rPr>
              <a:t>means “to comfort”</a:t>
            </a:r>
          </a:p>
          <a:p>
            <a:pPr lvl="1"/>
            <a:r>
              <a:rPr lang="en-US" altLang="en-US" sz="3400" dirty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Genesis 5:29</a:t>
            </a:r>
          </a:p>
          <a:p>
            <a:r>
              <a:rPr lang="en-US" altLang="en-US" sz="3600" dirty="0">
                <a:latin typeface="Arial" panose="020B0604020202020204" pitchFamily="34" charset="0"/>
                <a:ea typeface="Tahoma" panose="020B0604030504040204" pitchFamily="34" charset="0"/>
              </a:rPr>
              <a:t>Described </a:t>
            </a:r>
            <a:r>
              <a:rPr lang="en-US" altLang="en-US" sz="3600" dirty="0" smtClean="0">
                <a:latin typeface="Arial" panose="020B0604020202020204" pitchFamily="34" charset="0"/>
                <a:ea typeface="Tahoma" panose="020B0604030504040204" pitchFamily="34" charset="0"/>
              </a:rPr>
              <a:t>as:</a:t>
            </a:r>
          </a:p>
          <a:p>
            <a:pPr lvl="1"/>
            <a:r>
              <a:rPr lang="en-US" altLang="en-US" sz="3400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“</a:t>
            </a:r>
            <a:r>
              <a:rPr lang="en-US" altLang="en-US" sz="3400" dirty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heir of righteousness which is by faith</a:t>
            </a:r>
            <a:r>
              <a:rPr lang="en-US" altLang="en-US" sz="3400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”</a:t>
            </a:r>
            <a:endParaRPr lang="en-US" altLang="en-US" sz="3400" dirty="0">
              <a:solidFill>
                <a:srgbClr val="0070C0"/>
              </a:solidFill>
              <a:latin typeface="Arial" panose="020B0604020202020204" pitchFamily="34" charset="0"/>
              <a:ea typeface="Tahoma" panose="020B060403050404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685533" y="172988"/>
            <a:ext cx="6318424" cy="9885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5400" dirty="0" smtClean="0">
                <a:solidFill>
                  <a:srgbClr val="C00000"/>
                </a:solidFill>
                <a:ea typeface="Tahoma" panose="020B0604030504040204" pitchFamily="34" charset="0"/>
              </a:rPr>
              <a:t>Noah</a:t>
            </a:r>
            <a:endParaRPr lang="en-US" sz="5400" dirty="0">
              <a:solidFill>
                <a:srgbClr val="C00000"/>
              </a:solidFill>
              <a:ea typeface="Tahom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26" y="214183"/>
            <a:ext cx="2492896" cy="181414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85532" y="1243912"/>
            <a:ext cx="6318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“moved with godly fear”</a:t>
            </a: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069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2627871" y="1992988"/>
            <a:ext cx="6338852" cy="51811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569" y="2151896"/>
            <a:ext cx="8810202" cy="4248904"/>
          </a:xfrm>
        </p:spPr>
        <p:txBody>
          <a:bodyPr>
            <a:normAutofit/>
          </a:bodyPr>
          <a:lstStyle/>
          <a:p>
            <a:r>
              <a:rPr lang="en-US" altLang="en-US" sz="3600" dirty="0" smtClean="0">
                <a:latin typeface="Arial" panose="020B0604020202020204" pitchFamily="34" charset="0"/>
                <a:ea typeface="Tahoma" panose="020B0604030504040204" pitchFamily="34" charset="0"/>
              </a:rPr>
              <a:t>Days of Noah were terrible!</a:t>
            </a:r>
            <a:endParaRPr lang="en-US" altLang="en-US" sz="3600" dirty="0">
              <a:latin typeface="Arial" panose="020B0604020202020204" pitchFamily="34" charset="0"/>
              <a:ea typeface="Tahoma" panose="020B0604030504040204" pitchFamily="34" charset="0"/>
            </a:endParaRPr>
          </a:p>
          <a:p>
            <a:pPr lvl="1"/>
            <a:r>
              <a:rPr lang="en-US" altLang="en-US" sz="3400" dirty="0" smtClean="0">
                <a:latin typeface="Arial" panose="020B0604020202020204" pitchFamily="34" charset="0"/>
                <a:ea typeface="Tahoma" panose="020B0604030504040204" pitchFamily="34" charset="0"/>
              </a:rPr>
              <a:t>Wickedness of man </a:t>
            </a:r>
            <a:r>
              <a:rPr lang="en-US" altLang="en-US" sz="3400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(V5)</a:t>
            </a:r>
          </a:p>
          <a:p>
            <a:pPr lvl="1"/>
            <a:r>
              <a:rPr lang="en-US" altLang="en-US" sz="3400" dirty="0" smtClean="0">
                <a:latin typeface="Arial" panose="020B0604020202020204" pitchFamily="34" charset="0"/>
                <a:ea typeface="Tahoma" panose="020B0604030504040204" pitchFamily="34" charset="0"/>
              </a:rPr>
              <a:t>Thoughts of heart evil continually </a:t>
            </a:r>
            <a:r>
              <a:rPr lang="en-US" altLang="en-US" sz="3400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(V5)</a:t>
            </a:r>
          </a:p>
          <a:p>
            <a:pPr lvl="1"/>
            <a:r>
              <a:rPr lang="en-US" altLang="en-US" sz="3400" dirty="0" smtClean="0">
                <a:latin typeface="Arial" panose="020B0604020202020204" pitchFamily="34" charset="0"/>
                <a:ea typeface="Tahoma" panose="020B0604030504040204" pitchFamily="34" charset="0"/>
              </a:rPr>
              <a:t>Corrupt </a:t>
            </a:r>
            <a:r>
              <a:rPr lang="en-US" altLang="en-US" sz="3400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(V11)</a:t>
            </a:r>
          </a:p>
          <a:p>
            <a:pPr lvl="1"/>
            <a:r>
              <a:rPr lang="en-US" altLang="en-US" sz="3400" dirty="0" smtClean="0">
                <a:latin typeface="Arial" panose="020B0604020202020204" pitchFamily="34" charset="0"/>
                <a:ea typeface="Tahoma" panose="020B0604030504040204" pitchFamily="34" charset="0"/>
              </a:rPr>
              <a:t>Filled with violence </a:t>
            </a:r>
            <a:r>
              <a:rPr lang="en-US" altLang="en-US" sz="3400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(V11,13)</a:t>
            </a:r>
          </a:p>
          <a:p>
            <a:pPr lvl="1"/>
            <a:r>
              <a:rPr lang="en-US" altLang="en-US" sz="3400" dirty="0" smtClean="0">
                <a:latin typeface="Arial" panose="020B0604020202020204" pitchFamily="34" charset="0"/>
                <a:ea typeface="Tahoma" panose="020B0604030504040204" pitchFamily="34" charset="0"/>
              </a:rPr>
              <a:t>Distracted from Spiritual service</a:t>
            </a:r>
          </a:p>
          <a:p>
            <a:pPr lvl="2"/>
            <a:r>
              <a:rPr lang="en-US" altLang="en-US" sz="3200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Matthew 24:36-39</a:t>
            </a:r>
          </a:p>
          <a:p>
            <a:pPr lvl="2"/>
            <a:r>
              <a:rPr lang="en-US" altLang="en-US" sz="3200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2 Peter 2:5; 3:9</a:t>
            </a:r>
          </a:p>
          <a:p>
            <a:endParaRPr lang="en-US" altLang="en-US" dirty="0">
              <a:solidFill>
                <a:srgbClr val="0070C0"/>
              </a:solidFill>
              <a:latin typeface="Arial" panose="020B0604020202020204" pitchFamily="34" charset="0"/>
              <a:ea typeface="Tahoma" panose="020B060403050404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685533" y="172988"/>
            <a:ext cx="6318424" cy="9885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5400" dirty="0" smtClean="0">
                <a:solidFill>
                  <a:srgbClr val="C00000"/>
                </a:solidFill>
                <a:ea typeface="Tahoma" panose="020B0604030504040204" pitchFamily="34" charset="0"/>
              </a:rPr>
              <a:t>Noah</a:t>
            </a:r>
            <a:endParaRPr lang="en-US" sz="5400" dirty="0">
              <a:solidFill>
                <a:srgbClr val="C00000"/>
              </a:solidFill>
              <a:ea typeface="Tahom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26" y="214183"/>
            <a:ext cx="2492896" cy="181414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85532" y="1235674"/>
            <a:ext cx="6318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The Times of Noah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332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2627871" y="1992988"/>
            <a:ext cx="6338852" cy="51811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569" y="2151896"/>
            <a:ext cx="8880386" cy="4248904"/>
          </a:xfrm>
        </p:spPr>
        <p:txBody>
          <a:bodyPr>
            <a:normAutofit/>
          </a:bodyPr>
          <a:lstStyle/>
          <a:p>
            <a:r>
              <a:rPr lang="en-US" altLang="en-US" sz="3600" dirty="0" smtClean="0">
                <a:latin typeface="Arial" panose="020B0604020202020204" pitchFamily="34" charset="0"/>
                <a:ea typeface="Tahoma" panose="020B0604030504040204" pitchFamily="34" charset="0"/>
              </a:rPr>
              <a:t>Constant pressures of a corrupt society requires great faith!</a:t>
            </a:r>
            <a:endParaRPr lang="en-US" altLang="en-US" sz="3600" dirty="0">
              <a:latin typeface="Arial" panose="020B0604020202020204" pitchFamily="34" charset="0"/>
              <a:ea typeface="Tahoma" panose="020B0604030504040204" pitchFamily="34" charset="0"/>
            </a:endParaRPr>
          </a:p>
          <a:p>
            <a:pPr lvl="1"/>
            <a:r>
              <a:rPr lang="en-US" altLang="en-US" sz="3300" dirty="0" smtClean="0">
                <a:latin typeface="Arial" panose="020B0604020202020204" pitchFamily="34" charset="0"/>
                <a:ea typeface="Tahoma" panose="020B0604030504040204" pitchFamily="34" charset="0"/>
              </a:rPr>
              <a:t>Standards are in place for Christians today</a:t>
            </a:r>
          </a:p>
          <a:p>
            <a:pPr lvl="2"/>
            <a:r>
              <a:rPr lang="en-US" altLang="en-US" sz="3200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Philippians 2:15-16</a:t>
            </a:r>
          </a:p>
          <a:p>
            <a:pPr lvl="2"/>
            <a:r>
              <a:rPr lang="en-US" altLang="en-US" sz="3200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Philippians 1:27-28</a:t>
            </a:r>
            <a:endParaRPr lang="en-US" altLang="en-US" sz="3200" dirty="0">
              <a:solidFill>
                <a:srgbClr val="C00000"/>
              </a:solidFill>
              <a:latin typeface="Arial" panose="020B0604020202020204" pitchFamily="34" charset="0"/>
              <a:ea typeface="Tahoma" panose="020B060403050404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685533" y="172988"/>
            <a:ext cx="6318424" cy="9885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5400" dirty="0" smtClean="0">
                <a:solidFill>
                  <a:srgbClr val="C00000"/>
                </a:solidFill>
                <a:ea typeface="Tahoma" panose="020B0604030504040204" pitchFamily="34" charset="0"/>
              </a:rPr>
              <a:t>Noah</a:t>
            </a:r>
            <a:endParaRPr lang="en-US" sz="5400" dirty="0">
              <a:solidFill>
                <a:srgbClr val="C00000"/>
              </a:solidFill>
              <a:ea typeface="Tahom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26" y="214183"/>
            <a:ext cx="2492896" cy="181414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85532" y="1235674"/>
            <a:ext cx="6318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Noah’s Faith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63609" y="4852089"/>
            <a:ext cx="8625018" cy="1416908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63609" y="5181606"/>
            <a:ext cx="86250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We must have true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faith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in God!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796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2627871" y="1992988"/>
            <a:ext cx="6338852" cy="51811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569" y="2850287"/>
            <a:ext cx="8810202" cy="3550513"/>
          </a:xfrm>
        </p:spPr>
        <p:txBody>
          <a:bodyPr>
            <a:normAutofit/>
          </a:bodyPr>
          <a:lstStyle/>
          <a:p>
            <a:r>
              <a:rPr lang="en-US" altLang="en-US" sz="3600" dirty="0" smtClean="0">
                <a:latin typeface="Arial" panose="020B0604020202020204" pitchFamily="34" charset="0"/>
                <a:ea typeface="Tahoma" panose="020B0604030504040204" pitchFamily="34" charset="0"/>
              </a:rPr>
              <a:t>His faith was tested</a:t>
            </a:r>
          </a:p>
          <a:p>
            <a:pPr lvl="1"/>
            <a:r>
              <a:rPr lang="en-US" altLang="en-US" sz="3400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No deluge of rain before</a:t>
            </a:r>
          </a:p>
          <a:p>
            <a:pPr lvl="1"/>
            <a:r>
              <a:rPr lang="en-US" altLang="en-US" sz="3400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Would God destroy humans?</a:t>
            </a:r>
          </a:p>
          <a:p>
            <a:pPr lvl="1"/>
            <a:r>
              <a:rPr lang="en-US" altLang="en-US" sz="3400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Could have had other concerns</a:t>
            </a:r>
          </a:p>
          <a:p>
            <a:r>
              <a:rPr lang="en-US" altLang="en-US" sz="3600" dirty="0" smtClean="0">
                <a:latin typeface="Arial" panose="020B0604020202020204" pitchFamily="34" charset="0"/>
                <a:ea typeface="Tahoma" panose="020B0604030504040204" pitchFamily="34" charset="0"/>
              </a:rPr>
              <a:t>Had only God’s word</a:t>
            </a:r>
          </a:p>
          <a:p>
            <a:pPr lvl="1"/>
            <a:r>
              <a:rPr lang="en-US" altLang="en-US" sz="3200" dirty="0" smtClean="0">
                <a:latin typeface="Arial" panose="020B0604020202020204" pitchFamily="34" charset="0"/>
                <a:ea typeface="Tahoma" panose="020B0604030504040204" pitchFamily="34" charset="0"/>
              </a:rPr>
              <a:t>His faith rested on that – All that he needed</a:t>
            </a:r>
          </a:p>
          <a:p>
            <a:pPr lvl="1"/>
            <a:endParaRPr lang="en-US" altLang="en-US" sz="2800" dirty="0">
              <a:solidFill>
                <a:srgbClr val="C00000"/>
              </a:solidFill>
              <a:latin typeface="Arial" panose="020B0604020202020204" pitchFamily="34" charset="0"/>
              <a:ea typeface="Tahoma" panose="020B060403050404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685533" y="172988"/>
            <a:ext cx="6318424" cy="9885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5400" dirty="0" smtClean="0">
                <a:solidFill>
                  <a:srgbClr val="C00000"/>
                </a:solidFill>
                <a:ea typeface="Tahoma" panose="020B0604030504040204" pitchFamily="34" charset="0"/>
              </a:rPr>
              <a:t>Noah</a:t>
            </a:r>
            <a:endParaRPr lang="en-US" sz="5400" dirty="0">
              <a:solidFill>
                <a:srgbClr val="C00000"/>
              </a:solidFill>
              <a:ea typeface="Tahom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26" y="214183"/>
            <a:ext cx="2492896" cy="181414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85532" y="1235674"/>
            <a:ext cx="6318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Basis of Noah’s Faith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88324" y="2199507"/>
            <a:ext cx="8575590" cy="609597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88324" y="2240690"/>
            <a:ext cx="85755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“Noah, being divinely warned of things not yet seen”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0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2627871" y="1992988"/>
            <a:ext cx="6338852" cy="51811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569" y="3286897"/>
            <a:ext cx="8810202" cy="3113903"/>
          </a:xfrm>
        </p:spPr>
        <p:txBody>
          <a:bodyPr>
            <a:normAutofit/>
          </a:bodyPr>
          <a:lstStyle/>
          <a:p>
            <a:r>
              <a:rPr lang="en-US" altLang="en-US" sz="3600" dirty="0" smtClean="0">
                <a:latin typeface="Arial" panose="020B0604020202020204" pitchFamily="34" charset="0"/>
                <a:ea typeface="Tahoma" panose="020B0604030504040204" pitchFamily="34" charset="0"/>
              </a:rPr>
              <a:t>His faith manifested by obedience</a:t>
            </a:r>
          </a:p>
          <a:p>
            <a:pPr lvl="1"/>
            <a:r>
              <a:rPr lang="en-US" altLang="en-US" sz="3400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Genesis 6:14-16</a:t>
            </a:r>
          </a:p>
          <a:p>
            <a:r>
              <a:rPr lang="en-US" altLang="en-US" sz="3600" dirty="0" smtClean="0">
                <a:latin typeface="Arial" panose="020B0604020202020204" pitchFamily="34" charset="0"/>
                <a:ea typeface="Tahoma" panose="020B0604030504040204" pitchFamily="34" charset="0"/>
              </a:rPr>
              <a:t>His work performed – based on faith</a:t>
            </a:r>
          </a:p>
          <a:p>
            <a:pPr lvl="1"/>
            <a:r>
              <a:rPr lang="en-US" altLang="en-US" sz="3400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525 feet long, 87 feet wide, 52 feet high</a:t>
            </a:r>
          </a:p>
          <a:p>
            <a:pPr lvl="1"/>
            <a:r>
              <a:rPr lang="en-US" altLang="en-US" sz="3400" dirty="0" smtClean="0">
                <a:latin typeface="Arial" panose="020B0604020202020204" pitchFamily="34" charset="0"/>
                <a:ea typeface="Tahoma" panose="020B0604030504040204" pitchFamily="34" charset="0"/>
              </a:rPr>
              <a:t>His work prosecuted by many</a:t>
            </a:r>
          </a:p>
          <a:p>
            <a:endParaRPr lang="en-US" altLang="en-US" sz="3400" dirty="0" smtClean="0">
              <a:solidFill>
                <a:srgbClr val="0070C0"/>
              </a:solidFill>
              <a:latin typeface="Arial" panose="020B0604020202020204" pitchFamily="34" charset="0"/>
              <a:ea typeface="Tahoma" panose="020B0604030504040204" pitchFamily="34" charset="0"/>
            </a:endParaRPr>
          </a:p>
          <a:p>
            <a:pPr lvl="1"/>
            <a:endParaRPr lang="en-US" altLang="en-US" sz="2800" dirty="0">
              <a:solidFill>
                <a:srgbClr val="C00000"/>
              </a:solidFill>
              <a:latin typeface="Arial" panose="020B0604020202020204" pitchFamily="34" charset="0"/>
              <a:ea typeface="Tahoma" panose="020B060403050404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685533" y="172988"/>
            <a:ext cx="6318424" cy="9885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5400" dirty="0" smtClean="0">
                <a:solidFill>
                  <a:srgbClr val="C00000"/>
                </a:solidFill>
                <a:ea typeface="Tahoma" panose="020B0604030504040204" pitchFamily="34" charset="0"/>
              </a:rPr>
              <a:t>Noah</a:t>
            </a:r>
            <a:endParaRPr lang="en-US" sz="5400" dirty="0">
              <a:solidFill>
                <a:srgbClr val="C00000"/>
              </a:solidFill>
              <a:ea typeface="Tahom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26" y="214183"/>
            <a:ext cx="2492896" cy="181414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85532" y="1252150"/>
            <a:ext cx="6318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Expression of Noah’s Faith</a:t>
            </a:r>
            <a:endParaRPr lang="en-US" sz="3600" b="1" dirty="0">
              <a:solidFill>
                <a:srgbClr val="0070C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88324" y="2199507"/>
            <a:ext cx="8575590" cy="99299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88324" y="2215976"/>
            <a:ext cx="85755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“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Noah, moved with godly fear, prepared an 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ark</a:t>
            </a:r>
            <a:b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for 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the saving of his 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household”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19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2627871" y="1992988"/>
            <a:ext cx="6338852" cy="51811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569" y="3286897"/>
            <a:ext cx="8810202" cy="3113903"/>
          </a:xfrm>
        </p:spPr>
        <p:txBody>
          <a:bodyPr>
            <a:normAutofit/>
          </a:bodyPr>
          <a:lstStyle/>
          <a:p>
            <a:r>
              <a:rPr lang="en-US" altLang="en-US" sz="3600" dirty="0" smtClean="0">
                <a:latin typeface="Arial" panose="020B0604020202020204" pitchFamily="34" charset="0"/>
                <a:ea typeface="Tahoma" panose="020B0604030504040204" pitchFamily="34" charset="0"/>
              </a:rPr>
              <a:t>Condemnation of unbelievers</a:t>
            </a:r>
          </a:p>
          <a:p>
            <a:pPr lvl="1"/>
            <a:r>
              <a:rPr lang="en-US" altLang="en-US" sz="3400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Holy fear of God condemned their confidence in themselves</a:t>
            </a:r>
          </a:p>
          <a:p>
            <a:pPr lvl="1"/>
            <a:r>
              <a:rPr lang="en-US" altLang="en-US" sz="3400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Faith condemned their unbelief</a:t>
            </a:r>
          </a:p>
          <a:p>
            <a:pPr lvl="1"/>
            <a:r>
              <a:rPr lang="en-US" altLang="en-US" sz="3400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Good examples will either convert sinners or condemn them</a:t>
            </a:r>
            <a:endParaRPr lang="en-US" altLang="en-US" sz="2800" dirty="0">
              <a:solidFill>
                <a:srgbClr val="C00000"/>
              </a:solidFill>
              <a:latin typeface="Arial" panose="020B0604020202020204" pitchFamily="34" charset="0"/>
              <a:ea typeface="Tahoma" panose="020B060403050404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685533" y="172988"/>
            <a:ext cx="6318424" cy="9885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5400" dirty="0" smtClean="0">
                <a:solidFill>
                  <a:srgbClr val="C00000"/>
                </a:solidFill>
                <a:ea typeface="Tahoma" panose="020B0604030504040204" pitchFamily="34" charset="0"/>
              </a:rPr>
              <a:t>Noah</a:t>
            </a:r>
            <a:endParaRPr lang="en-US" sz="5400" dirty="0">
              <a:solidFill>
                <a:srgbClr val="C00000"/>
              </a:solidFill>
              <a:ea typeface="Tahom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26" y="214183"/>
            <a:ext cx="2492896" cy="181414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85532" y="1235674"/>
            <a:ext cx="6318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Result of Noah’s Faith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88324" y="2199507"/>
            <a:ext cx="8575590" cy="99299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88324" y="2215976"/>
            <a:ext cx="85755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“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By which he condemned the world and became heir of the righteousness which is according to 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faith”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454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2627871" y="1992988"/>
            <a:ext cx="6338852" cy="51811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569" y="3286897"/>
            <a:ext cx="8810202" cy="3113903"/>
          </a:xfrm>
        </p:spPr>
        <p:txBody>
          <a:bodyPr>
            <a:normAutofit/>
          </a:bodyPr>
          <a:lstStyle/>
          <a:p>
            <a:r>
              <a:rPr lang="en-US" altLang="en-US" sz="3600" dirty="0" smtClean="0">
                <a:latin typeface="Arial" panose="020B0604020202020204" pitchFamily="34" charset="0"/>
                <a:ea typeface="Tahoma" panose="020B0604030504040204" pitchFamily="34" charset="0"/>
              </a:rPr>
              <a:t>Became the heir of the righteous people of God</a:t>
            </a:r>
          </a:p>
          <a:p>
            <a:pPr lvl="1"/>
            <a:r>
              <a:rPr lang="en-US" altLang="en-US" sz="3400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He was righteous before he was commanded to build the ark</a:t>
            </a:r>
          </a:p>
          <a:p>
            <a:pPr lvl="1"/>
            <a:r>
              <a:rPr lang="en-US" altLang="en-US" sz="3400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Building the ark exemplified his faith</a:t>
            </a:r>
          </a:p>
          <a:p>
            <a:pPr lvl="2"/>
            <a:r>
              <a:rPr lang="en-US" altLang="en-US" sz="3200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DID </a:t>
            </a:r>
            <a:r>
              <a:rPr lang="en-US" alt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GOD’S</a:t>
            </a:r>
            <a:r>
              <a:rPr lang="en-US" altLang="en-US" sz="3200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 WILL</a:t>
            </a:r>
          </a:p>
          <a:p>
            <a:endParaRPr lang="en-US" altLang="en-US" sz="2800" dirty="0">
              <a:solidFill>
                <a:srgbClr val="C00000"/>
              </a:solidFill>
              <a:latin typeface="Arial" panose="020B0604020202020204" pitchFamily="34" charset="0"/>
              <a:ea typeface="Tahoma" panose="020B060403050404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685533" y="172988"/>
            <a:ext cx="6318424" cy="9885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5400" dirty="0" smtClean="0">
                <a:solidFill>
                  <a:srgbClr val="C00000"/>
                </a:solidFill>
                <a:ea typeface="Tahoma" panose="020B0604030504040204" pitchFamily="34" charset="0"/>
              </a:rPr>
              <a:t>Noah</a:t>
            </a:r>
            <a:endParaRPr lang="en-US" sz="5400" dirty="0">
              <a:solidFill>
                <a:srgbClr val="C00000"/>
              </a:solidFill>
              <a:ea typeface="Tahom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26" y="214183"/>
            <a:ext cx="2492896" cy="181414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85532" y="1235674"/>
            <a:ext cx="6318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Result of Noah’s Faith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88324" y="2199507"/>
            <a:ext cx="8575590" cy="99299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88324" y="2215976"/>
            <a:ext cx="85755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“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By which he condemned the world and became heir of the righteousness which is according to 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faith”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283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ichie Thetford Calibr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ichie Thetford Calibri" id="{0E7B918D-D831-4C7E-8864-073A1A8D4F65}" vid="{EB013132-CB5B-416F-B302-DB66BDDB29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Richie Thetford Calibri</Template>
  <TotalTime>568</TotalTime>
  <Words>440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Souvenir Lt BT</vt:lpstr>
      <vt:lpstr>Tahoma</vt:lpstr>
      <vt:lpstr>Richie Thetford Calibri</vt:lpstr>
      <vt:lpstr>Building Our Faith….</vt:lpstr>
      <vt:lpstr>Building Our Faith…. ….By the Example of Noah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Our Faith…. ….By the Example of Noah</dc:title>
  <dc:creator>Richie Thetford</dc:creator>
  <cp:lastModifiedBy>Richard Thetford</cp:lastModifiedBy>
  <cp:revision>42</cp:revision>
  <dcterms:created xsi:type="dcterms:W3CDTF">2014-08-18T21:34:54Z</dcterms:created>
  <dcterms:modified xsi:type="dcterms:W3CDTF">2015-02-28T04:49:05Z</dcterms:modified>
</cp:coreProperties>
</file>