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62" r:id="rId4"/>
    <p:sldId id="265" r:id="rId5"/>
    <p:sldId id="266" r:id="rId6"/>
    <p:sldId id="270" r:id="rId7"/>
    <p:sldId id="271" r:id="rId8"/>
    <p:sldId id="273" r:id="rId9"/>
    <p:sldId id="275" r:id="rId10"/>
    <p:sldId id="278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ichie Thetford - 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408" y="1122363"/>
            <a:ext cx="8499022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65" y="3602038"/>
            <a:ext cx="8041822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Richard Thetford					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48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4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53"/>
            <a:ext cx="8886825" cy="941163"/>
          </a:xfrm>
        </p:spPr>
        <p:txBody>
          <a:bodyPr>
            <a:normAutofit/>
          </a:bodyPr>
          <a:lstStyle>
            <a:lvl1pPr algn="ctr">
              <a:defRPr sz="4800" b="1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335764"/>
            <a:ext cx="8721502" cy="4983393"/>
          </a:xfrm>
        </p:spPr>
        <p:txBody>
          <a:bodyPr/>
          <a:lstStyle>
            <a:lvl1pPr>
              <a:defRPr sz="3800" b="1">
                <a:latin typeface="+mn-lt"/>
                <a:cs typeface="Arial" panose="020B0604020202020204" pitchFamily="34" charset="0"/>
              </a:defRPr>
            </a:lvl1pPr>
            <a:lvl2pPr>
              <a:defRPr sz="3600">
                <a:latin typeface="+mn-lt"/>
                <a:cs typeface="Arial" panose="020B0604020202020204" pitchFamily="34" charset="0"/>
              </a:defRPr>
            </a:lvl2pPr>
            <a:lvl3pPr>
              <a:defRPr sz="3400">
                <a:latin typeface="+mn-lt"/>
                <a:cs typeface="Arial" panose="020B0604020202020204" pitchFamily="34" charset="0"/>
              </a:defRPr>
            </a:lvl3pPr>
            <a:lvl4pPr>
              <a:defRPr sz="3200">
                <a:latin typeface="+mn-lt"/>
                <a:cs typeface="Arial" panose="020B060402020202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10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Richard Thetford				                  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71455" y="1143011"/>
            <a:ext cx="8799059" cy="32657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19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8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0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9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9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4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9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9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3815E-790D-4C01-8D97-B072F3B305E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D4A42-F8BE-4A52-BE45-40594FAA5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7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805" y="238892"/>
            <a:ext cx="8872152" cy="988542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Building Our Faith….</a:t>
            </a:r>
            <a:endParaRPr lang="en-US" sz="54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13038" y="1433378"/>
            <a:ext cx="8501448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694" y="1812325"/>
            <a:ext cx="6364613" cy="423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74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627871" y="1992988"/>
            <a:ext cx="6338852" cy="518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2151895"/>
            <a:ext cx="8810202" cy="4248905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Key verse – </a:t>
            </a:r>
            <a:r>
              <a:rPr lang="en-US" altLang="en-US" sz="36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Hebrews 11:7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Genuine fear of God</a:t>
            </a:r>
          </a:p>
          <a:p>
            <a:pPr lvl="2"/>
            <a:r>
              <a:rPr lang="en-US" altLang="en-US" sz="3200" dirty="0" smtClean="0">
                <a:latin typeface="Arial" panose="020B0604020202020204" pitchFamily="34" charset="0"/>
                <a:ea typeface="Tahoma" panose="020B0604030504040204" pitchFamily="34" charset="0"/>
              </a:rPr>
              <a:t>Motivated him to live a righteous life</a:t>
            </a:r>
          </a:p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Key thought – perseverance </a:t>
            </a:r>
            <a:r>
              <a:rPr lang="en-US" altLang="en-US" sz="3600" b="0" dirty="0" smtClean="0">
                <a:latin typeface="Arial" panose="020B0604020202020204" pitchFamily="34" charset="0"/>
                <a:ea typeface="Tahoma" panose="020B0604030504040204" pitchFamily="34" charset="0"/>
              </a:rPr>
              <a:t>(patience)</a:t>
            </a:r>
          </a:p>
          <a:p>
            <a:pPr lvl="1"/>
            <a:r>
              <a:rPr lang="en-US" altLang="en-US" sz="3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1 Peter 3:20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Patience in building the ark</a:t>
            </a:r>
          </a:p>
          <a:p>
            <a:pPr lvl="2"/>
            <a:r>
              <a:rPr lang="en-US" altLang="en-US" sz="3200" dirty="0" smtClean="0">
                <a:latin typeface="Arial" panose="020B0604020202020204" pitchFamily="34" charset="0"/>
                <a:ea typeface="Tahoma" panose="020B0604030504040204" pitchFamily="34" charset="0"/>
              </a:rPr>
              <a:t>Preparing for </a:t>
            </a:r>
            <a:r>
              <a:rPr lang="en-US" altLang="en-US" sz="3200" b="1" dirty="0" smtClean="0">
                <a:latin typeface="Arial" panose="020B0604020202020204" pitchFamily="34" charset="0"/>
                <a:ea typeface="Tahoma" panose="020B0604030504040204" pitchFamily="34" charset="0"/>
              </a:rPr>
              <a:t>God’s plan </a:t>
            </a:r>
            <a:r>
              <a:rPr lang="en-US" altLang="en-US" sz="3200" dirty="0" smtClean="0">
                <a:latin typeface="Arial" panose="020B0604020202020204" pitchFamily="34" charset="0"/>
                <a:ea typeface="Tahoma" panose="020B0604030504040204" pitchFamily="34" charset="0"/>
              </a:rPr>
              <a:t>in </a:t>
            </a:r>
            <a:r>
              <a:rPr lang="en-US" alt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His time</a:t>
            </a:r>
          </a:p>
          <a:p>
            <a:pPr lvl="1"/>
            <a:endParaRPr lang="en-US" altLang="en-US" sz="3200" b="0" dirty="0" smtClean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  <a:p>
            <a:pPr lvl="1"/>
            <a:endParaRPr lang="en-US" altLang="en-US" sz="3200" b="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5533" y="172988"/>
            <a:ext cx="6318424" cy="988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 smtClean="0">
                <a:solidFill>
                  <a:srgbClr val="C00000"/>
                </a:solidFill>
                <a:ea typeface="Tahoma" panose="020B0604030504040204" pitchFamily="34" charset="0"/>
              </a:rPr>
              <a:t>Noah</a:t>
            </a:r>
            <a:endParaRPr lang="en-US" sz="5400" dirty="0">
              <a:solidFill>
                <a:srgbClr val="C00000"/>
              </a:solidFill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6" y="214183"/>
            <a:ext cx="2492896" cy="1814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5532" y="1243912"/>
            <a:ext cx="631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Summary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1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2627871" y="1992988"/>
            <a:ext cx="6338852" cy="518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2151895"/>
            <a:ext cx="8880386" cy="4248905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Foolish to refuse to obey God</a:t>
            </a:r>
          </a:p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The judgment is going to come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Must accept it by faith – </a:t>
            </a:r>
            <a:r>
              <a:rPr lang="en-US" altLang="en-US" sz="3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Hebrews 11:1</a:t>
            </a:r>
          </a:p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Salvation will ONLY be realized by…..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Those who understand and </a:t>
            </a:r>
            <a:r>
              <a:rPr lang="en-US" altLang="en-US" sz="34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DO</a:t>
            </a:r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God’s will</a:t>
            </a:r>
          </a:p>
          <a:p>
            <a:pPr lvl="1"/>
            <a:endParaRPr lang="en-US" altLang="en-US" sz="3000" b="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5533" y="172988"/>
            <a:ext cx="6318424" cy="988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 smtClean="0">
                <a:solidFill>
                  <a:srgbClr val="C00000"/>
                </a:solidFill>
                <a:ea typeface="Tahoma" panose="020B0604030504040204" pitchFamily="34" charset="0"/>
              </a:rPr>
              <a:t>Noah</a:t>
            </a:r>
            <a:endParaRPr lang="en-US" sz="5400" dirty="0">
              <a:solidFill>
                <a:srgbClr val="C00000"/>
              </a:solidFill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6" y="214183"/>
            <a:ext cx="2492896" cy="1814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5532" y="1235674"/>
            <a:ext cx="631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Application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7707" y="5025084"/>
            <a:ext cx="8736064" cy="129334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7707" y="5066270"/>
            <a:ext cx="873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“But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without faith it is impossible to please Him, for he who comes to God must believe that He is, and that He is a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rewarder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of those who diligently seek Him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.” 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Hebrews 11:6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21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805" y="271850"/>
            <a:ext cx="8872152" cy="1738184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Building Our Faith….</a:t>
            </a:r>
            <a:b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</a:br>
            <a:r>
              <a:rPr lang="en-US" b="0" dirty="0" smtClean="0">
                <a:latin typeface="Arial" panose="020B0604020202020204" pitchFamily="34" charset="0"/>
                <a:ea typeface="Tahoma" panose="020B0604030504040204" pitchFamily="34" charset="0"/>
              </a:rPr>
              <a:t>….By the Example of 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Noah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13038" y="2207740"/>
            <a:ext cx="8501448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3610" y="2520786"/>
            <a:ext cx="32395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Hebrews 11:1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Hebrews 11:6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Noah</a:t>
            </a:r>
            <a:r>
              <a:rPr lang="en-US" sz="3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persevered because he was</a:t>
            </a:r>
            <a:r>
              <a:rPr lang="en-US" sz="3200" i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“moved with godly fear”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058" y="2405447"/>
            <a:ext cx="5324569" cy="387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95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627871" y="1992988"/>
            <a:ext cx="6338852" cy="518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2151896"/>
            <a:ext cx="8810202" cy="4248904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Noah </a:t>
            </a:r>
            <a:r>
              <a:rPr lang="en-US" altLang="en-US" sz="3600" dirty="0">
                <a:latin typeface="Arial" panose="020B0604020202020204" pitchFamily="34" charset="0"/>
                <a:ea typeface="Tahoma" panose="020B0604030504040204" pitchFamily="34" charset="0"/>
              </a:rPr>
              <a:t>means “to comfort”</a:t>
            </a:r>
          </a:p>
          <a:p>
            <a:pPr lvl="1"/>
            <a:r>
              <a:rPr lang="en-US" altLang="en-US" sz="3400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Genesis 5:29</a:t>
            </a:r>
          </a:p>
          <a:p>
            <a:r>
              <a:rPr lang="en-US" altLang="en-US" sz="3600" dirty="0">
                <a:latin typeface="Arial" panose="020B0604020202020204" pitchFamily="34" charset="0"/>
                <a:ea typeface="Tahoma" panose="020B0604030504040204" pitchFamily="34" charset="0"/>
              </a:rPr>
              <a:t>Described </a:t>
            </a:r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as: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“</a:t>
            </a:r>
            <a:r>
              <a:rPr lang="en-US" altLang="en-US" sz="3400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heir of righteousness which is by faith</a:t>
            </a:r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”</a:t>
            </a:r>
            <a:endParaRPr lang="en-US" altLang="en-US" sz="3400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5533" y="172988"/>
            <a:ext cx="6318424" cy="988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 smtClean="0">
                <a:solidFill>
                  <a:srgbClr val="C00000"/>
                </a:solidFill>
                <a:ea typeface="Tahoma" panose="020B0604030504040204" pitchFamily="34" charset="0"/>
              </a:rPr>
              <a:t>Noah</a:t>
            </a:r>
            <a:endParaRPr lang="en-US" sz="5400" dirty="0">
              <a:solidFill>
                <a:srgbClr val="C00000"/>
              </a:solidFill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6" y="214183"/>
            <a:ext cx="2492896" cy="1814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5532" y="1243912"/>
            <a:ext cx="631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“moved with godly fear”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06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627871" y="1992988"/>
            <a:ext cx="6338852" cy="518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2151896"/>
            <a:ext cx="8810202" cy="4248904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Days of Noah were terrible!</a:t>
            </a:r>
            <a:endParaRPr lang="en-US" altLang="en-US" sz="3600" dirty="0">
              <a:latin typeface="Arial" panose="020B0604020202020204" pitchFamily="34" charset="0"/>
              <a:ea typeface="Tahoma" panose="020B0604030504040204" pitchFamily="34" charset="0"/>
            </a:endParaRP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ea typeface="Tahoma" panose="020B0604030504040204" pitchFamily="34" charset="0"/>
              </a:rPr>
              <a:t>Wickedness of man </a:t>
            </a:r>
            <a:r>
              <a:rPr lang="en-US" altLang="en-US" sz="3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(V5)</a:t>
            </a: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ea typeface="Tahoma" panose="020B0604030504040204" pitchFamily="34" charset="0"/>
              </a:rPr>
              <a:t>Thoughts of heart evil continually </a:t>
            </a:r>
            <a:r>
              <a:rPr lang="en-US" altLang="en-US" sz="3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(V5)</a:t>
            </a: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ea typeface="Tahoma" panose="020B0604030504040204" pitchFamily="34" charset="0"/>
              </a:rPr>
              <a:t>Corrupt </a:t>
            </a:r>
            <a:r>
              <a:rPr lang="en-US" altLang="en-US" sz="3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(V11)</a:t>
            </a: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ea typeface="Tahoma" panose="020B0604030504040204" pitchFamily="34" charset="0"/>
              </a:rPr>
              <a:t>Filled with violence </a:t>
            </a:r>
            <a:r>
              <a:rPr lang="en-US" altLang="en-US" sz="3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(V11,13)</a:t>
            </a: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ea typeface="Tahoma" panose="020B0604030504040204" pitchFamily="34" charset="0"/>
              </a:rPr>
              <a:t>Distracted from Spiritual service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Matthew 24:36-39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 Peter 2:5; 3:9</a:t>
            </a:r>
          </a:p>
          <a:p>
            <a:endParaRPr lang="en-US" altLang="en-US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5533" y="172988"/>
            <a:ext cx="6318424" cy="988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 smtClean="0">
                <a:solidFill>
                  <a:srgbClr val="C00000"/>
                </a:solidFill>
                <a:ea typeface="Tahoma" panose="020B0604030504040204" pitchFamily="34" charset="0"/>
              </a:rPr>
              <a:t>Noah</a:t>
            </a:r>
            <a:endParaRPr lang="en-US" sz="5400" dirty="0">
              <a:solidFill>
                <a:srgbClr val="C00000"/>
              </a:solidFill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6" y="214183"/>
            <a:ext cx="2492896" cy="1814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5532" y="1235674"/>
            <a:ext cx="631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Times of Noah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33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2627871" y="1992988"/>
            <a:ext cx="6338852" cy="518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2151896"/>
            <a:ext cx="8880386" cy="4248904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Constant pressures of a corrupt society requires great faith!</a:t>
            </a:r>
            <a:endParaRPr lang="en-US" altLang="en-US" sz="3600" dirty="0">
              <a:latin typeface="Arial" panose="020B0604020202020204" pitchFamily="34" charset="0"/>
              <a:ea typeface="Tahoma" panose="020B0604030504040204" pitchFamily="34" charset="0"/>
            </a:endParaRPr>
          </a:p>
          <a:p>
            <a:pPr lvl="1"/>
            <a:r>
              <a:rPr lang="en-US" altLang="en-US" sz="3300" dirty="0" smtClean="0">
                <a:latin typeface="Arial" panose="020B0604020202020204" pitchFamily="34" charset="0"/>
                <a:ea typeface="Tahoma" panose="020B0604030504040204" pitchFamily="34" charset="0"/>
              </a:rPr>
              <a:t>Standards are in place for Christians today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Philippians 2:15-16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Philippians 1:27-28</a:t>
            </a:r>
            <a:endParaRPr lang="en-US" altLang="en-US" sz="32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5533" y="172988"/>
            <a:ext cx="6318424" cy="988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 smtClean="0">
                <a:solidFill>
                  <a:srgbClr val="C00000"/>
                </a:solidFill>
                <a:ea typeface="Tahoma" panose="020B0604030504040204" pitchFamily="34" charset="0"/>
              </a:rPr>
              <a:t>Noah</a:t>
            </a:r>
            <a:endParaRPr lang="en-US" sz="5400" dirty="0">
              <a:solidFill>
                <a:srgbClr val="C00000"/>
              </a:solidFill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6" y="214183"/>
            <a:ext cx="2492896" cy="1814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5532" y="1235674"/>
            <a:ext cx="631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Noah’s Faith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3609" y="4852089"/>
            <a:ext cx="8625018" cy="1416908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3609" y="5181606"/>
            <a:ext cx="862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We must have true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faith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in God!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79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627871" y="1992988"/>
            <a:ext cx="6338852" cy="518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2850287"/>
            <a:ext cx="8810202" cy="3550513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His faith was tested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No deluge of rain before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Would God destroy humans?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Could have had other concerns</a:t>
            </a:r>
          </a:p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Had only God’s word</a:t>
            </a:r>
          </a:p>
          <a:p>
            <a:pPr lvl="1"/>
            <a:r>
              <a:rPr lang="en-US" altLang="en-US" sz="3200" dirty="0" smtClean="0">
                <a:latin typeface="Arial" panose="020B0604020202020204" pitchFamily="34" charset="0"/>
                <a:ea typeface="Tahoma" panose="020B0604030504040204" pitchFamily="34" charset="0"/>
              </a:rPr>
              <a:t>His faith rested on that – All that he needed</a:t>
            </a:r>
          </a:p>
          <a:p>
            <a:pPr lvl="1"/>
            <a:endParaRPr lang="en-US" altLang="en-US" sz="28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5533" y="172988"/>
            <a:ext cx="6318424" cy="988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 smtClean="0">
                <a:solidFill>
                  <a:srgbClr val="C00000"/>
                </a:solidFill>
                <a:ea typeface="Tahoma" panose="020B0604030504040204" pitchFamily="34" charset="0"/>
              </a:rPr>
              <a:t>Noah</a:t>
            </a:r>
            <a:endParaRPr lang="en-US" sz="5400" dirty="0">
              <a:solidFill>
                <a:srgbClr val="C00000"/>
              </a:solidFill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6" y="214183"/>
            <a:ext cx="2492896" cy="1814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5532" y="1235674"/>
            <a:ext cx="631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Basis of Noah’s Faith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8324" y="2199507"/>
            <a:ext cx="8575590" cy="60959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8324" y="2240690"/>
            <a:ext cx="8575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“Noah, being divinely warned of things not yet seen”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0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627871" y="1992988"/>
            <a:ext cx="6338852" cy="518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3286897"/>
            <a:ext cx="8810202" cy="3113903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His faith manifested by obedience</a:t>
            </a:r>
          </a:p>
          <a:p>
            <a:pPr lvl="1"/>
            <a:r>
              <a:rPr lang="en-US" altLang="en-US" sz="3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Genesis 6:14-16</a:t>
            </a:r>
          </a:p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His work performed – based on faith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525 feet long, 87 feet wide, 52 feet high</a:t>
            </a: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ea typeface="Tahoma" panose="020B0604030504040204" pitchFamily="34" charset="0"/>
              </a:rPr>
              <a:t>His work prosecuted by many</a:t>
            </a:r>
          </a:p>
          <a:p>
            <a:endParaRPr lang="en-US" altLang="en-US" sz="3400" dirty="0" smtClean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  <a:p>
            <a:pPr lvl="1"/>
            <a:endParaRPr lang="en-US" altLang="en-US" sz="28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5533" y="172988"/>
            <a:ext cx="6318424" cy="988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 smtClean="0">
                <a:solidFill>
                  <a:srgbClr val="C00000"/>
                </a:solidFill>
                <a:ea typeface="Tahoma" panose="020B0604030504040204" pitchFamily="34" charset="0"/>
              </a:rPr>
              <a:t>Noah</a:t>
            </a:r>
            <a:endParaRPr lang="en-US" sz="5400" dirty="0">
              <a:solidFill>
                <a:srgbClr val="C00000"/>
              </a:solidFill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6" y="214183"/>
            <a:ext cx="2492896" cy="1814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5532" y="1252150"/>
            <a:ext cx="6318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Expression of Noah’s Faith</a:t>
            </a:r>
            <a:endParaRPr lang="en-US" sz="36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8324" y="2199507"/>
            <a:ext cx="8575590" cy="99299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8324" y="2215976"/>
            <a:ext cx="85755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Noah, moved with godly fear, prepared an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ark</a:t>
            </a:r>
            <a:b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saving of his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household”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19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627871" y="1992988"/>
            <a:ext cx="6338852" cy="518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3286897"/>
            <a:ext cx="8810202" cy="3113903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Condemnation of unbelievers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Holy fear of God condemned their confidence in themselves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Faith condemned their unbelief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Good examples will either convert sinners or condemn them</a:t>
            </a:r>
            <a:endParaRPr lang="en-US" altLang="en-US" sz="28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5533" y="172988"/>
            <a:ext cx="6318424" cy="988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 smtClean="0">
                <a:solidFill>
                  <a:srgbClr val="C00000"/>
                </a:solidFill>
                <a:ea typeface="Tahoma" panose="020B0604030504040204" pitchFamily="34" charset="0"/>
              </a:rPr>
              <a:t>Noah</a:t>
            </a:r>
            <a:endParaRPr lang="en-US" sz="5400" dirty="0">
              <a:solidFill>
                <a:srgbClr val="C00000"/>
              </a:solidFill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6" y="214183"/>
            <a:ext cx="2492896" cy="1814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5532" y="1235674"/>
            <a:ext cx="631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Result of Noah’s Faith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8324" y="2199507"/>
            <a:ext cx="8575590" cy="99299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8324" y="2215976"/>
            <a:ext cx="85755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By which he condemned the world and became heir of the righteousness which is according to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faith”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5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627871" y="1992988"/>
            <a:ext cx="6338852" cy="518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3286897"/>
            <a:ext cx="8810202" cy="3113903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latin typeface="Arial" panose="020B0604020202020204" pitchFamily="34" charset="0"/>
                <a:ea typeface="Tahoma" panose="020B0604030504040204" pitchFamily="34" charset="0"/>
              </a:rPr>
              <a:t>Became the heir of the righteous people of God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He was righteous before he was commanded to build the ark</a:t>
            </a:r>
          </a:p>
          <a:p>
            <a:pPr lvl="1"/>
            <a:r>
              <a:rPr lang="en-US" altLang="en-US" sz="3400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Building the ark exemplified his faith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DID </a:t>
            </a:r>
            <a:r>
              <a:rPr lang="en-US" alt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GOD’S</a:t>
            </a:r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WILL</a:t>
            </a:r>
          </a:p>
          <a:p>
            <a:endParaRPr lang="en-US" altLang="en-US" sz="28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5533" y="172988"/>
            <a:ext cx="6318424" cy="988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 smtClean="0">
                <a:solidFill>
                  <a:srgbClr val="C00000"/>
                </a:solidFill>
                <a:ea typeface="Tahoma" panose="020B0604030504040204" pitchFamily="34" charset="0"/>
              </a:rPr>
              <a:t>Noah</a:t>
            </a:r>
            <a:endParaRPr lang="en-US" sz="5400" dirty="0">
              <a:solidFill>
                <a:srgbClr val="C00000"/>
              </a:solidFill>
              <a:ea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6" y="214183"/>
            <a:ext cx="2492896" cy="1814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5532" y="1235674"/>
            <a:ext cx="631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Result of Noah’s Faith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8324" y="2199507"/>
            <a:ext cx="8575590" cy="99299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8324" y="2215976"/>
            <a:ext cx="85755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By which he condemned the world and became heir of the righteousness which is according to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faith”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28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ichie Thetford Calibr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Calibri" id="{0E7B918D-D831-4C7E-8864-073A1A8D4F65}" vid="{EB013132-CB5B-416F-B302-DB66BDDB29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Calibri</Template>
  <TotalTime>568</TotalTime>
  <Words>440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Souvenir Lt BT</vt:lpstr>
      <vt:lpstr>Tahoma</vt:lpstr>
      <vt:lpstr>Richie Thetford Calibri</vt:lpstr>
      <vt:lpstr>Building Our Faith….</vt:lpstr>
      <vt:lpstr>Building Our Faith…. ….By the Example of Noah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Our Faith…. ….By the Example of Noah</dc:title>
  <dc:creator>Richie Thetford</dc:creator>
  <cp:lastModifiedBy>Richard Thetford</cp:lastModifiedBy>
  <cp:revision>42</cp:revision>
  <dcterms:created xsi:type="dcterms:W3CDTF">2014-08-18T21:34:54Z</dcterms:created>
  <dcterms:modified xsi:type="dcterms:W3CDTF">2015-02-28T04:49:05Z</dcterms:modified>
</cp:coreProperties>
</file>