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58" r:id="rId4"/>
    <p:sldId id="259" r:id="rId5"/>
    <p:sldId id="260" r:id="rId6"/>
    <p:sldId id="261" r:id="rId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88" d="100"/>
          <a:sy n="88" d="100"/>
        </p:scale>
        <p:origin x="86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3917046-2D56-4004-864A-099C9666520B}" type="datetimeFigureOut">
              <a:rPr lang="en-US" smtClean="0">
                <a:solidFill>
                  <a:prstClr val="black">
                    <a:tint val="75000"/>
                  </a:prstClr>
                </a:solidFill>
              </a:rPr>
              <a:pPr/>
              <a:t>3/18/2024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E5BD7C-D49B-4B5E-95F2-E260127173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82532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917046-2D56-4004-864A-099C9666520B}" type="datetimeFigureOut">
              <a:rPr lang="en-US" smtClean="0">
                <a:solidFill>
                  <a:prstClr val="black">
                    <a:tint val="75000"/>
                  </a:prstClr>
                </a:solidFill>
              </a:rPr>
              <a:pPr/>
              <a:t>3/18/2024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E5BD7C-D49B-4B5E-95F2-E260127173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088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17046-2D56-4004-864A-099C9666520B}" type="datetimeFigureOut">
              <a:rPr lang="en-US" smtClean="0"/>
              <a:pPr/>
              <a:t>3/18/2024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5BD7C-D49B-4B5E-95F2-E260127173EE}" type="slidenum">
              <a:rPr lang="en-US" smtClean="0"/>
              <a:pPr/>
              <a:t>‹#›</a:t>
            </a:fld>
            <a:endParaRPr lang="en-US"/>
          </a:p>
        </p:txBody>
      </p:sp>
    </p:spTree>
    <p:extLst>
      <p:ext uri="{BB962C8B-B14F-4D97-AF65-F5344CB8AC3E}">
        <p14:creationId xmlns:p14="http://schemas.microsoft.com/office/powerpoint/2010/main" val="3501775300"/>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5="http://schemas.microsoft.com/office/powerpoint/2012/main">
    <mc:Choice Requires="p15">
      <p:transition xmlns:p14="http://schemas.microsoft.com/office/powerpoint/2010/main" spd="slow" p14:dur="1750">
        <p15:prstTrans prst="pageCurlDoubl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821090"/>
            <a:ext cx="7772400" cy="1470025"/>
          </a:xfrm>
        </p:spPr>
        <p:txBody>
          <a:bodyPr>
            <a:noAutofit/>
          </a:bodyPr>
          <a:lstStyle/>
          <a:p>
            <a:r>
              <a:rPr lang="en-US" sz="5400" b="1" dirty="0">
                <a:effectLst>
                  <a:outerShdw blurRad="38100" dist="38100" dir="2700000" algn="tl">
                    <a:srgbClr val="000000">
                      <a:alpha val="43137"/>
                    </a:srgbClr>
                  </a:outerShdw>
                </a:effectLst>
                <a:latin typeface="Calibri" panose="020F0502020204030204" pitchFamily="34" charset="0"/>
                <a:cs typeface="Arial" pitchFamily="34" charset="0"/>
              </a:rPr>
              <a:t>The Difference in</a:t>
            </a:r>
            <a:br>
              <a:rPr lang="en-US" sz="5400" b="1" dirty="0">
                <a:effectLst>
                  <a:outerShdw blurRad="38100" dist="38100" dir="2700000" algn="tl">
                    <a:srgbClr val="000000">
                      <a:alpha val="43137"/>
                    </a:srgbClr>
                  </a:outerShdw>
                </a:effectLst>
                <a:latin typeface="Calibri" panose="020F0502020204030204" pitchFamily="34" charset="0"/>
                <a:cs typeface="Arial" pitchFamily="34" charset="0"/>
              </a:rPr>
            </a:br>
            <a:r>
              <a:rPr lang="en-US" sz="5400" b="1" dirty="0">
                <a:effectLst>
                  <a:outerShdw blurRad="38100" dist="38100" dir="2700000" algn="tl">
                    <a:srgbClr val="000000">
                      <a:alpha val="43137"/>
                    </a:srgbClr>
                  </a:outerShdw>
                </a:effectLst>
                <a:latin typeface="Calibri" panose="020F0502020204030204" pitchFamily="34" charset="0"/>
                <a:cs typeface="Arial" pitchFamily="34" charset="0"/>
              </a:rPr>
              <a:t>churches of Christ</a:t>
            </a:r>
          </a:p>
        </p:txBody>
      </p:sp>
      <p:sp>
        <p:nvSpPr>
          <p:cNvPr id="3" name="Subtitle 2"/>
          <p:cNvSpPr>
            <a:spLocks noGrp="1"/>
          </p:cNvSpPr>
          <p:nvPr>
            <p:ph type="subTitle" idx="1"/>
          </p:nvPr>
        </p:nvSpPr>
        <p:spPr>
          <a:xfrm>
            <a:off x="2743200" y="3650343"/>
            <a:ext cx="6705600" cy="616856"/>
          </a:xfrm>
          <a:solidFill>
            <a:schemeClr val="accent6">
              <a:lumMod val="75000"/>
            </a:schemeClr>
          </a:solidFill>
        </p:spPr>
        <p:txBody>
          <a:bodyPr>
            <a:normAutofit/>
          </a:bodyPr>
          <a:lstStyle/>
          <a:p>
            <a:r>
              <a:rPr lang="en-US" sz="3400" dirty="0">
                <a:solidFill>
                  <a:schemeClr val="bg1"/>
                </a:solidFill>
                <a:effectLst>
                  <a:outerShdw blurRad="38100" dist="38100" dir="2700000" algn="tl">
                    <a:srgbClr val="000000">
                      <a:alpha val="43137"/>
                    </a:srgbClr>
                  </a:outerShdw>
                </a:effectLst>
                <a:latin typeface="Calibri" panose="020F0502020204030204" pitchFamily="34" charset="0"/>
                <a:cs typeface="Arial" pitchFamily="34" charset="0"/>
              </a:rPr>
              <a:t>ONE Difference: </a:t>
            </a:r>
            <a:r>
              <a:rPr lang="en-US" sz="3400" b="1" dirty="0">
                <a:solidFill>
                  <a:schemeClr val="bg1"/>
                </a:solidFill>
                <a:effectLst>
                  <a:outerShdw blurRad="38100" dist="38100" dir="2700000" algn="tl">
                    <a:srgbClr val="000000">
                      <a:alpha val="43137"/>
                    </a:srgbClr>
                  </a:outerShdw>
                </a:effectLst>
                <a:latin typeface="Calibri" panose="020F0502020204030204" pitchFamily="34" charset="0"/>
                <a:cs typeface="Arial" pitchFamily="34" charset="0"/>
              </a:rPr>
              <a:t>BIBLE AUTHORITY</a:t>
            </a:r>
          </a:p>
        </p:txBody>
      </p:sp>
      <p:sp>
        <p:nvSpPr>
          <p:cNvPr id="4" name="Flowchart: Delay 3"/>
          <p:cNvSpPr/>
          <p:nvPr/>
        </p:nvSpPr>
        <p:spPr>
          <a:xfrm rot="5400000">
            <a:off x="5334000" y="-5334000"/>
            <a:ext cx="1524000" cy="12192000"/>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5" name="Rectangle 4"/>
          <p:cNvSpPr/>
          <p:nvPr/>
        </p:nvSpPr>
        <p:spPr>
          <a:xfrm>
            <a:off x="0" y="6248402"/>
            <a:ext cx="12192000" cy="304800"/>
          </a:xfrm>
          <a:prstGeom prst="rec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prstClr val="white"/>
              </a:solidFill>
              <a:latin typeface="Calibri"/>
            </a:endParaRPr>
          </a:p>
        </p:txBody>
      </p:sp>
      <p:pic>
        <p:nvPicPr>
          <p:cNvPr id="6" name="Picture 5" descr="OpenBible3.jpg"/>
          <p:cNvPicPr>
            <a:picLocks noChangeAspect="1"/>
          </p:cNvPicPr>
          <p:nvPr/>
        </p:nvPicPr>
        <p:blipFill>
          <a:blip r:embed="rId2" cstate="print"/>
          <a:stretch>
            <a:fillRect/>
          </a:stretch>
        </p:blipFill>
        <p:spPr>
          <a:xfrm>
            <a:off x="2743200" y="4267201"/>
            <a:ext cx="6705601" cy="1841659"/>
          </a:xfrm>
          <a:prstGeom prst="rect">
            <a:avLst/>
          </a:prstGeom>
        </p:spPr>
      </p:pic>
      <p:sp>
        <p:nvSpPr>
          <p:cNvPr id="7" name="TextBox 6">
            <a:extLst>
              <a:ext uri="{FF2B5EF4-FFF2-40B4-BE49-F238E27FC236}">
                <a16:creationId xmlns:a16="http://schemas.microsoft.com/office/drawing/2014/main" id="{1A343274-2E73-DA8B-7DE1-A8D71E9FD0EE}"/>
              </a:ext>
            </a:extLst>
          </p:cNvPr>
          <p:cNvSpPr txBox="1"/>
          <p:nvPr/>
        </p:nvSpPr>
        <p:spPr>
          <a:xfrm>
            <a:off x="0" y="6553205"/>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rPr>
              <a:t>Richie Thetford									              www.thetfordcountry.com</a:t>
            </a:r>
          </a:p>
        </p:txBody>
      </p:sp>
    </p:spTree>
    <p:extLst>
      <p:ext uri="{BB962C8B-B14F-4D97-AF65-F5344CB8AC3E}">
        <p14:creationId xmlns:p14="http://schemas.microsoft.com/office/powerpoint/2010/main" val="22121159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527631"/>
            <a:ext cx="10994571" cy="3962400"/>
          </a:xfrm>
        </p:spPr>
        <p:txBody>
          <a:bodyPr/>
          <a:lstStyle/>
          <a:p>
            <a:r>
              <a:rPr lang="en-US" b="1" dirty="0">
                <a:latin typeface="Calibri" panose="020F0502020204030204" pitchFamily="34" charset="0"/>
                <a:cs typeface="Arial" pitchFamily="34" charset="0"/>
              </a:rPr>
              <a:t>The mission of the church</a:t>
            </a:r>
          </a:p>
          <a:p>
            <a:pPr lvl="1"/>
            <a:r>
              <a:rPr lang="en-US" sz="3000" dirty="0">
                <a:solidFill>
                  <a:srgbClr val="C00000"/>
                </a:solidFill>
                <a:latin typeface="Calibri" panose="020F0502020204030204" pitchFamily="34" charset="0"/>
                <a:ea typeface="Calibri" panose="020F0502020204030204" pitchFamily="34" charset="0"/>
                <a:cs typeface="Arial" pitchFamily="34" charset="0"/>
              </a:rPr>
              <a:t>Matthew 18:11</a:t>
            </a:r>
          </a:p>
          <a:p>
            <a:pPr lvl="1"/>
            <a:r>
              <a:rPr lang="en-US" sz="3000" dirty="0">
                <a:solidFill>
                  <a:srgbClr val="C00000"/>
                </a:solidFill>
                <a:latin typeface="Calibri" panose="020F0502020204030204" pitchFamily="34" charset="0"/>
                <a:ea typeface="Calibri" panose="020F0502020204030204" pitchFamily="34" charset="0"/>
                <a:cs typeface="Arial" pitchFamily="34" charset="0"/>
              </a:rPr>
              <a:t>1 Timothy 3:15</a:t>
            </a:r>
          </a:p>
          <a:p>
            <a:pPr lvl="1"/>
            <a:r>
              <a:rPr lang="en-US" sz="3000" dirty="0">
                <a:solidFill>
                  <a:srgbClr val="C00000"/>
                </a:solidFill>
                <a:latin typeface="Calibri" panose="020F0502020204030204" pitchFamily="34" charset="0"/>
                <a:ea typeface="Calibri" panose="020F0502020204030204" pitchFamily="34" charset="0"/>
                <a:cs typeface="Arial" pitchFamily="34" charset="0"/>
              </a:rPr>
              <a:t>John 14:6</a:t>
            </a:r>
          </a:p>
          <a:p>
            <a:r>
              <a:rPr lang="en-US" b="1" dirty="0">
                <a:latin typeface="Calibri" panose="020F0502020204030204" pitchFamily="34" charset="0"/>
                <a:cs typeface="Arial" pitchFamily="34" charset="0"/>
              </a:rPr>
              <a:t>Authority of Christ is very important</a:t>
            </a:r>
          </a:p>
          <a:p>
            <a:pPr lvl="1"/>
            <a:r>
              <a:rPr lang="en-US" sz="3000" dirty="0">
                <a:solidFill>
                  <a:srgbClr val="C00000"/>
                </a:solidFill>
                <a:latin typeface="Calibri" panose="020F0502020204030204" pitchFamily="34" charset="0"/>
                <a:ea typeface="Calibri" panose="020F0502020204030204" pitchFamily="34" charset="0"/>
                <a:cs typeface="Arial" pitchFamily="34" charset="0"/>
              </a:rPr>
              <a:t>Matthew 28:18-20</a:t>
            </a:r>
          </a:p>
          <a:p>
            <a:pPr lvl="1"/>
            <a:r>
              <a:rPr lang="en-US" sz="3000" dirty="0">
                <a:solidFill>
                  <a:srgbClr val="C00000"/>
                </a:solidFill>
                <a:latin typeface="Calibri" panose="020F0502020204030204" pitchFamily="34" charset="0"/>
                <a:ea typeface="Calibri" panose="020F0502020204030204" pitchFamily="34" charset="0"/>
                <a:cs typeface="Arial" pitchFamily="34" charset="0"/>
              </a:rPr>
              <a:t>Colossians 3:17</a:t>
            </a:r>
          </a:p>
        </p:txBody>
      </p:sp>
      <p:sp>
        <p:nvSpPr>
          <p:cNvPr id="6" name="Rounded Rectangle 5"/>
          <p:cNvSpPr/>
          <p:nvPr/>
        </p:nvSpPr>
        <p:spPr>
          <a:xfrm>
            <a:off x="1752600" y="5508174"/>
            <a:ext cx="8686800" cy="609600"/>
          </a:xfrm>
          <a:prstGeom prst="roundRect">
            <a:avLst/>
          </a:prstGeom>
          <a:solidFill>
            <a:srgbClr val="B0540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7" name="TextBox 6"/>
          <p:cNvSpPr txBox="1"/>
          <p:nvPr/>
        </p:nvSpPr>
        <p:spPr>
          <a:xfrm>
            <a:off x="1752600" y="5526163"/>
            <a:ext cx="8686800" cy="584775"/>
          </a:xfrm>
          <a:prstGeom prst="rect">
            <a:avLst/>
          </a:prstGeom>
          <a:noFill/>
        </p:spPr>
        <p:txBody>
          <a:bodyPr wrap="square" rtlCol="0">
            <a:spAutoFit/>
          </a:bodyPr>
          <a:lstStyle/>
          <a:p>
            <a:pPr algn="ctr"/>
            <a:r>
              <a:rPr lang="en-US" sz="3200" dirty="0">
                <a:solidFill>
                  <a:prstClr val="white"/>
                </a:solidFill>
                <a:effectLst>
                  <a:outerShdw blurRad="38100" dist="38100" dir="2700000" algn="tl">
                    <a:srgbClr val="000000">
                      <a:alpha val="43137"/>
                    </a:srgbClr>
                  </a:outerShdw>
                </a:effectLst>
                <a:latin typeface="Calibri" panose="020F0502020204030204" pitchFamily="34" charset="0"/>
                <a:cs typeface="Arial" pitchFamily="34" charset="0"/>
              </a:rPr>
              <a:t>The Bible is clear on how to bring souls to Christ</a:t>
            </a:r>
          </a:p>
        </p:txBody>
      </p:sp>
      <p:sp>
        <p:nvSpPr>
          <p:cNvPr id="12" name="Flowchart: Delay 11">
            <a:extLst>
              <a:ext uri="{FF2B5EF4-FFF2-40B4-BE49-F238E27FC236}">
                <a16:creationId xmlns:a16="http://schemas.microsoft.com/office/drawing/2014/main" id="{4A6FFA83-0297-FAA1-556B-FD34BC646C9B}"/>
              </a:ext>
            </a:extLst>
          </p:cNvPr>
          <p:cNvSpPr/>
          <p:nvPr/>
        </p:nvSpPr>
        <p:spPr>
          <a:xfrm rot="5400000">
            <a:off x="5334000" y="-5334000"/>
            <a:ext cx="1524000" cy="12192000"/>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3" name="Title 1">
            <a:extLst>
              <a:ext uri="{FF2B5EF4-FFF2-40B4-BE49-F238E27FC236}">
                <a16:creationId xmlns:a16="http://schemas.microsoft.com/office/drawing/2014/main" id="{C94EC968-9F75-08DF-EC32-DA5BED19DF83}"/>
              </a:ext>
            </a:extLst>
          </p:cNvPr>
          <p:cNvSpPr>
            <a:spLocks noGrp="1"/>
          </p:cNvSpPr>
          <p:nvPr>
            <p:ph type="title"/>
          </p:nvPr>
        </p:nvSpPr>
        <p:spPr>
          <a:xfrm>
            <a:off x="0" y="106362"/>
            <a:ext cx="12192000" cy="731838"/>
          </a:xfrm>
        </p:spPr>
        <p:txBody>
          <a:bodyPr>
            <a:noAutofit/>
          </a:bodyPr>
          <a:lstStyle/>
          <a:p>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Arial" pitchFamily="34" charset="0"/>
              </a:rPr>
              <a:t>The Difference in churches of Christ</a:t>
            </a:r>
          </a:p>
        </p:txBody>
      </p:sp>
      <p:sp>
        <p:nvSpPr>
          <p:cNvPr id="14" name="Rectangle 13">
            <a:extLst>
              <a:ext uri="{FF2B5EF4-FFF2-40B4-BE49-F238E27FC236}">
                <a16:creationId xmlns:a16="http://schemas.microsoft.com/office/drawing/2014/main" id="{D365ADFC-CA9E-CC2B-9B00-E0D11CC8BB5D}"/>
              </a:ext>
            </a:extLst>
          </p:cNvPr>
          <p:cNvSpPr/>
          <p:nvPr/>
        </p:nvSpPr>
        <p:spPr>
          <a:xfrm>
            <a:off x="0" y="6248402"/>
            <a:ext cx="12192000" cy="304800"/>
          </a:xfrm>
          <a:prstGeom prst="rec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prstClr val="white"/>
              </a:solidFill>
              <a:latin typeface="Calibri"/>
            </a:endParaRPr>
          </a:p>
        </p:txBody>
      </p:sp>
      <p:sp>
        <p:nvSpPr>
          <p:cNvPr id="9" name="TextBox 8">
            <a:extLst>
              <a:ext uri="{FF2B5EF4-FFF2-40B4-BE49-F238E27FC236}">
                <a16:creationId xmlns:a16="http://schemas.microsoft.com/office/drawing/2014/main" id="{98F517EF-25C1-46EE-A98E-7D7EA1153919}"/>
              </a:ext>
            </a:extLst>
          </p:cNvPr>
          <p:cNvSpPr txBox="1"/>
          <p:nvPr/>
        </p:nvSpPr>
        <p:spPr>
          <a:xfrm>
            <a:off x="0" y="6553205"/>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rPr>
              <a:t>Richie Thetford									              www.thetfordcountry.com</a:t>
            </a:r>
          </a:p>
        </p:txBody>
      </p:sp>
    </p:spTree>
    <p:extLst>
      <p:ext uri="{BB962C8B-B14F-4D97-AF65-F5344CB8AC3E}">
        <p14:creationId xmlns:p14="http://schemas.microsoft.com/office/powerpoint/2010/main" val="4180642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9" presetClass="entr" presetSubtype="0"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ssolve">
                                      <p:cBhvr>
                                        <p:cTn id="30" dur="500"/>
                                        <p:tgtEl>
                                          <p:spTgt spid="3">
                                            <p:txEl>
                                              <p:pRg st="5" end="5"/>
                                            </p:txEl>
                                          </p:spTgt>
                                        </p:tgtEl>
                                      </p:cBhvr>
                                    </p:animEffect>
                                  </p:childTnLst>
                                </p:cTn>
                              </p:par>
                            </p:childTnLst>
                          </p:cTn>
                        </p:par>
                        <p:par>
                          <p:cTn id="31" fill="hold">
                            <p:stCondLst>
                              <p:cond delay="1000"/>
                            </p:stCondLst>
                            <p:childTnLst>
                              <p:par>
                                <p:cTn id="32" presetID="9" presetClass="entr" presetSubtype="0"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dissolv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linds(horizontal)">
                                      <p:cBhvr>
                                        <p:cTn id="39" dur="500"/>
                                        <p:tgtEl>
                                          <p:spTgt spid="6"/>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linds(horizontal)">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lay 3"/>
          <p:cNvSpPr/>
          <p:nvPr/>
        </p:nvSpPr>
        <p:spPr>
          <a:xfrm rot="5400000">
            <a:off x="5334000" y="-5334000"/>
            <a:ext cx="1524000" cy="12192000"/>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2" name="Title 1"/>
          <p:cNvSpPr>
            <a:spLocks noGrp="1"/>
          </p:cNvSpPr>
          <p:nvPr>
            <p:ph type="title"/>
          </p:nvPr>
        </p:nvSpPr>
        <p:spPr>
          <a:xfrm>
            <a:off x="0" y="106362"/>
            <a:ext cx="12192000" cy="731838"/>
          </a:xfrm>
        </p:spPr>
        <p:txBody>
          <a:bodyPr>
            <a:noAutofit/>
          </a:bodyPr>
          <a:lstStyle/>
          <a:p>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Arial" pitchFamily="34" charset="0"/>
              </a:rPr>
              <a:t>The Difference in churches of Christ</a:t>
            </a:r>
          </a:p>
        </p:txBody>
      </p:sp>
      <p:sp>
        <p:nvSpPr>
          <p:cNvPr id="3" name="Content Placeholder 2"/>
          <p:cNvSpPr>
            <a:spLocks noGrp="1"/>
          </p:cNvSpPr>
          <p:nvPr>
            <p:ph idx="1"/>
          </p:nvPr>
        </p:nvSpPr>
        <p:spPr>
          <a:xfrm>
            <a:off x="181429" y="1981200"/>
            <a:ext cx="11865428" cy="3962400"/>
          </a:xfrm>
        </p:spPr>
        <p:txBody>
          <a:bodyPr>
            <a:normAutofit/>
          </a:bodyPr>
          <a:lstStyle/>
          <a:p>
            <a:pPr algn="ctr">
              <a:buNone/>
            </a:pPr>
            <a:r>
              <a:rPr lang="en-US" sz="3800" b="1" dirty="0">
                <a:solidFill>
                  <a:srgbClr val="B05408"/>
                </a:solidFill>
                <a:latin typeface="Calibri" panose="020F0502020204030204" pitchFamily="34" charset="0"/>
                <a:cs typeface="Arial" pitchFamily="34" charset="0"/>
              </a:rPr>
              <a:t>Issues that divide churches of Christ:</a:t>
            </a:r>
          </a:p>
          <a:p>
            <a:r>
              <a:rPr lang="en-US" dirty="0">
                <a:latin typeface="Calibri" panose="020F0502020204030204" pitchFamily="34" charset="0"/>
                <a:ea typeface="Calibri" panose="020F0502020204030204" pitchFamily="34" charset="0"/>
                <a:cs typeface="Arial" pitchFamily="34" charset="0"/>
              </a:rPr>
              <a:t>April 18</a:t>
            </a:r>
            <a:r>
              <a:rPr lang="en-US" baseline="30000" dirty="0">
                <a:latin typeface="Calibri" panose="020F0502020204030204" pitchFamily="34" charset="0"/>
                <a:ea typeface="Calibri" panose="020F0502020204030204" pitchFamily="34" charset="0"/>
                <a:cs typeface="Arial" pitchFamily="34" charset="0"/>
              </a:rPr>
              <a:t>th	</a:t>
            </a:r>
            <a:r>
              <a:rPr lang="en-US" dirty="0">
                <a:latin typeface="Calibri" panose="020F0502020204030204" pitchFamily="34" charset="0"/>
                <a:ea typeface="Calibri" panose="020F0502020204030204" pitchFamily="34" charset="0"/>
                <a:cs typeface="Arial" pitchFamily="34" charset="0"/>
              </a:rPr>
              <a:t> Thursday		Bible Authority</a:t>
            </a:r>
          </a:p>
          <a:p>
            <a:r>
              <a:rPr lang="en-US" dirty="0">
                <a:latin typeface="Calibri" panose="020F0502020204030204" pitchFamily="34" charset="0"/>
                <a:ea typeface="Calibri" panose="020F0502020204030204" pitchFamily="34" charset="0"/>
                <a:cs typeface="Arial" pitchFamily="34" charset="0"/>
              </a:rPr>
              <a:t>April 19</a:t>
            </a:r>
            <a:r>
              <a:rPr lang="en-US" baseline="30000" dirty="0">
                <a:latin typeface="Calibri" panose="020F0502020204030204" pitchFamily="34" charset="0"/>
                <a:ea typeface="Calibri" panose="020F0502020204030204" pitchFamily="34" charset="0"/>
                <a:cs typeface="Arial" pitchFamily="34" charset="0"/>
              </a:rPr>
              <a:t>th	</a:t>
            </a:r>
            <a:r>
              <a:rPr lang="en-US" dirty="0">
                <a:latin typeface="Calibri" panose="020F0502020204030204" pitchFamily="34" charset="0"/>
                <a:ea typeface="Calibri" panose="020F0502020204030204" pitchFamily="34" charset="0"/>
                <a:cs typeface="Arial" pitchFamily="34" charset="0"/>
              </a:rPr>
              <a:t> Friday		Expediency</a:t>
            </a:r>
          </a:p>
          <a:p>
            <a:r>
              <a:rPr lang="en-US" dirty="0">
                <a:latin typeface="Calibri" panose="020F0502020204030204" pitchFamily="34" charset="0"/>
                <a:ea typeface="Calibri" panose="020F0502020204030204" pitchFamily="34" charset="0"/>
                <a:cs typeface="Arial" pitchFamily="34" charset="0"/>
              </a:rPr>
              <a:t>April 20</a:t>
            </a:r>
            <a:r>
              <a:rPr lang="en-US" baseline="30000" dirty="0">
                <a:latin typeface="Calibri" panose="020F0502020204030204" pitchFamily="34" charset="0"/>
                <a:ea typeface="Calibri" panose="020F0502020204030204" pitchFamily="34" charset="0"/>
                <a:cs typeface="Arial" pitchFamily="34" charset="0"/>
              </a:rPr>
              <a:t>th	</a:t>
            </a:r>
            <a:r>
              <a:rPr lang="en-US" dirty="0">
                <a:latin typeface="Calibri" panose="020F0502020204030204" pitchFamily="34" charset="0"/>
                <a:ea typeface="Calibri" panose="020F0502020204030204" pitchFamily="34" charset="0"/>
                <a:cs typeface="Arial" pitchFamily="34" charset="0"/>
              </a:rPr>
              <a:t> Saturday		Fellowship Halls and Entertainment</a:t>
            </a:r>
          </a:p>
          <a:p>
            <a:r>
              <a:rPr lang="en-US" dirty="0">
                <a:latin typeface="Calibri" panose="020F0502020204030204" pitchFamily="34" charset="0"/>
                <a:ea typeface="Calibri" panose="020F0502020204030204" pitchFamily="34" charset="0"/>
                <a:cs typeface="Arial" pitchFamily="34" charset="0"/>
              </a:rPr>
              <a:t>April 21</a:t>
            </a:r>
            <a:r>
              <a:rPr lang="en-US" baseline="30000" dirty="0">
                <a:latin typeface="Calibri" panose="020F0502020204030204" pitchFamily="34" charset="0"/>
                <a:ea typeface="Calibri" panose="020F0502020204030204" pitchFamily="34" charset="0"/>
                <a:cs typeface="Arial" pitchFamily="34" charset="0"/>
              </a:rPr>
              <a:t>st		</a:t>
            </a:r>
            <a:r>
              <a:rPr lang="en-US" dirty="0">
                <a:latin typeface="Calibri" panose="020F0502020204030204" pitchFamily="34" charset="0"/>
                <a:ea typeface="Calibri" panose="020F0502020204030204" pitchFamily="34" charset="0"/>
                <a:cs typeface="Arial" pitchFamily="34" charset="0"/>
              </a:rPr>
              <a:t> Sunday		Church Benevolence</a:t>
            </a:r>
          </a:p>
          <a:p>
            <a:r>
              <a:rPr lang="en-US" dirty="0">
                <a:latin typeface="Calibri" panose="020F0502020204030204" pitchFamily="34" charset="0"/>
                <a:ea typeface="Calibri" panose="020F0502020204030204" pitchFamily="34" charset="0"/>
                <a:cs typeface="Arial" pitchFamily="34" charset="0"/>
              </a:rPr>
              <a:t>April 21</a:t>
            </a:r>
            <a:r>
              <a:rPr lang="en-US" baseline="30000" dirty="0">
                <a:latin typeface="Calibri" panose="020F0502020204030204" pitchFamily="34" charset="0"/>
                <a:ea typeface="Calibri" panose="020F0502020204030204" pitchFamily="34" charset="0"/>
                <a:cs typeface="Arial" pitchFamily="34" charset="0"/>
              </a:rPr>
              <a:t>st	</a:t>
            </a:r>
            <a:r>
              <a:rPr lang="en-US" dirty="0">
                <a:latin typeface="Calibri" panose="020F0502020204030204" pitchFamily="34" charset="0"/>
                <a:ea typeface="Calibri" panose="020F0502020204030204" pitchFamily="34" charset="0"/>
                <a:cs typeface="Arial" pitchFamily="34" charset="0"/>
              </a:rPr>
              <a:t> 	 Sunday		Church Cooperation</a:t>
            </a:r>
          </a:p>
        </p:txBody>
      </p:sp>
      <p:sp>
        <p:nvSpPr>
          <p:cNvPr id="6" name="Rectangle 5">
            <a:extLst>
              <a:ext uri="{FF2B5EF4-FFF2-40B4-BE49-F238E27FC236}">
                <a16:creationId xmlns:a16="http://schemas.microsoft.com/office/drawing/2014/main" id="{D98DF3AD-706C-845B-D594-EC984C47D472}"/>
              </a:ext>
            </a:extLst>
          </p:cNvPr>
          <p:cNvSpPr/>
          <p:nvPr/>
        </p:nvSpPr>
        <p:spPr>
          <a:xfrm>
            <a:off x="0" y="6248402"/>
            <a:ext cx="12192000" cy="304800"/>
          </a:xfrm>
          <a:prstGeom prst="rec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prstClr val="white"/>
              </a:solidFill>
              <a:latin typeface="Calibri"/>
            </a:endParaRPr>
          </a:p>
        </p:txBody>
      </p:sp>
      <p:sp>
        <p:nvSpPr>
          <p:cNvPr id="8" name="TextBox 7">
            <a:extLst>
              <a:ext uri="{FF2B5EF4-FFF2-40B4-BE49-F238E27FC236}">
                <a16:creationId xmlns:a16="http://schemas.microsoft.com/office/drawing/2014/main" id="{70AFC173-E2D0-49E0-9678-7322570DC7B2}"/>
              </a:ext>
            </a:extLst>
          </p:cNvPr>
          <p:cNvSpPr txBox="1"/>
          <p:nvPr/>
        </p:nvSpPr>
        <p:spPr>
          <a:xfrm>
            <a:off x="0" y="6553205"/>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rPr>
              <a:t>Richie Thetford									              www.thetfordcountry.com</a:t>
            </a:r>
          </a:p>
        </p:txBody>
      </p:sp>
    </p:spTree>
    <p:extLst>
      <p:ext uri="{BB962C8B-B14F-4D97-AF65-F5344CB8AC3E}">
        <p14:creationId xmlns:p14="http://schemas.microsoft.com/office/powerpoint/2010/main" val="2054265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6856" y="1527631"/>
            <a:ext cx="11340145" cy="4876799"/>
          </a:xfrm>
        </p:spPr>
        <p:txBody>
          <a:bodyPr>
            <a:normAutofit/>
          </a:bodyPr>
          <a:lstStyle/>
          <a:p>
            <a:r>
              <a:rPr lang="en-US" b="1" dirty="0">
                <a:latin typeface="Calibri" panose="020F0502020204030204" pitchFamily="34" charset="0"/>
                <a:cs typeface="Arial" pitchFamily="34" charset="0"/>
              </a:rPr>
              <a:t>The Bible Teaches:</a:t>
            </a:r>
          </a:p>
          <a:p>
            <a:pPr lvl="1"/>
            <a:r>
              <a:rPr lang="en-US" sz="3000" dirty="0">
                <a:latin typeface="Calibri" panose="020F0502020204030204" pitchFamily="34" charset="0"/>
                <a:cs typeface="Arial" pitchFamily="34" charset="0"/>
              </a:rPr>
              <a:t>The church’s work is to help </a:t>
            </a:r>
            <a:r>
              <a:rPr lang="en-US" sz="3000" b="1" dirty="0">
                <a:latin typeface="Calibri" panose="020F0502020204030204" pitchFamily="34" charset="0"/>
                <a:cs typeface="Arial" pitchFamily="34" charset="0"/>
              </a:rPr>
              <a:t>ONLY</a:t>
            </a:r>
            <a:r>
              <a:rPr lang="en-US" sz="3000" dirty="0">
                <a:latin typeface="Calibri" panose="020F0502020204030204" pitchFamily="34" charset="0"/>
                <a:cs typeface="Arial" pitchFamily="34" charset="0"/>
              </a:rPr>
              <a:t> the “saints”</a:t>
            </a:r>
          </a:p>
          <a:p>
            <a:pPr lvl="1"/>
            <a:r>
              <a:rPr lang="en-US" sz="3000" dirty="0">
                <a:latin typeface="Calibri" panose="020F0502020204030204" pitchFamily="34" charset="0"/>
                <a:cs typeface="Arial" pitchFamily="34" charset="0"/>
              </a:rPr>
              <a:t>Individuals will stand before the judgment</a:t>
            </a:r>
          </a:p>
          <a:p>
            <a:pPr lvl="2"/>
            <a:r>
              <a:rPr lang="en-US" sz="2800" dirty="0">
                <a:solidFill>
                  <a:srgbClr val="C00000"/>
                </a:solidFill>
                <a:latin typeface="Calibri" panose="020F0502020204030204" pitchFamily="34" charset="0"/>
                <a:ea typeface="Calibri" panose="020F0502020204030204" pitchFamily="34" charset="0"/>
                <a:cs typeface="Arial" pitchFamily="34" charset="0"/>
              </a:rPr>
              <a:t>2 Corinthians 5:10</a:t>
            </a:r>
          </a:p>
          <a:p>
            <a:pPr lvl="2"/>
            <a:r>
              <a:rPr lang="en-US" sz="2800" dirty="0">
                <a:solidFill>
                  <a:srgbClr val="C00000"/>
                </a:solidFill>
                <a:latin typeface="Calibri" panose="020F0502020204030204" pitchFamily="34" charset="0"/>
                <a:ea typeface="Calibri" panose="020F0502020204030204" pitchFamily="34" charset="0"/>
                <a:cs typeface="Arial" pitchFamily="34" charset="0"/>
              </a:rPr>
              <a:t>Matthew 25:31-46</a:t>
            </a:r>
          </a:p>
          <a:p>
            <a:pPr lvl="1"/>
            <a:r>
              <a:rPr lang="en-US" sz="3000" dirty="0">
                <a:latin typeface="Calibri" panose="020F0502020204030204" pitchFamily="34" charset="0"/>
                <a:cs typeface="Arial" pitchFamily="34" charset="0"/>
              </a:rPr>
              <a:t>A good work must be something that has been approved of by God</a:t>
            </a:r>
          </a:p>
          <a:p>
            <a:pPr lvl="2"/>
            <a:r>
              <a:rPr lang="en-US" sz="2800" dirty="0">
                <a:solidFill>
                  <a:srgbClr val="C00000"/>
                </a:solidFill>
                <a:latin typeface="Calibri" panose="020F0502020204030204" pitchFamily="34" charset="0"/>
                <a:ea typeface="Calibri" panose="020F0502020204030204" pitchFamily="34" charset="0"/>
                <a:cs typeface="Arial" pitchFamily="34" charset="0"/>
              </a:rPr>
              <a:t>2 Timothy 3:16-17</a:t>
            </a:r>
          </a:p>
          <a:p>
            <a:pPr lvl="2"/>
            <a:r>
              <a:rPr lang="en-US" sz="2800" dirty="0">
                <a:solidFill>
                  <a:srgbClr val="C00000"/>
                </a:solidFill>
                <a:latin typeface="Calibri" panose="020F0502020204030204" pitchFamily="34" charset="0"/>
                <a:ea typeface="Calibri" panose="020F0502020204030204" pitchFamily="34" charset="0"/>
                <a:cs typeface="Arial" pitchFamily="34" charset="0"/>
              </a:rPr>
              <a:t>Galatians 6:1-10</a:t>
            </a:r>
          </a:p>
        </p:txBody>
      </p:sp>
      <p:sp>
        <p:nvSpPr>
          <p:cNvPr id="10" name="Flowchart: Delay 9">
            <a:extLst>
              <a:ext uri="{FF2B5EF4-FFF2-40B4-BE49-F238E27FC236}">
                <a16:creationId xmlns:a16="http://schemas.microsoft.com/office/drawing/2014/main" id="{C0EF5BDF-1541-69EB-4053-F794470B932F}"/>
              </a:ext>
            </a:extLst>
          </p:cNvPr>
          <p:cNvSpPr/>
          <p:nvPr/>
        </p:nvSpPr>
        <p:spPr>
          <a:xfrm rot="5400000">
            <a:off x="5334000" y="-5334000"/>
            <a:ext cx="1524000" cy="12192000"/>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1" name="Title 1">
            <a:extLst>
              <a:ext uri="{FF2B5EF4-FFF2-40B4-BE49-F238E27FC236}">
                <a16:creationId xmlns:a16="http://schemas.microsoft.com/office/drawing/2014/main" id="{A9D37FBB-3B4D-57D0-9B72-C78F9EA34C4C}"/>
              </a:ext>
            </a:extLst>
          </p:cNvPr>
          <p:cNvSpPr>
            <a:spLocks noGrp="1"/>
          </p:cNvSpPr>
          <p:nvPr>
            <p:ph type="title"/>
          </p:nvPr>
        </p:nvSpPr>
        <p:spPr>
          <a:xfrm>
            <a:off x="0" y="106362"/>
            <a:ext cx="12192000" cy="731838"/>
          </a:xfrm>
        </p:spPr>
        <p:txBody>
          <a:bodyPr>
            <a:noAutofit/>
          </a:bodyPr>
          <a:lstStyle/>
          <a:p>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Arial" pitchFamily="34" charset="0"/>
              </a:rPr>
              <a:t>The Difference in churches of Christ</a:t>
            </a:r>
          </a:p>
        </p:txBody>
      </p:sp>
      <p:sp>
        <p:nvSpPr>
          <p:cNvPr id="12" name="Rectangle 11">
            <a:extLst>
              <a:ext uri="{FF2B5EF4-FFF2-40B4-BE49-F238E27FC236}">
                <a16:creationId xmlns:a16="http://schemas.microsoft.com/office/drawing/2014/main" id="{A0A6E389-C770-AFCC-509E-C2BD3808F8EA}"/>
              </a:ext>
            </a:extLst>
          </p:cNvPr>
          <p:cNvSpPr/>
          <p:nvPr/>
        </p:nvSpPr>
        <p:spPr>
          <a:xfrm>
            <a:off x="0" y="6248402"/>
            <a:ext cx="12192000" cy="304800"/>
          </a:xfrm>
          <a:prstGeom prst="rec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prstClr val="white"/>
              </a:solidFill>
              <a:latin typeface="Calibri"/>
            </a:endParaRPr>
          </a:p>
        </p:txBody>
      </p:sp>
      <p:sp>
        <p:nvSpPr>
          <p:cNvPr id="7" name="TextBox 6">
            <a:extLst>
              <a:ext uri="{FF2B5EF4-FFF2-40B4-BE49-F238E27FC236}">
                <a16:creationId xmlns:a16="http://schemas.microsoft.com/office/drawing/2014/main" id="{C262D0A1-C501-4898-A48C-0C5F7F8CE818}"/>
              </a:ext>
            </a:extLst>
          </p:cNvPr>
          <p:cNvSpPr txBox="1"/>
          <p:nvPr/>
        </p:nvSpPr>
        <p:spPr>
          <a:xfrm>
            <a:off x="0" y="6553205"/>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rPr>
              <a:t>Richie Thetford									              www.thetfordcountry.com</a:t>
            </a:r>
          </a:p>
        </p:txBody>
      </p:sp>
    </p:spTree>
    <p:extLst>
      <p:ext uri="{BB962C8B-B14F-4D97-AF65-F5344CB8AC3E}">
        <p14:creationId xmlns:p14="http://schemas.microsoft.com/office/powerpoint/2010/main" val="1203294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0" fill="hold">
                            <p:stCondLst>
                              <p:cond delay="500"/>
                            </p:stCondLst>
                            <p:childTnLst>
                              <p:par>
                                <p:cTn id="21" presetID="9"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par>
                          <p:cTn id="24" fill="hold">
                            <p:stCondLst>
                              <p:cond delay="1000"/>
                            </p:stCondLst>
                            <p:childTnLst>
                              <p:par>
                                <p:cTn id="25" presetID="9"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4" fill="hold">
                            <p:stCondLst>
                              <p:cond delay="500"/>
                            </p:stCondLst>
                            <p:childTnLst>
                              <p:par>
                                <p:cTn id="35" presetID="9" presetClass="entr" presetSubtype="0"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par>
                          <p:cTn id="38" fill="hold">
                            <p:stCondLst>
                              <p:cond delay="1000"/>
                            </p:stCondLst>
                            <p:childTnLst>
                              <p:par>
                                <p:cTn id="39" presetID="9" presetClass="entr" presetSubtype="0" fill="hold"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dissolve">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600201"/>
            <a:ext cx="10951029" cy="4876799"/>
          </a:xfrm>
        </p:spPr>
        <p:txBody>
          <a:bodyPr>
            <a:normAutofit/>
          </a:bodyPr>
          <a:lstStyle/>
          <a:p>
            <a:r>
              <a:rPr lang="en-US" b="1" dirty="0">
                <a:latin typeface="Calibri" panose="020F0502020204030204" pitchFamily="34" charset="0"/>
                <a:cs typeface="Arial" pitchFamily="34" charset="0"/>
              </a:rPr>
              <a:t>Know the Truth, Practice the Truth</a:t>
            </a:r>
          </a:p>
          <a:p>
            <a:pPr lvl="1"/>
            <a:r>
              <a:rPr lang="en-US" sz="3000" dirty="0">
                <a:solidFill>
                  <a:srgbClr val="C00000"/>
                </a:solidFill>
                <a:latin typeface="Calibri" panose="020F0502020204030204" pitchFamily="34" charset="0"/>
                <a:ea typeface="Calibri" panose="020F0502020204030204" pitchFamily="34" charset="0"/>
                <a:cs typeface="Arial" pitchFamily="34" charset="0"/>
              </a:rPr>
              <a:t>John 8:32</a:t>
            </a:r>
            <a:endParaRPr lang="en-US" dirty="0">
              <a:solidFill>
                <a:srgbClr val="C00000"/>
              </a:solidFill>
              <a:latin typeface="Calibri" panose="020F0502020204030204" pitchFamily="34" charset="0"/>
              <a:ea typeface="Calibri" panose="020F0502020204030204" pitchFamily="34" charset="0"/>
              <a:cs typeface="Arial" pitchFamily="34" charset="0"/>
            </a:endParaRPr>
          </a:p>
        </p:txBody>
      </p:sp>
      <p:sp>
        <p:nvSpPr>
          <p:cNvPr id="6" name="Rounded Rectangle 5"/>
          <p:cNvSpPr/>
          <p:nvPr/>
        </p:nvSpPr>
        <p:spPr>
          <a:xfrm>
            <a:off x="-21773" y="4165602"/>
            <a:ext cx="12213773" cy="1981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7" name="TextBox 6"/>
          <p:cNvSpPr txBox="1"/>
          <p:nvPr/>
        </p:nvSpPr>
        <p:spPr>
          <a:xfrm>
            <a:off x="609599" y="4287888"/>
            <a:ext cx="10972801" cy="1754326"/>
          </a:xfrm>
          <a:prstGeom prst="rect">
            <a:avLst/>
          </a:prstGeom>
          <a:noFill/>
        </p:spPr>
        <p:txBody>
          <a:bodyPr wrap="square" rtlCol="0">
            <a:spAutoFit/>
          </a:bodyPr>
          <a:lstStyle/>
          <a:p>
            <a:pPr algn="ctr"/>
            <a:r>
              <a:rPr lang="en-US" sz="3600" dirty="0">
                <a:solidFill>
                  <a:prstClr val="white"/>
                </a:solidFill>
                <a:latin typeface="Calibri" panose="020F0502020204030204" pitchFamily="34" charset="0"/>
                <a:cs typeface="Arial" pitchFamily="34" charset="0"/>
              </a:rPr>
              <a:t>“Buy the truth, and do not sell it, also</a:t>
            </a:r>
            <a:br>
              <a:rPr lang="en-US" sz="3600" dirty="0">
                <a:solidFill>
                  <a:prstClr val="white"/>
                </a:solidFill>
                <a:latin typeface="Calibri" panose="020F0502020204030204" pitchFamily="34" charset="0"/>
                <a:cs typeface="Arial" pitchFamily="34" charset="0"/>
              </a:rPr>
            </a:br>
            <a:r>
              <a:rPr lang="en-US" sz="3600" dirty="0">
                <a:solidFill>
                  <a:prstClr val="white"/>
                </a:solidFill>
                <a:latin typeface="Calibri" panose="020F0502020204030204" pitchFamily="34" charset="0"/>
                <a:cs typeface="Arial" pitchFamily="34" charset="0"/>
              </a:rPr>
              <a:t>wisdom and instruction and understanding”</a:t>
            </a:r>
          </a:p>
          <a:p>
            <a:pPr algn="ctr"/>
            <a:r>
              <a:rPr lang="en-US" sz="3600" b="1" dirty="0">
                <a:solidFill>
                  <a:prstClr val="white"/>
                </a:solidFill>
                <a:latin typeface="Calibri" panose="020F0502020204030204" pitchFamily="34" charset="0"/>
                <a:cs typeface="Arial" pitchFamily="34" charset="0"/>
              </a:rPr>
              <a:t>Proverbs 23:23</a:t>
            </a:r>
          </a:p>
        </p:txBody>
      </p:sp>
      <p:sp>
        <p:nvSpPr>
          <p:cNvPr id="8" name="Rectangle 7"/>
          <p:cNvSpPr/>
          <p:nvPr/>
        </p:nvSpPr>
        <p:spPr>
          <a:xfrm>
            <a:off x="-1" y="2819400"/>
            <a:ext cx="12191999" cy="1143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9" name="TextBox 8"/>
          <p:cNvSpPr txBox="1"/>
          <p:nvPr/>
        </p:nvSpPr>
        <p:spPr>
          <a:xfrm>
            <a:off x="0" y="2854829"/>
            <a:ext cx="12191998" cy="1077218"/>
          </a:xfrm>
          <a:prstGeom prst="rect">
            <a:avLst/>
          </a:prstGeom>
          <a:noFill/>
        </p:spPr>
        <p:txBody>
          <a:bodyPr wrap="square" rtlCol="0">
            <a:spAutoFit/>
          </a:bodyPr>
          <a:lstStyle/>
          <a:p>
            <a:pPr algn="ctr"/>
            <a:r>
              <a:rPr lang="en-US" sz="3200" b="1" dirty="0">
                <a:solidFill>
                  <a:prstClr val="white"/>
                </a:solidFill>
                <a:effectLst>
                  <a:outerShdw blurRad="38100" dist="38100" dir="2700000" algn="tl">
                    <a:srgbClr val="000000">
                      <a:alpha val="43137"/>
                    </a:srgbClr>
                  </a:outerShdw>
                </a:effectLst>
                <a:latin typeface="Calibri" panose="020F0502020204030204" pitchFamily="34" charset="0"/>
                <a:cs typeface="Arial" pitchFamily="34" charset="0"/>
              </a:rPr>
              <a:t>Act according to what Jesus taught to be right,</a:t>
            </a:r>
            <a:br>
              <a:rPr lang="en-US" sz="3200" b="1" dirty="0">
                <a:solidFill>
                  <a:prstClr val="white"/>
                </a:solidFill>
                <a:effectLst>
                  <a:outerShdw blurRad="38100" dist="38100" dir="2700000" algn="tl">
                    <a:srgbClr val="000000">
                      <a:alpha val="43137"/>
                    </a:srgbClr>
                  </a:outerShdw>
                </a:effectLst>
                <a:latin typeface="Calibri" panose="020F0502020204030204" pitchFamily="34" charset="0"/>
                <a:cs typeface="Arial" pitchFamily="34" charset="0"/>
              </a:rPr>
            </a:br>
            <a:r>
              <a:rPr lang="en-US" sz="3200" b="1" dirty="0">
                <a:solidFill>
                  <a:prstClr val="white"/>
                </a:solidFill>
                <a:effectLst>
                  <a:outerShdw blurRad="38100" dist="38100" dir="2700000" algn="tl">
                    <a:srgbClr val="000000">
                      <a:alpha val="43137"/>
                    </a:srgbClr>
                  </a:outerShdw>
                </a:effectLst>
                <a:latin typeface="Calibri" panose="020F0502020204030204" pitchFamily="34" charset="0"/>
                <a:cs typeface="Arial" pitchFamily="34" charset="0"/>
              </a:rPr>
              <a:t>not what man teaches to be acceptable!</a:t>
            </a:r>
          </a:p>
        </p:txBody>
      </p:sp>
      <p:sp>
        <p:nvSpPr>
          <p:cNvPr id="12" name="Flowchart: Delay 11">
            <a:extLst>
              <a:ext uri="{FF2B5EF4-FFF2-40B4-BE49-F238E27FC236}">
                <a16:creationId xmlns:a16="http://schemas.microsoft.com/office/drawing/2014/main" id="{6C19FE20-C694-E6ED-C503-333C070EC23C}"/>
              </a:ext>
            </a:extLst>
          </p:cNvPr>
          <p:cNvSpPr/>
          <p:nvPr/>
        </p:nvSpPr>
        <p:spPr>
          <a:xfrm rot="5400000">
            <a:off x="5334000" y="-5334000"/>
            <a:ext cx="1524000" cy="12192000"/>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3" name="Title 1">
            <a:extLst>
              <a:ext uri="{FF2B5EF4-FFF2-40B4-BE49-F238E27FC236}">
                <a16:creationId xmlns:a16="http://schemas.microsoft.com/office/drawing/2014/main" id="{44327025-AD53-28FD-BEAD-9D784854C482}"/>
              </a:ext>
            </a:extLst>
          </p:cNvPr>
          <p:cNvSpPr>
            <a:spLocks noGrp="1"/>
          </p:cNvSpPr>
          <p:nvPr>
            <p:ph type="title"/>
          </p:nvPr>
        </p:nvSpPr>
        <p:spPr>
          <a:xfrm>
            <a:off x="0" y="106362"/>
            <a:ext cx="12192000" cy="731838"/>
          </a:xfrm>
        </p:spPr>
        <p:txBody>
          <a:bodyPr>
            <a:noAutofit/>
          </a:bodyPr>
          <a:lstStyle/>
          <a:p>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Arial" pitchFamily="34" charset="0"/>
              </a:rPr>
              <a:t>The Difference in churches of Christ</a:t>
            </a:r>
          </a:p>
        </p:txBody>
      </p:sp>
      <p:sp>
        <p:nvSpPr>
          <p:cNvPr id="14" name="Rectangle 13">
            <a:extLst>
              <a:ext uri="{FF2B5EF4-FFF2-40B4-BE49-F238E27FC236}">
                <a16:creationId xmlns:a16="http://schemas.microsoft.com/office/drawing/2014/main" id="{55EA598D-4EB9-2F42-6C9B-F824C4142D2D}"/>
              </a:ext>
            </a:extLst>
          </p:cNvPr>
          <p:cNvSpPr/>
          <p:nvPr/>
        </p:nvSpPr>
        <p:spPr>
          <a:xfrm>
            <a:off x="0" y="6248402"/>
            <a:ext cx="12192000" cy="304800"/>
          </a:xfrm>
          <a:prstGeom prst="rec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prstClr val="white"/>
              </a:solidFill>
              <a:latin typeface="Calibri"/>
            </a:endParaRPr>
          </a:p>
        </p:txBody>
      </p:sp>
      <p:sp>
        <p:nvSpPr>
          <p:cNvPr id="11" name="TextBox 10">
            <a:extLst>
              <a:ext uri="{FF2B5EF4-FFF2-40B4-BE49-F238E27FC236}">
                <a16:creationId xmlns:a16="http://schemas.microsoft.com/office/drawing/2014/main" id="{A9222338-65CD-4D34-BC6F-677E08F7684A}"/>
              </a:ext>
            </a:extLst>
          </p:cNvPr>
          <p:cNvSpPr txBox="1"/>
          <p:nvPr/>
        </p:nvSpPr>
        <p:spPr>
          <a:xfrm>
            <a:off x="0" y="6553205"/>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rPr>
              <a:t>Richie Thetford									              www.thetfordcountry.com</a:t>
            </a:r>
          </a:p>
        </p:txBody>
      </p:sp>
    </p:spTree>
    <p:extLst>
      <p:ext uri="{BB962C8B-B14F-4D97-AF65-F5344CB8AC3E}">
        <p14:creationId xmlns:p14="http://schemas.microsoft.com/office/powerpoint/2010/main" val="2216058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linds(horizontal)">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600200"/>
            <a:ext cx="8991600" cy="685800"/>
          </a:xfrm>
        </p:spPr>
        <p:txBody>
          <a:bodyPr>
            <a:normAutofit/>
          </a:bodyPr>
          <a:lstStyle/>
          <a:p>
            <a:r>
              <a:rPr lang="en-US" b="1" dirty="0">
                <a:latin typeface="Calibri" panose="020F0502020204030204" pitchFamily="34" charset="0"/>
                <a:cs typeface="Arial" pitchFamily="34" charset="0"/>
              </a:rPr>
              <a:t>Set our hearts on pleasing God above all!</a:t>
            </a:r>
            <a:endParaRPr lang="en-US" sz="2800" dirty="0">
              <a:solidFill>
                <a:srgbClr val="C00000"/>
              </a:solidFill>
              <a:latin typeface="Calibri" panose="020F0502020204030204" pitchFamily="34" charset="0"/>
              <a:cs typeface="Arial" pitchFamily="34" charset="0"/>
            </a:endParaRPr>
          </a:p>
        </p:txBody>
      </p:sp>
      <p:sp>
        <p:nvSpPr>
          <p:cNvPr id="11" name="TextBox 10"/>
          <p:cNvSpPr txBox="1"/>
          <p:nvPr/>
        </p:nvSpPr>
        <p:spPr>
          <a:xfrm>
            <a:off x="349008" y="2249715"/>
            <a:ext cx="11503291" cy="3621761"/>
          </a:xfrm>
          <a:prstGeom prst="rect">
            <a:avLst/>
          </a:prstGeom>
          <a:noFill/>
        </p:spPr>
        <p:txBody>
          <a:bodyPr wrap="square" rtlCol="0">
            <a:spAutoFit/>
          </a:bodyPr>
          <a:lstStyle/>
          <a:p>
            <a:pPr algn="ctr">
              <a:lnSpc>
                <a:spcPct val="110000"/>
              </a:lnSpc>
            </a:pPr>
            <a:r>
              <a:rPr lang="en-US" sz="3000" dirty="0">
                <a:solidFill>
                  <a:prstClr val="black"/>
                </a:solidFill>
                <a:latin typeface="Calibri" panose="020F0502020204030204" pitchFamily="34" charset="0"/>
                <a:cs typeface="Arial" pitchFamily="34" charset="0"/>
              </a:rPr>
              <a:t>“Do not think that I came to bring peace on earth. I did not come to bring peace but a sword. For I have come to 'set a man against his father, a daughter against her mother, and a daughter-in-law against her mother-in-law‘; and 'a man's enemies will be those of his own household.’ He who loves father or mother more than Me is not worthy of Me. And he who loves son or daughter more than Me is not worthy of Me.”</a:t>
            </a:r>
          </a:p>
          <a:p>
            <a:pPr algn="ctr">
              <a:lnSpc>
                <a:spcPct val="110000"/>
              </a:lnSpc>
            </a:pPr>
            <a:r>
              <a:rPr lang="en-US" sz="3000" b="1" dirty="0">
                <a:solidFill>
                  <a:prstClr val="black"/>
                </a:solidFill>
                <a:latin typeface="Calibri" panose="020F0502020204030204" pitchFamily="34" charset="0"/>
                <a:cs typeface="Arial" pitchFamily="34" charset="0"/>
              </a:rPr>
              <a:t>Matthew 10:34-37</a:t>
            </a:r>
            <a:endParaRPr lang="en-US" sz="3000" b="1" dirty="0">
              <a:solidFill>
                <a:prstClr val="black"/>
              </a:solidFill>
              <a:latin typeface="Calibri"/>
            </a:endParaRPr>
          </a:p>
        </p:txBody>
      </p:sp>
      <p:sp>
        <p:nvSpPr>
          <p:cNvPr id="8" name="Flowchart: Delay 7">
            <a:extLst>
              <a:ext uri="{FF2B5EF4-FFF2-40B4-BE49-F238E27FC236}">
                <a16:creationId xmlns:a16="http://schemas.microsoft.com/office/drawing/2014/main" id="{E77C1B58-16EE-46DF-7336-AC5D7A365E3D}"/>
              </a:ext>
            </a:extLst>
          </p:cNvPr>
          <p:cNvSpPr/>
          <p:nvPr/>
        </p:nvSpPr>
        <p:spPr>
          <a:xfrm rot="5400000">
            <a:off x="5334000" y="-5334000"/>
            <a:ext cx="1524000" cy="12192000"/>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9" name="Title 1">
            <a:extLst>
              <a:ext uri="{FF2B5EF4-FFF2-40B4-BE49-F238E27FC236}">
                <a16:creationId xmlns:a16="http://schemas.microsoft.com/office/drawing/2014/main" id="{D2B24C05-B512-236C-F2B4-F08CA28DE246}"/>
              </a:ext>
            </a:extLst>
          </p:cNvPr>
          <p:cNvSpPr>
            <a:spLocks noGrp="1"/>
          </p:cNvSpPr>
          <p:nvPr>
            <p:ph type="title"/>
          </p:nvPr>
        </p:nvSpPr>
        <p:spPr>
          <a:xfrm>
            <a:off x="0" y="106362"/>
            <a:ext cx="12192000" cy="731838"/>
          </a:xfrm>
        </p:spPr>
        <p:txBody>
          <a:bodyPr>
            <a:noAutofit/>
          </a:bodyPr>
          <a:lstStyle/>
          <a:p>
            <a: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Arial" pitchFamily="34" charset="0"/>
              </a:rPr>
              <a:t>The Difference in churches of Christ</a:t>
            </a:r>
          </a:p>
        </p:txBody>
      </p:sp>
      <p:sp>
        <p:nvSpPr>
          <p:cNvPr id="10" name="Rectangle 9">
            <a:extLst>
              <a:ext uri="{FF2B5EF4-FFF2-40B4-BE49-F238E27FC236}">
                <a16:creationId xmlns:a16="http://schemas.microsoft.com/office/drawing/2014/main" id="{A99458F7-2F62-E6D7-0324-B606A6FCEFF5}"/>
              </a:ext>
            </a:extLst>
          </p:cNvPr>
          <p:cNvSpPr/>
          <p:nvPr/>
        </p:nvSpPr>
        <p:spPr>
          <a:xfrm>
            <a:off x="0" y="6248402"/>
            <a:ext cx="12192000" cy="304800"/>
          </a:xfrm>
          <a:prstGeom prst="rect">
            <a:avLst/>
          </a:prstGeom>
          <a:solidFill>
            <a:schemeClr val="accent6">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prstClr val="white"/>
              </a:solidFill>
              <a:latin typeface="Calibri"/>
            </a:endParaRPr>
          </a:p>
        </p:txBody>
      </p:sp>
      <p:sp>
        <p:nvSpPr>
          <p:cNvPr id="13" name="TextBox 12">
            <a:extLst>
              <a:ext uri="{FF2B5EF4-FFF2-40B4-BE49-F238E27FC236}">
                <a16:creationId xmlns:a16="http://schemas.microsoft.com/office/drawing/2014/main" id="{BB086E59-6324-4F67-85D5-E406FF60696C}"/>
              </a:ext>
            </a:extLst>
          </p:cNvPr>
          <p:cNvSpPr txBox="1"/>
          <p:nvPr/>
        </p:nvSpPr>
        <p:spPr>
          <a:xfrm>
            <a:off x="0" y="6553205"/>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rPr>
              <a:t>Richie Thetford									              www.thetfordcountry.com</a:t>
            </a:r>
          </a:p>
        </p:txBody>
      </p:sp>
    </p:spTree>
    <p:extLst>
      <p:ext uri="{BB962C8B-B14F-4D97-AF65-F5344CB8AC3E}">
        <p14:creationId xmlns:p14="http://schemas.microsoft.com/office/powerpoint/2010/main" val="16087980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429</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1_Office Theme</vt:lpstr>
      <vt:lpstr>The Difference in churches of Christ</vt:lpstr>
      <vt:lpstr>The Difference in churches of Christ</vt:lpstr>
      <vt:lpstr>The Difference in churches of Christ</vt:lpstr>
      <vt:lpstr>The Difference in churches of Christ</vt:lpstr>
      <vt:lpstr>The Difference in churches of Christ</vt:lpstr>
      <vt:lpstr>The Difference in churches of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Thetford</dc:creator>
  <cp:lastModifiedBy>Richard Thetford</cp:lastModifiedBy>
  <cp:revision>8</cp:revision>
  <dcterms:created xsi:type="dcterms:W3CDTF">2022-08-11T16:45:10Z</dcterms:created>
  <dcterms:modified xsi:type="dcterms:W3CDTF">2024-03-18T20:28:24Z</dcterms:modified>
</cp:coreProperties>
</file>