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3" r:id="rId3"/>
    <p:sldId id="258" r:id="rId4"/>
    <p:sldId id="259" r:id="rId5"/>
    <p:sldId id="260" r:id="rId6"/>
    <p:sldId id="261" r:id="rId7"/>
  </p:sldIdLst>
  <p:sldSz cx="12192000" cy="6858000"/>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60"/>
  </p:normalViewPr>
  <p:slideViewPr>
    <p:cSldViewPr snapToGrid="0">
      <p:cViewPr varScale="1">
        <p:scale>
          <a:sx n="88" d="100"/>
          <a:sy n="88" d="100"/>
        </p:scale>
        <p:origin x="860"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3917046-2D56-4004-864A-099C9666520B}" type="datetimeFigureOut">
              <a:rPr lang="en-US" smtClean="0">
                <a:solidFill>
                  <a:prstClr val="black">
                    <a:tint val="75000"/>
                  </a:prstClr>
                </a:solidFill>
              </a:rPr>
              <a:pPr/>
              <a:t>3/18/2024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BE5BD7C-D49B-4B5E-95F2-E260127173E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782532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ageCurlDoubl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3917046-2D56-4004-864A-099C9666520B}" type="datetimeFigureOut">
              <a:rPr lang="en-US" smtClean="0">
                <a:solidFill>
                  <a:prstClr val="black">
                    <a:tint val="75000"/>
                  </a:prstClr>
                </a:solidFill>
              </a:rPr>
              <a:pPr/>
              <a:t>3/18/2024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BE5BD7C-D49B-4B5E-95F2-E260127173E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60889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ageCurlDoubl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917046-2D56-4004-864A-099C9666520B}" type="datetimeFigureOut">
              <a:rPr lang="en-US" smtClean="0"/>
              <a:pPr/>
              <a:t>3/18/2024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E5BD7C-D49B-4B5E-95F2-E260127173EE}" type="slidenum">
              <a:rPr lang="en-US" smtClean="0"/>
              <a:pPr/>
              <a:t>‹#›</a:t>
            </a:fld>
            <a:endParaRPr lang="en-US"/>
          </a:p>
        </p:txBody>
      </p:sp>
    </p:spTree>
    <p:extLst>
      <p:ext uri="{BB962C8B-B14F-4D97-AF65-F5344CB8AC3E}">
        <p14:creationId xmlns:p14="http://schemas.microsoft.com/office/powerpoint/2010/main" val="3501775300"/>
      </p:ext>
    </p:extLst>
  </p:cSld>
  <p:clrMap bg1="lt1" tx1="dk1" bg2="lt2" tx2="dk2" accent1="accent1" accent2="accent2" accent3="accent3" accent4="accent4" accent5="accent5" accent6="accent6" hlink="hlink" folHlink="folHlink"/>
  <p:sldLayoutIdLst>
    <p:sldLayoutId id="2147483661" r:id="rId1"/>
    <p:sldLayoutId id="2147483662" r:id="rId2"/>
  </p:sldLayoutIdLst>
  <mc:AlternateContent xmlns:mc="http://schemas.openxmlformats.org/markup-compatibility/2006" xmlns:p15="http://schemas.microsoft.com/office/powerpoint/2012/main">
    <mc:Choice Requires="p15">
      <p:transition xmlns:p14="http://schemas.microsoft.com/office/powerpoint/2010/main" spd="slow" p14:dur="1750">
        <p15:prstTrans prst="pageCurlDouble"/>
      </p:transition>
    </mc:Choice>
    <mc:Fallback xmlns="">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821090"/>
            <a:ext cx="7772400" cy="1470025"/>
          </a:xfrm>
        </p:spPr>
        <p:txBody>
          <a:bodyPr>
            <a:noAutofit/>
          </a:bodyPr>
          <a:lstStyle/>
          <a:p>
            <a:r>
              <a:rPr lang="en-US" sz="5400" b="1" dirty="0">
                <a:effectLst>
                  <a:outerShdw blurRad="38100" dist="38100" dir="2700000" algn="tl">
                    <a:srgbClr val="000000">
                      <a:alpha val="43137"/>
                    </a:srgbClr>
                  </a:outerShdw>
                </a:effectLst>
                <a:latin typeface="Calibri" panose="020F0502020204030204" pitchFamily="34" charset="0"/>
                <a:cs typeface="Arial" pitchFamily="34" charset="0"/>
              </a:rPr>
              <a:t>The Difference in</a:t>
            </a:r>
            <a:br>
              <a:rPr lang="en-US" sz="5400" b="1" dirty="0">
                <a:effectLst>
                  <a:outerShdw blurRad="38100" dist="38100" dir="2700000" algn="tl">
                    <a:srgbClr val="000000">
                      <a:alpha val="43137"/>
                    </a:srgbClr>
                  </a:outerShdw>
                </a:effectLst>
                <a:latin typeface="Calibri" panose="020F0502020204030204" pitchFamily="34" charset="0"/>
                <a:cs typeface="Arial" pitchFamily="34" charset="0"/>
              </a:rPr>
            </a:br>
            <a:r>
              <a:rPr lang="en-US" sz="5400" b="1" dirty="0">
                <a:effectLst>
                  <a:outerShdw blurRad="38100" dist="38100" dir="2700000" algn="tl">
                    <a:srgbClr val="000000">
                      <a:alpha val="43137"/>
                    </a:srgbClr>
                  </a:outerShdw>
                </a:effectLst>
                <a:latin typeface="Calibri" panose="020F0502020204030204" pitchFamily="34" charset="0"/>
                <a:cs typeface="Arial" pitchFamily="34" charset="0"/>
              </a:rPr>
              <a:t>churches of Christ</a:t>
            </a:r>
          </a:p>
        </p:txBody>
      </p:sp>
      <p:sp>
        <p:nvSpPr>
          <p:cNvPr id="3" name="Subtitle 2"/>
          <p:cNvSpPr>
            <a:spLocks noGrp="1"/>
          </p:cNvSpPr>
          <p:nvPr>
            <p:ph type="subTitle" idx="1"/>
          </p:nvPr>
        </p:nvSpPr>
        <p:spPr>
          <a:xfrm>
            <a:off x="2743200" y="3650343"/>
            <a:ext cx="6705600" cy="616856"/>
          </a:xfrm>
          <a:solidFill>
            <a:schemeClr val="accent6">
              <a:lumMod val="75000"/>
            </a:schemeClr>
          </a:solidFill>
        </p:spPr>
        <p:txBody>
          <a:bodyPr>
            <a:normAutofit/>
          </a:bodyPr>
          <a:lstStyle/>
          <a:p>
            <a:r>
              <a:rPr lang="en-US" sz="3400" dirty="0">
                <a:solidFill>
                  <a:schemeClr val="bg1"/>
                </a:solidFill>
                <a:effectLst>
                  <a:outerShdw blurRad="38100" dist="38100" dir="2700000" algn="tl">
                    <a:srgbClr val="000000">
                      <a:alpha val="43137"/>
                    </a:srgbClr>
                  </a:outerShdw>
                </a:effectLst>
                <a:latin typeface="Calibri" panose="020F0502020204030204" pitchFamily="34" charset="0"/>
                <a:cs typeface="Arial" pitchFamily="34" charset="0"/>
              </a:rPr>
              <a:t>ONE Difference: </a:t>
            </a:r>
            <a:r>
              <a:rPr lang="en-US" sz="3400" b="1" dirty="0">
                <a:solidFill>
                  <a:schemeClr val="bg1"/>
                </a:solidFill>
                <a:effectLst>
                  <a:outerShdw blurRad="38100" dist="38100" dir="2700000" algn="tl">
                    <a:srgbClr val="000000">
                      <a:alpha val="43137"/>
                    </a:srgbClr>
                  </a:outerShdw>
                </a:effectLst>
                <a:latin typeface="Calibri" panose="020F0502020204030204" pitchFamily="34" charset="0"/>
                <a:cs typeface="Arial" pitchFamily="34" charset="0"/>
              </a:rPr>
              <a:t>BIBLE AUTHORITY</a:t>
            </a:r>
          </a:p>
        </p:txBody>
      </p:sp>
      <p:sp>
        <p:nvSpPr>
          <p:cNvPr id="4" name="Flowchart: Delay 3"/>
          <p:cNvSpPr/>
          <p:nvPr/>
        </p:nvSpPr>
        <p:spPr>
          <a:xfrm rot="5400000">
            <a:off x="5334000" y="-5334000"/>
            <a:ext cx="1524000" cy="12192000"/>
          </a:xfrm>
          <a:prstGeom prst="flowChartDelay">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a:endParaRPr>
          </a:p>
        </p:txBody>
      </p:sp>
      <p:sp>
        <p:nvSpPr>
          <p:cNvPr id="5" name="Rectangle 4"/>
          <p:cNvSpPr/>
          <p:nvPr/>
        </p:nvSpPr>
        <p:spPr>
          <a:xfrm>
            <a:off x="0" y="6248402"/>
            <a:ext cx="12192000" cy="304800"/>
          </a:xfrm>
          <a:prstGeom prst="rect">
            <a:avLst/>
          </a:prstGeom>
          <a:solidFill>
            <a:schemeClr val="accent6">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prstClr val="white"/>
              </a:solidFill>
              <a:latin typeface="Calibri"/>
            </a:endParaRPr>
          </a:p>
        </p:txBody>
      </p:sp>
      <p:pic>
        <p:nvPicPr>
          <p:cNvPr id="6" name="Picture 5" descr="OpenBible3.jpg"/>
          <p:cNvPicPr>
            <a:picLocks noChangeAspect="1"/>
          </p:cNvPicPr>
          <p:nvPr/>
        </p:nvPicPr>
        <p:blipFill>
          <a:blip r:embed="rId2" cstate="print"/>
          <a:stretch>
            <a:fillRect/>
          </a:stretch>
        </p:blipFill>
        <p:spPr>
          <a:xfrm>
            <a:off x="2743200" y="4267201"/>
            <a:ext cx="6705601" cy="1841659"/>
          </a:xfrm>
          <a:prstGeom prst="rect">
            <a:avLst/>
          </a:prstGeom>
        </p:spPr>
      </p:pic>
      <p:sp>
        <p:nvSpPr>
          <p:cNvPr id="7" name="TextBox 6">
            <a:extLst>
              <a:ext uri="{FF2B5EF4-FFF2-40B4-BE49-F238E27FC236}">
                <a16:creationId xmlns:a16="http://schemas.microsoft.com/office/drawing/2014/main" id="{1A343274-2E73-DA8B-7DE1-A8D71E9FD0EE}"/>
              </a:ext>
            </a:extLst>
          </p:cNvPr>
          <p:cNvSpPr txBox="1"/>
          <p:nvPr/>
        </p:nvSpPr>
        <p:spPr>
          <a:xfrm>
            <a:off x="0" y="6553205"/>
            <a:ext cx="12192000" cy="338554"/>
          </a:xfrm>
          <a:prstGeom prst="rect">
            <a:avLst/>
          </a:prstGeom>
          <a:solidFill>
            <a:schemeClr val="tx1"/>
          </a:solidFill>
        </p:spPr>
        <p:txBody>
          <a:bodyPr wrap="square" rtlCol="0">
            <a:spAutoFit/>
          </a:bodyPr>
          <a:lstStyle/>
          <a:p>
            <a:r>
              <a:rPr lang="en-US" sz="1600" dirty="0">
                <a:solidFill>
                  <a:schemeClr val="bg1"/>
                </a:solidFill>
                <a:latin typeface="Calibri" panose="020F0502020204030204" pitchFamily="34" charset="0"/>
                <a:ea typeface="Calibri" panose="020F0502020204030204" pitchFamily="34" charset="0"/>
              </a:rPr>
              <a:t>Richie Thetford									              www.thetfordcountry.com</a:t>
            </a:r>
          </a:p>
        </p:txBody>
      </p:sp>
    </p:spTree>
    <p:extLst>
      <p:ext uri="{BB962C8B-B14F-4D97-AF65-F5344CB8AC3E}">
        <p14:creationId xmlns:p14="http://schemas.microsoft.com/office/powerpoint/2010/main" val="22121159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0" end="0"/>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p:cTn id="15" dur="500" fill="hold"/>
                                        <p:tgtEl>
                                          <p:spTgt spid="6"/>
                                        </p:tgtEl>
                                        <p:attrNameLst>
                                          <p:attrName>ppt_w</p:attrName>
                                        </p:attrNameLst>
                                      </p:cBhvr>
                                      <p:tavLst>
                                        <p:tav tm="0">
                                          <p:val>
                                            <p:fltVal val="0"/>
                                          </p:val>
                                        </p:tav>
                                        <p:tav tm="100000">
                                          <p:val>
                                            <p:strVal val="#ppt_w"/>
                                          </p:val>
                                        </p:tav>
                                      </p:tavLst>
                                    </p:anim>
                                    <p:anim calcmode="lin" valueType="num">
                                      <p:cBhvr>
                                        <p:cTn id="16" dur="500" fill="hold"/>
                                        <p:tgtEl>
                                          <p:spTgt spid="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9" y="1527631"/>
            <a:ext cx="10994571" cy="3962400"/>
          </a:xfrm>
        </p:spPr>
        <p:txBody>
          <a:bodyPr/>
          <a:lstStyle/>
          <a:p>
            <a:r>
              <a:rPr lang="en-US" b="1" dirty="0">
                <a:latin typeface="Calibri" panose="020F0502020204030204" pitchFamily="34" charset="0"/>
                <a:cs typeface="Arial" pitchFamily="34" charset="0"/>
              </a:rPr>
              <a:t>The mission of the church</a:t>
            </a:r>
          </a:p>
          <a:p>
            <a:pPr lvl="1"/>
            <a:r>
              <a:rPr lang="en-US" sz="3000" dirty="0">
                <a:solidFill>
                  <a:srgbClr val="C00000"/>
                </a:solidFill>
                <a:latin typeface="Calibri" panose="020F0502020204030204" pitchFamily="34" charset="0"/>
                <a:ea typeface="Calibri" panose="020F0502020204030204" pitchFamily="34" charset="0"/>
                <a:cs typeface="Arial" pitchFamily="34" charset="0"/>
              </a:rPr>
              <a:t>Matthew 18:11</a:t>
            </a:r>
          </a:p>
          <a:p>
            <a:pPr lvl="1"/>
            <a:r>
              <a:rPr lang="en-US" sz="3000" dirty="0">
                <a:solidFill>
                  <a:srgbClr val="C00000"/>
                </a:solidFill>
                <a:latin typeface="Calibri" panose="020F0502020204030204" pitchFamily="34" charset="0"/>
                <a:ea typeface="Calibri" panose="020F0502020204030204" pitchFamily="34" charset="0"/>
                <a:cs typeface="Arial" pitchFamily="34" charset="0"/>
              </a:rPr>
              <a:t>1 Timothy 3:15</a:t>
            </a:r>
          </a:p>
          <a:p>
            <a:pPr lvl="1"/>
            <a:r>
              <a:rPr lang="en-US" sz="3000" dirty="0">
                <a:solidFill>
                  <a:srgbClr val="C00000"/>
                </a:solidFill>
                <a:latin typeface="Calibri" panose="020F0502020204030204" pitchFamily="34" charset="0"/>
                <a:ea typeface="Calibri" panose="020F0502020204030204" pitchFamily="34" charset="0"/>
                <a:cs typeface="Arial" pitchFamily="34" charset="0"/>
              </a:rPr>
              <a:t>John 14:6</a:t>
            </a:r>
          </a:p>
          <a:p>
            <a:r>
              <a:rPr lang="en-US" b="1" dirty="0">
                <a:latin typeface="Calibri" panose="020F0502020204030204" pitchFamily="34" charset="0"/>
                <a:cs typeface="Arial" pitchFamily="34" charset="0"/>
              </a:rPr>
              <a:t>Authority of Christ is very important</a:t>
            </a:r>
          </a:p>
          <a:p>
            <a:pPr lvl="1"/>
            <a:r>
              <a:rPr lang="en-US" sz="3000" dirty="0">
                <a:solidFill>
                  <a:srgbClr val="C00000"/>
                </a:solidFill>
                <a:latin typeface="Calibri" panose="020F0502020204030204" pitchFamily="34" charset="0"/>
                <a:ea typeface="Calibri" panose="020F0502020204030204" pitchFamily="34" charset="0"/>
                <a:cs typeface="Arial" pitchFamily="34" charset="0"/>
              </a:rPr>
              <a:t>Matthew 28:18-20</a:t>
            </a:r>
          </a:p>
          <a:p>
            <a:pPr lvl="1"/>
            <a:r>
              <a:rPr lang="en-US" sz="3000" dirty="0">
                <a:solidFill>
                  <a:srgbClr val="C00000"/>
                </a:solidFill>
                <a:latin typeface="Calibri" panose="020F0502020204030204" pitchFamily="34" charset="0"/>
                <a:ea typeface="Calibri" panose="020F0502020204030204" pitchFamily="34" charset="0"/>
                <a:cs typeface="Arial" pitchFamily="34" charset="0"/>
              </a:rPr>
              <a:t>Colossians 3:17</a:t>
            </a:r>
          </a:p>
        </p:txBody>
      </p:sp>
      <p:sp>
        <p:nvSpPr>
          <p:cNvPr id="6" name="Rounded Rectangle 5"/>
          <p:cNvSpPr/>
          <p:nvPr/>
        </p:nvSpPr>
        <p:spPr>
          <a:xfrm>
            <a:off x="1752600" y="5508174"/>
            <a:ext cx="8686800" cy="609600"/>
          </a:xfrm>
          <a:prstGeom prst="roundRect">
            <a:avLst/>
          </a:prstGeom>
          <a:solidFill>
            <a:srgbClr val="B0540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a:endParaRPr>
          </a:p>
        </p:txBody>
      </p:sp>
      <p:sp>
        <p:nvSpPr>
          <p:cNvPr id="7" name="TextBox 6"/>
          <p:cNvSpPr txBox="1"/>
          <p:nvPr/>
        </p:nvSpPr>
        <p:spPr>
          <a:xfrm>
            <a:off x="1752600" y="5526163"/>
            <a:ext cx="8686800" cy="584775"/>
          </a:xfrm>
          <a:prstGeom prst="rect">
            <a:avLst/>
          </a:prstGeom>
          <a:noFill/>
        </p:spPr>
        <p:txBody>
          <a:bodyPr wrap="square" rtlCol="0">
            <a:spAutoFit/>
          </a:bodyPr>
          <a:lstStyle/>
          <a:p>
            <a:pPr algn="ctr"/>
            <a:r>
              <a:rPr lang="en-US" sz="3200" dirty="0">
                <a:solidFill>
                  <a:prstClr val="white"/>
                </a:solidFill>
                <a:effectLst>
                  <a:outerShdw blurRad="38100" dist="38100" dir="2700000" algn="tl">
                    <a:srgbClr val="000000">
                      <a:alpha val="43137"/>
                    </a:srgbClr>
                  </a:outerShdw>
                </a:effectLst>
                <a:latin typeface="Calibri" panose="020F0502020204030204" pitchFamily="34" charset="0"/>
                <a:cs typeface="Arial" pitchFamily="34" charset="0"/>
              </a:rPr>
              <a:t>The Bible is clear on how to bring souls to Christ</a:t>
            </a:r>
          </a:p>
        </p:txBody>
      </p:sp>
      <p:sp>
        <p:nvSpPr>
          <p:cNvPr id="12" name="Flowchart: Delay 11">
            <a:extLst>
              <a:ext uri="{FF2B5EF4-FFF2-40B4-BE49-F238E27FC236}">
                <a16:creationId xmlns:a16="http://schemas.microsoft.com/office/drawing/2014/main" id="{4A6FFA83-0297-FAA1-556B-FD34BC646C9B}"/>
              </a:ext>
            </a:extLst>
          </p:cNvPr>
          <p:cNvSpPr/>
          <p:nvPr/>
        </p:nvSpPr>
        <p:spPr>
          <a:xfrm rot="5400000">
            <a:off x="5334000" y="-5334000"/>
            <a:ext cx="1524000" cy="12192000"/>
          </a:xfrm>
          <a:prstGeom prst="flowChartDelay">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a:endParaRPr>
          </a:p>
        </p:txBody>
      </p:sp>
      <p:sp>
        <p:nvSpPr>
          <p:cNvPr id="13" name="Title 1">
            <a:extLst>
              <a:ext uri="{FF2B5EF4-FFF2-40B4-BE49-F238E27FC236}">
                <a16:creationId xmlns:a16="http://schemas.microsoft.com/office/drawing/2014/main" id="{C94EC968-9F75-08DF-EC32-DA5BED19DF83}"/>
              </a:ext>
            </a:extLst>
          </p:cNvPr>
          <p:cNvSpPr>
            <a:spLocks noGrp="1"/>
          </p:cNvSpPr>
          <p:nvPr>
            <p:ph type="title"/>
          </p:nvPr>
        </p:nvSpPr>
        <p:spPr>
          <a:xfrm>
            <a:off x="0" y="106362"/>
            <a:ext cx="12192000" cy="731838"/>
          </a:xfrm>
        </p:spPr>
        <p:txBody>
          <a:bodyPr>
            <a:noAutofit/>
          </a:bodyPr>
          <a:lstStyle/>
          <a:p>
            <a:r>
              <a:rPr lang="en-US" b="1" dirty="0">
                <a:solidFill>
                  <a:schemeClr val="bg1"/>
                </a:solidFill>
                <a:effectLst>
                  <a:outerShdw blurRad="38100" dist="38100" dir="2700000" algn="tl">
                    <a:srgbClr val="000000">
                      <a:alpha val="43137"/>
                    </a:srgbClr>
                  </a:outerShdw>
                </a:effectLst>
                <a:latin typeface="Calibri" panose="020F0502020204030204" pitchFamily="34" charset="0"/>
                <a:cs typeface="Arial" pitchFamily="34" charset="0"/>
              </a:rPr>
              <a:t>The Difference in churches of Christ</a:t>
            </a:r>
          </a:p>
        </p:txBody>
      </p:sp>
      <p:sp>
        <p:nvSpPr>
          <p:cNvPr id="14" name="Rectangle 13">
            <a:extLst>
              <a:ext uri="{FF2B5EF4-FFF2-40B4-BE49-F238E27FC236}">
                <a16:creationId xmlns:a16="http://schemas.microsoft.com/office/drawing/2014/main" id="{D365ADFC-CA9E-CC2B-9B00-E0D11CC8BB5D}"/>
              </a:ext>
            </a:extLst>
          </p:cNvPr>
          <p:cNvSpPr/>
          <p:nvPr/>
        </p:nvSpPr>
        <p:spPr>
          <a:xfrm>
            <a:off x="0" y="6248402"/>
            <a:ext cx="12192000" cy="304800"/>
          </a:xfrm>
          <a:prstGeom prst="rect">
            <a:avLst/>
          </a:prstGeom>
          <a:solidFill>
            <a:schemeClr val="accent6">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prstClr val="white"/>
              </a:solidFill>
              <a:latin typeface="Calibri"/>
            </a:endParaRPr>
          </a:p>
        </p:txBody>
      </p:sp>
      <p:sp>
        <p:nvSpPr>
          <p:cNvPr id="9" name="TextBox 8">
            <a:extLst>
              <a:ext uri="{FF2B5EF4-FFF2-40B4-BE49-F238E27FC236}">
                <a16:creationId xmlns:a16="http://schemas.microsoft.com/office/drawing/2014/main" id="{98F517EF-25C1-46EE-A98E-7D7EA1153919}"/>
              </a:ext>
            </a:extLst>
          </p:cNvPr>
          <p:cNvSpPr txBox="1"/>
          <p:nvPr/>
        </p:nvSpPr>
        <p:spPr>
          <a:xfrm>
            <a:off x="0" y="6553205"/>
            <a:ext cx="12192000" cy="338554"/>
          </a:xfrm>
          <a:prstGeom prst="rect">
            <a:avLst/>
          </a:prstGeom>
          <a:solidFill>
            <a:schemeClr val="tx1"/>
          </a:solidFill>
        </p:spPr>
        <p:txBody>
          <a:bodyPr wrap="square" rtlCol="0">
            <a:spAutoFit/>
          </a:bodyPr>
          <a:lstStyle/>
          <a:p>
            <a:r>
              <a:rPr lang="en-US" sz="1600" dirty="0">
                <a:solidFill>
                  <a:schemeClr val="bg1"/>
                </a:solidFill>
                <a:latin typeface="Calibri" panose="020F0502020204030204" pitchFamily="34" charset="0"/>
                <a:ea typeface="Calibri" panose="020F0502020204030204" pitchFamily="34" charset="0"/>
              </a:rPr>
              <a:t>Richie Thetford									              www.thetfordcountry.com</a:t>
            </a:r>
          </a:p>
        </p:txBody>
      </p:sp>
    </p:spTree>
    <p:extLst>
      <p:ext uri="{BB962C8B-B14F-4D97-AF65-F5344CB8AC3E}">
        <p14:creationId xmlns:p14="http://schemas.microsoft.com/office/powerpoint/2010/main" val="41806429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par>
                          <p:cTn id="13" fill="hold">
                            <p:stCondLst>
                              <p:cond delay="1000"/>
                            </p:stCondLst>
                            <p:childTnLst>
                              <p:par>
                                <p:cTn id="14" presetID="9" presetClass="entr" presetSubtype="0"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childTnLst>
                          </p:cTn>
                        </p:par>
                        <p:par>
                          <p:cTn id="17" fill="hold">
                            <p:stCondLst>
                              <p:cond delay="1500"/>
                            </p:stCondLst>
                            <p:childTnLst>
                              <p:par>
                                <p:cTn id="18" presetID="9" presetClass="entr" presetSubtype="0" fill="hold"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dissolve">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par>
                          <p:cTn id="27" fill="hold">
                            <p:stCondLst>
                              <p:cond delay="500"/>
                            </p:stCondLst>
                            <p:childTnLst>
                              <p:par>
                                <p:cTn id="28" presetID="9" presetClass="entr" presetSubtype="0" fill="hold" nodeType="after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dissolve">
                                      <p:cBhvr>
                                        <p:cTn id="30" dur="500"/>
                                        <p:tgtEl>
                                          <p:spTgt spid="3">
                                            <p:txEl>
                                              <p:pRg st="5" end="5"/>
                                            </p:txEl>
                                          </p:spTgt>
                                        </p:tgtEl>
                                      </p:cBhvr>
                                    </p:animEffect>
                                  </p:childTnLst>
                                </p:cTn>
                              </p:par>
                            </p:childTnLst>
                          </p:cTn>
                        </p:par>
                        <p:par>
                          <p:cTn id="31" fill="hold">
                            <p:stCondLst>
                              <p:cond delay="1000"/>
                            </p:stCondLst>
                            <p:childTnLst>
                              <p:par>
                                <p:cTn id="32" presetID="9" presetClass="entr" presetSubtype="0" fill="hold" nodeType="after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dissolve">
                                      <p:cBhvr>
                                        <p:cTn id="34" dur="500"/>
                                        <p:tgtEl>
                                          <p:spTgt spid="3">
                                            <p:txEl>
                                              <p:pRg st="6" end="6"/>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blinds(horizontal)">
                                      <p:cBhvr>
                                        <p:cTn id="39" dur="500"/>
                                        <p:tgtEl>
                                          <p:spTgt spid="6"/>
                                        </p:tgtEl>
                                      </p:cBhvr>
                                    </p:animEffect>
                                  </p:childTnLst>
                                </p:cTn>
                              </p:par>
                              <p:par>
                                <p:cTn id="40" presetID="3" presetClass="entr" presetSubtype="10" fill="hold" grpId="0" nodeType="with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blinds(horizontal)">
                                      <p:cBhvr>
                                        <p:cTn id="4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Delay 3"/>
          <p:cNvSpPr/>
          <p:nvPr/>
        </p:nvSpPr>
        <p:spPr>
          <a:xfrm rot="5400000">
            <a:off x="5334000" y="-5334000"/>
            <a:ext cx="1524000" cy="12192000"/>
          </a:xfrm>
          <a:prstGeom prst="flowChartDelay">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a:endParaRPr>
          </a:p>
        </p:txBody>
      </p:sp>
      <p:sp>
        <p:nvSpPr>
          <p:cNvPr id="2" name="Title 1"/>
          <p:cNvSpPr>
            <a:spLocks noGrp="1"/>
          </p:cNvSpPr>
          <p:nvPr>
            <p:ph type="title"/>
          </p:nvPr>
        </p:nvSpPr>
        <p:spPr>
          <a:xfrm>
            <a:off x="0" y="106362"/>
            <a:ext cx="12192000" cy="731838"/>
          </a:xfrm>
        </p:spPr>
        <p:txBody>
          <a:bodyPr>
            <a:noAutofit/>
          </a:bodyPr>
          <a:lstStyle/>
          <a:p>
            <a:r>
              <a:rPr lang="en-US" b="1" dirty="0">
                <a:solidFill>
                  <a:schemeClr val="bg1"/>
                </a:solidFill>
                <a:effectLst>
                  <a:outerShdw blurRad="38100" dist="38100" dir="2700000" algn="tl">
                    <a:srgbClr val="000000">
                      <a:alpha val="43137"/>
                    </a:srgbClr>
                  </a:outerShdw>
                </a:effectLst>
                <a:latin typeface="Calibri" panose="020F0502020204030204" pitchFamily="34" charset="0"/>
                <a:cs typeface="Arial" pitchFamily="34" charset="0"/>
              </a:rPr>
              <a:t>The Difference in churches of Christ</a:t>
            </a:r>
          </a:p>
        </p:txBody>
      </p:sp>
      <p:sp>
        <p:nvSpPr>
          <p:cNvPr id="3" name="Content Placeholder 2"/>
          <p:cNvSpPr>
            <a:spLocks noGrp="1"/>
          </p:cNvSpPr>
          <p:nvPr>
            <p:ph idx="1"/>
          </p:nvPr>
        </p:nvSpPr>
        <p:spPr>
          <a:xfrm>
            <a:off x="181429" y="1981200"/>
            <a:ext cx="11865428" cy="3962400"/>
          </a:xfrm>
        </p:spPr>
        <p:txBody>
          <a:bodyPr>
            <a:normAutofit/>
          </a:bodyPr>
          <a:lstStyle/>
          <a:p>
            <a:pPr algn="ctr">
              <a:buNone/>
            </a:pPr>
            <a:r>
              <a:rPr lang="en-US" sz="3800" b="1" dirty="0">
                <a:solidFill>
                  <a:srgbClr val="B05408"/>
                </a:solidFill>
                <a:latin typeface="Calibri" panose="020F0502020204030204" pitchFamily="34" charset="0"/>
                <a:cs typeface="Arial" pitchFamily="34" charset="0"/>
              </a:rPr>
              <a:t>Issues that divide churches of Christ:</a:t>
            </a:r>
          </a:p>
          <a:p>
            <a:r>
              <a:rPr lang="en-US" dirty="0">
                <a:latin typeface="Calibri" panose="020F0502020204030204" pitchFamily="34" charset="0"/>
                <a:ea typeface="Calibri" panose="020F0502020204030204" pitchFamily="34" charset="0"/>
                <a:cs typeface="Arial" pitchFamily="34" charset="0"/>
              </a:rPr>
              <a:t>April 18</a:t>
            </a:r>
            <a:r>
              <a:rPr lang="en-US" baseline="30000" dirty="0">
                <a:latin typeface="Calibri" panose="020F0502020204030204" pitchFamily="34" charset="0"/>
                <a:ea typeface="Calibri" panose="020F0502020204030204" pitchFamily="34" charset="0"/>
                <a:cs typeface="Arial" pitchFamily="34" charset="0"/>
              </a:rPr>
              <a:t>th	</a:t>
            </a:r>
            <a:r>
              <a:rPr lang="en-US" dirty="0">
                <a:latin typeface="Calibri" panose="020F0502020204030204" pitchFamily="34" charset="0"/>
                <a:ea typeface="Calibri" panose="020F0502020204030204" pitchFamily="34" charset="0"/>
                <a:cs typeface="Arial" pitchFamily="34" charset="0"/>
              </a:rPr>
              <a:t> Thursday		Bible Authority</a:t>
            </a:r>
          </a:p>
          <a:p>
            <a:r>
              <a:rPr lang="en-US" dirty="0">
                <a:latin typeface="Calibri" panose="020F0502020204030204" pitchFamily="34" charset="0"/>
                <a:ea typeface="Calibri" panose="020F0502020204030204" pitchFamily="34" charset="0"/>
                <a:cs typeface="Arial" pitchFamily="34" charset="0"/>
              </a:rPr>
              <a:t>April 19</a:t>
            </a:r>
            <a:r>
              <a:rPr lang="en-US" baseline="30000" dirty="0">
                <a:latin typeface="Calibri" panose="020F0502020204030204" pitchFamily="34" charset="0"/>
                <a:ea typeface="Calibri" panose="020F0502020204030204" pitchFamily="34" charset="0"/>
                <a:cs typeface="Arial" pitchFamily="34" charset="0"/>
              </a:rPr>
              <a:t>th	</a:t>
            </a:r>
            <a:r>
              <a:rPr lang="en-US" dirty="0">
                <a:latin typeface="Calibri" panose="020F0502020204030204" pitchFamily="34" charset="0"/>
                <a:ea typeface="Calibri" panose="020F0502020204030204" pitchFamily="34" charset="0"/>
                <a:cs typeface="Arial" pitchFamily="34" charset="0"/>
              </a:rPr>
              <a:t> Friday		Expediency</a:t>
            </a:r>
          </a:p>
          <a:p>
            <a:r>
              <a:rPr lang="en-US" dirty="0">
                <a:latin typeface="Calibri" panose="020F0502020204030204" pitchFamily="34" charset="0"/>
                <a:ea typeface="Calibri" panose="020F0502020204030204" pitchFamily="34" charset="0"/>
                <a:cs typeface="Arial" pitchFamily="34" charset="0"/>
              </a:rPr>
              <a:t>April 20</a:t>
            </a:r>
            <a:r>
              <a:rPr lang="en-US" baseline="30000" dirty="0">
                <a:latin typeface="Calibri" panose="020F0502020204030204" pitchFamily="34" charset="0"/>
                <a:ea typeface="Calibri" panose="020F0502020204030204" pitchFamily="34" charset="0"/>
                <a:cs typeface="Arial" pitchFamily="34" charset="0"/>
              </a:rPr>
              <a:t>th	</a:t>
            </a:r>
            <a:r>
              <a:rPr lang="en-US" dirty="0">
                <a:latin typeface="Calibri" panose="020F0502020204030204" pitchFamily="34" charset="0"/>
                <a:ea typeface="Calibri" panose="020F0502020204030204" pitchFamily="34" charset="0"/>
                <a:cs typeface="Arial" pitchFamily="34" charset="0"/>
              </a:rPr>
              <a:t> Saturday		Fellowship Halls and Entertainment</a:t>
            </a:r>
          </a:p>
          <a:p>
            <a:r>
              <a:rPr lang="en-US" dirty="0">
                <a:latin typeface="Calibri" panose="020F0502020204030204" pitchFamily="34" charset="0"/>
                <a:ea typeface="Calibri" panose="020F0502020204030204" pitchFamily="34" charset="0"/>
                <a:cs typeface="Arial" pitchFamily="34" charset="0"/>
              </a:rPr>
              <a:t>April 21</a:t>
            </a:r>
            <a:r>
              <a:rPr lang="en-US" baseline="30000" dirty="0">
                <a:latin typeface="Calibri" panose="020F0502020204030204" pitchFamily="34" charset="0"/>
                <a:ea typeface="Calibri" panose="020F0502020204030204" pitchFamily="34" charset="0"/>
                <a:cs typeface="Arial" pitchFamily="34" charset="0"/>
              </a:rPr>
              <a:t>st		</a:t>
            </a:r>
            <a:r>
              <a:rPr lang="en-US" dirty="0">
                <a:latin typeface="Calibri" panose="020F0502020204030204" pitchFamily="34" charset="0"/>
                <a:ea typeface="Calibri" panose="020F0502020204030204" pitchFamily="34" charset="0"/>
                <a:cs typeface="Arial" pitchFamily="34" charset="0"/>
              </a:rPr>
              <a:t> Sunday		Church Benevolence</a:t>
            </a:r>
          </a:p>
          <a:p>
            <a:r>
              <a:rPr lang="en-US" dirty="0">
                <a:latin typeface="Calibri" panose="020F0502020204030204" pitchFamily="34" charset="0"/>
                <a:ea typeface="Calibri" panose="020F0502020204030204" pitchFamily="34" charset="0"/>
                <a:cs typeface="Arial" pitchFamily="34" charset="0"/>
              </a:rPr>
              <a:t>April 21</a:t>
            </a:r>
            <a:r>
              <a:rPr lang="en-US" baseline="30000" dirty="0">
                <a:latin typeface="Calibri" panose="020F0502020204030204" pitchFamily="34" charset="0"/>
                <a:ea typeface="Calibri" panose="020F0502020204030204" pitchFamily="34" charset="0"/>
                <a:cs typeface="Arial" pitchFamily="34" charset="0"/>
              </a:rPr>
              <a:t>st	</a:t>
            </a:r>
            <a:r>
              <a:rPr lang="en-US" dirty="0">
                <a:latin typeface="Calibri" panose="020F0502020204030204" pitchFamily="34" charset="0"/>
                <a:ea typeface="Calibri" panose="020F0502020204030204" pitchFamily="34" charset="0"/>
                <a:cs typeface="Arial" pitchFamily="34" charset="0"/>
              </a:rPr>
              <a:t> 	 Sunday		Church Cooperation</a:t>
            </a:r>
          </a:p>
        </p:txBody>
      </p:sp>
      <p:sp>
        <p:nvSpPr>
          <p:cNvPr id="6" name="Rectangle 5">
            <a:extLst>
              <a:ext uri="{FF2B5EF4-FFF2-40B4-BE49-F238E27FC236}">
                <a16:creationId xmlns:a16="http://schemas.microsoft.com/office/drawing/2014/main" id="{D98DF3AD-706C-845B-D594-EC984C47D472}"/>
              </a:ext>
            </a:extLst>
          </p:cNvPr>
          <p:cNvSpPr/>
          <p:nvPr/>
        </p:nvSpPr>
        <p:spPr>
          <a:xfrm>
            <a:off x="0" y="6248402"/>
            <a:ext cx="12192000" cy="304800"/>
          </a:xfrm>
          <a:prstGeom prst="rect">
            <a:avLst/>
          </a:prstGeom>
          <a:solidFill>
            <a:schemeClr val="accent6">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prstClr val="white"/>
              </a:solidFill>
              <a:latin typeface="Calibri"/>
            </a:endParaRPr>
          </a:p>
        </p:txBody>
      </p:sp>
      <p:sp>
        <p:nvSpPr>
          <p:cNvPr id="8" name="TextBox 7">
            <a:extLst>
              <a:ext uri="{FF2B5EF4-FFF2-40B4-BE49-F238E27FC236}">
                <a16:creationId xmlns:a16="http://schemas.microsoft.com/office/drawing/2014/main" id="{70AFC173-E2D0-49E0-9678-7322570DC7B2}"/>
              </a:ext>
            </a:extLst>
          </p:cNvPr>
          <p:cNvSpPr txBox="1"/>
          <p:nvPr/>
        </p:nvSpPr>
        <p:spPr>
          <a:xfrm>
            <a:off x="0" y="6553205"/>
            <a:ext cx="12192000" cy="338554"/>
          </a:xfrm>
          <a:prstGeom prst="rect">
            <a:avLst/>
          </a:prstGeom>
          <a:solidFill>
            <a:schemeClr val="tx1"/>
          </a:solidFill>
        </p:spPr>
        <p:txBody>
          <a:bodyPr wrap="square" rtlCol="0">
            <a:spAutoFit/>
          </a:bodyPr>
          <a:lstStyle/>
          <a:p>
            <a:r>
              <a:rPr lang="en-US" sz="1600" dirty="0">
                <a:solidFill>
                  <a:schemeClr val="bg1"/>
                </a:solidFill>
                <a:latin typeface="Calibri" panose="020F0502020204030204" pitchFamily="34" charset="0"/>
                <a:ea typeface="Calibri" panose="020F0502020204030204" pitchFamily="34" charset="0"/>
              </a:rPr>
              <a:t>Richie Thetford									              www.thetfordcountry.com</a:t>
            </a:r>
          </a:p>
        </p:txBody>
      </p:sp>
    </p:spTree>
    <p:extLst>
      <p:ext uri="{BB962C8B-B14F-4D97-AF65-F5344CB8AC3E}">
        <p14:creationId xmlns:p14="http://schemas.microsoft.com/office/powerpoint/2010/main" val="20542652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ageCurlDoubl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6856" y="1527631"/>
            <a:ext cx="11340145" cy="4876799"/>
          </a:xfrm>
        </p:spPr>
        <p:txBody>
          <a:bodyPr>
            <a:normAutofit/>
          </a:bodyPr>
          <a:lstStyle/>
          <a:p>
            <a:r>
              <a:rPr lang="en-US" b="1" dirty="0">
                <a:latin typeface="Calibri" panose="020F0502020204030204" pitchFamily="34" charset="0"/>
                <a:cs typeface="Arial" pitchFamily="34" charset="0"/>
              </a:rPr>
              <a:t>The Bible Teaches:</a:t>
            </a:r>
          </a:p>
          <a:p>
            <a:pPr lvl="1"/>
            <a:r>
              <a:rPr lang="en-US" sz="3000" dirty="0">
                <a:latin typeface="Calibri" panose="020F0502020204030204" pitchFamily="34" charset="0"/>
                <a:cs typeface="Arial" pitchFamily="34" charset="0"/>
              </a:rPr>
              <a:t>The church’s work is to help </a:t>
            </a:r>
            <a:r>
              <a:rPr lang="en-US" sz="3000" b="1" dirty="0">
                <a:latin typeface="Calibri" panose="020F0502020204030204" pitchFamily="34" charset="0"/>
                <a:cs typeface="Arial" pitchFamily="34" charset="0"/>
              </a:rPr>
              <a:t>ONLY</a:t>
            </a:r>
            <a:r>
              <a:rPr lang="en-US" sz="3000" dirty="0">
                <a:latin typeface="Calibri" panose="020F0502020204030204" pitchFamily="34" charset="0"/>
                <a:cs typeface="Arial" pitchFamily="34" charset="0"/>
              </a:rPr>
              <a:t> the “saints”</a:t>
            </a:r>
          </a:p>
          <a:p>
            <a:pPr lvl="1"/>
            <a:r>
              <a:rPr lang="en-US" sz="3000" dirty="0">
                <a:latin typeface="Calibri" panose="020F0502020204030204" pitchFamily="34" charset="0"/>
                <a:cs typeface="Arial" pitchFamily="34" charset="0"/>
              </a:rPr>
              <a:t>Individuals will stand before the judgment</a:t>
            </a:r>
          </a:p>
          <a:p>
            <a:pPr lvl="2"/>
            <a:r>
              <a:rPr lang="en-US" sz="2800" dirty="0">
                <a:solidFill>
                  <a:srgbClr val="C00000"/>
                </a:solidFill>
                <a:latin typeface="Calibri" panose="020F0502020204030204" pitchFamily="34" charset="0"/>
                <a:ea typeface="Calibri" panose="020F0502020204030204" pitchFamily="34" charset="0"/>
                <a:cs typeface="Arial" pitchFamily="34" charset="0"/>
              </a:rPr>
              <a:t>2 Corinthians 5:10</a:t>
            </a:r>
          </a:p>
          <a:p>
            <a:pPr lvl="2"/>
            <a:r>
              <a:rPr lang="en-US" sz="2800" dirty="0">
                <a:solidFill>
                  <a:srgbClr val="C00000"/>
                </a:solidFill>
                <a:latin typeface="Calibri" panose="020F0502020204030204" pitchFamily="34" charset="0"/>
                <a:ea typeface="Calibri" panose="020F0502020204030204" pitchFamily="34" charset="0"/>
                <a:cs typeface="Arial" pitchFamily="34" charset="0"/>
              </a:rPr>
              <a:t>Matthew 25:31-46</a:t>
            </a:r>
          </a:p>
          <a:p>
            <a:pPr lvl="1"/>
            <a:r>
              <a:rPr lang="en-US" sz="3000" dirty="0">
                <a:latin typeface="Calibri" panose="020F0502020204030204" pitchFamily="34" charset="0"/>
                <a:cs typeface="Arial" pitchFamily="34" charset="0"/>
              </a:rPr>
              <a:t>A good work must be something that has been approved of by God</a:t>
            </a:r>
          </a:p>
          <a:p>
            <a:pPr lvl="2"/>
            <a:r>
              <a:rPr lang="en-US" sz="2800" dirty="0">
                <a:solidFill>
                  <a:srgbClr val="C00000"/>
                </a:solidFill>
                <a:latin typeface="Calibri" panose="020F0502020204030204" pitchFamily="34" charset="0"/>
                <a:ea typeface="Calibri" panose="020F0502020204030204" pitchFamily="34" charset="0"/>
                <a:cs typeface="Arial" pitchFamily="34" charset="0"/>
              </a:rPr>
              <a:t>2 Timothy 3:16-17</a:t>
            </a:r>
          </a:p>
          <a:p>
            <a:pPr lvl="2"/>
            <a:r>
              <a:rPr lang="en-US" sz="2800" dirty="0">
                <a:solidFill>
                  <a:srgbClr val="C00000"/>
                </a:solidFill>
                <a:latin typeface="Calibri" panose="020F0502020204030204" pitchFamily="34" charset="0"/>
                <a:ea typeface="Calibri" panose="020F0502020204030204" pitchFamily="34" charset="0"/>
                <a:cs typeface="Arial" pitchFamily="34" charset="0"/>
              </a:rPr>
              <a:t>Galatians 6:1-10</a:t>
            </a:r>
          </a:p>
        </p:txBody>
      </p:sp>
      <p:sp>
        <p:nvSpPr>
          <p:cNvPr id="10" name="Flowchart: Delay 9">
            <a:extLst>
              <a:ext uri="{FF2B5EF4-FFF2-40B4-BE49-F238E27FC236}">
                <a16:creationId xmlns:a16="http://schemas.microsoft.com/office/drawing/2014/main" id="{C0EF5BDF-1541-69EB-4053-F794470B932F}"/>
              </a:ext>
            </a:extLst>
          </p:cNvPr>
          <p:cNvSpPr/>
          <p:nvPr/>
        </p:nvSpPr>
        <p:spPr>
          <a:xfrm rot="5400000">
            <a:off x="5334000" y="-5334000"/>
            <a:ext cx="1524000" cy="12192000"/>
          </a:xfrm>
          <a:prstGeom prst="flowChartDelay">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a:endParaRPr>
          </a:p>
        </p:txBody>
      </p:sp>
      <p:sp>
        <p:nvSpPr>
          <p:cNvPr id="11" name="Title 1">
            <a:extLst>
              <a:ext uri="{FF2B5EF4-FFF2-40B4-BE49-F238E27FC236}">
                <a16:creationId xmlns:a16="http://schemas.microsoft.com/office/drawing/2014/main" id="{A9D37FBB-3B4D-57D0-9B72-C78F9EA34C4C}"/>
              </a:ext>
            </a:extLst>
          </p:cNvPr>
          <p:cNvSpPr>
            <a:spLocks noGrp="1"/>
          </p:cNvSpPr>
          <p:nvPr>
            <p:ph type="title"/>
          </p:nvPr>
        </p:nvSpPr>
        <p:spPr>
          <a:xfrm>
            <a:off x="0" y="106362"/>
            <a:ext cx="12192000" cy="731838"/>
          </a:xfrm>
        </p:spPr>
        <p:txBody>
          <a:bodyPr>
            <a:noAutofit/>
          </a:bodyPr>
          <a:lstStyle/>
          <a:p>
            <a:r>
              <a:rPr lang="en-US" b="1" dirty="0">
                <a:solidFill>
                  <a:schemeClr val="bg1"/>
                </a:solidFill>
                <a:effectLst>
                  <a:outerShdw blurRad="38100" dist="38100" dir="2700000" algn="tl">
                    <a:srgbClr val="000000">
                      <a:alpha val="43137"/>
                    </a:srgbClr>
                  </a:outerShdw>
                </a:effectLst>
                <a:latin typeface="Calibri" panose="020F0502020204030204" pitchFamily="34" charset="0"/>
                <a:cs typeface="Arial" pitchFamily="34" charset="0"/>
              </a:rPr>
              <a:t>The Difference in churches of Christ</a:t>
            </a:r>
          </a:p>
        </p:txBody>
      </p:sp>
      <p:sp>
        <p:nvSpPr>
          <p:cNvPr id="12" name="Rectangle 11">
            <a:extLst>
              <a:ext uri="{FF2B5EF4-FFF2-40B4-BE49-F238E27FC236}">
                <a16:creationId xmlns:a16="http://schemas.microsoft.com/office/drawing/2014/main" id="{A0A6E389-C770-AFCC-509E-C2BD3808F8EA}"/>
              </a:ext>
            </a:extLst>
          </p:cNvPr>
          <p:cNvSpPr/>
          <p:nvPr/>
        </p:nvSpPr>
        <p:spPr>
          <a:xfrm>
            <a:off x="0" y="6248402"/>
            <a:ext cx="12192000" cy="304800"/>
          </a:xfrm>
          <a:prstGeom prst="rect">
            <a:avLst/>
          </a:prstGeom>
          <a:solidFill>
            <a:schemeClr val="accent6">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prstClr val="white"/>
              </a:solidFill>
              <a:latin typeface="Calibri"/>
            </a:endParaRPr>
          </a:p>
        </p:txBody>
      </p:sp>
      <p:sp>
        <p:nvSpPr>
          <p:cNvPr id="7" name="TextBox 6">
            <a:extLst>
              <a:ext uri="{FF2B5EF4-FFF2-40B4-BE49-F238E27FC236}">
                <a16:creationId xmlns:a16="http://schemas.microsoft.com/office/drawing/2014/main" id="{C262D0A1-C501-4898-A48C-0C5F7F8CE818}"/>
              </a:ext>
            </a:extLst>
          </p:cNvPr>
          <p:cNvSpPr txBox="1"/>
          <p:nvPr/>
        </p:nvSpPr>
        <p:spPr>
          <a:xfrm>
            <a:off x="0" y="6553205"/>
            <a:ext cx="12192000" cy="338554"/>
          </a:xfrm>
          <a:prstGeom prst="rect">
            <a:avLst/>
          </a:prstGeom>
          <a:solidFill>
            <a:schemeClr val="tx1"/>
          </a:solidFill>
        </p:spPr>
        <p:txBody>
          <a:bodyPr wrap="square" rtlCol="0">
            <a:spAutoFit/>
          </a:bodyPr>
          <a:lstStyle/>
          <a:p>
            <a:r>
              <a:rPr lang="en-US" sz="1600" dirty="0">
                <a:solidFill>
                  <a:schemeClr val="bg1"/>
                </a:solidFill>
                <a:latin typeface="Calibri" panose="020F0502020204030204" pitchFamily="34" charset="0"/>
                <a:ea typeface="Calibri" panose="020F0502020204030204" pitchFamily="34" charset="0"/>
              </a:rPr>
              <a:t>Richie Thetford									              www.thetfordcountry.com</a:t>
            </a:r>
          </a:p>
        </p:txBody>
      </p:sp>
    </p:spTree>
    <p:extLst>
      <p:ext uri="{BB962C8B-B14F-4D97-AF65-F5344CB8AC3E}">
        <p14:creationId xmlns:p14="http://schemas.microsoft.com/office/powerpoint/2010/main" val="12032946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3" presetClass="entr" presetSubtype="16"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p:cTn id="1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20" fill="hold">
                            <p:stCondLst>
                              <p:cond delay="500"/>
                            </p:stCondLst>
                            <p:childTnLst>
                              <p:par>
                                <p:cTn id="21" presetID="9" presetClass="entr" presetSubtype="0" fill="hold"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dissolve">
                                      <p:cBhvr>
                                        <p:cTn id="23" dur="500"/>
                                        <p:tgtEl>
                                          <p:spTgt spid="3">
                                            <p:txEl>
                                              <p:pRg st="3" end="3"/>
                                            </p:txEl>
                                          </p:spTgt>
                                        </p:tgtEl>
                                      </p:cBhvr>
                                    </p:animEffect>
                                  </p:childTnLst>
                                </p:cTn>
                              </p:par>
                            </p:childTnLst>
                          </p:cTn>
                        </p:par>
                        <p:par>
                          <p:cTn id="24" fill="hold">
                            <p:stCondLst>
                              <p:cond delay="1000"/>
                            </p:stCondLst>
                            <p:childTnLst>
                              <p:par>
                                <p:cTn id="25" presetID="9" presetClass="entr" presetSubtype="0" fill="hold"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p:cTn id="3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par>
                          <p:cTn id="34" fill="hold">
                            <p:stCondLst>
                              <p:cond delay="500"/>
                            </p:stCondLst>
                            <p:childTnLst>
                              <p:par>
                                <p:cTn id="35" presetID="9" presetClass="entr" presetSubtype="0" fill="hold" nodeType="after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dissolve">
                                      <p:cBhvr>
                                        <p:cTn id="37" dur="500"/>
                                        <p:tgtEl>
                                          <p:spTgt spid="3">
                                            <p:txEl>
                                              <p:pRg st="6" end="6"/>
                                            </p:txEl>
                                          </p:spTgt>
                                        </p:tgtEl>
                                      </p:cBhvr>
                                    </p:animEffect>
                                  </p:childTnLst>
                                </p:cTn>
                              </p:par>
                            </p:childTnLst>
                          </p:cTn>
                        </p:par>
                        <p:par>
                          <p:cTn id="38" fill="hold">
                            <p:stCondLst>
                              <p:cond delay="1000"/>
                            </p:stCondLst>
                            <p:childTnLst>
                              <p:par>
                                <p:cTn id="39" presetID="9" presetClass="entr" presetSubtype="0" fill="hold" nodeType="after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Effect transition="in" filter="dissolve">
                                      <p:cBhvr>
                                        <p:cTn id="4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9" y="1600201"/>
            <a:ext cx="10951029" cy="4876799"/>
          </a:xfrm>
        </p:spPr>
        <p:txBody>
          <a:bodyPr>
            <a:normAutofit/>
          </a:bodyPr>
          <a:lstStyle/>
          <a:p>
            <a:r>
              <a:rPr lang="en-US" b="1" dirty="0">
                <a:latin typeface="Calibri" panose="020F0502020204030204" pitchFamily="34" charset="0"/>
                <a:cs typeface="Arial" pitchFamily="34" charset="0"/>
              </a:rPr>
              <a:t>Know the Truth, Practice the Truth</a:t>
            </a:r>
          </a:p>
          <a:p>
            <a:pPr lvl="1"/>
            <a:r>
              <a:rPr lang="en-US" sz="3000" dirty="0">
                <a:solidFill>
                  <a:srgbClr val="C00000"/>
                </a:solidFill>
                <a:latin typeface="Calibri" panose="020F0502020204030204" pitchFamily="34" charset="0"/>
                <a:ea typeface="Calibri" panose="020F0502020204030204" pitchFamily="34" charset="0"/>
                <a:cs typeface="Arial" pitchFamily="34" charset="0"/>
              </a:rPr>
              <a:t>John 8:32</a:t>
            </a:r>
            <a:endParaRPr lang="en-US" dirty="0">
              <a:solidFill>
                <a:srgbClr val="C00000"/>
              </a:solidFill>
              <a:latin typeface="Calibri" panose="020F0502020204030204" pitchFamily="34" charset="0"/>
              <a:ea typeface="Calibri" panose="020F0502020204030204" pitchFamily="34" charset="0"/>
              <a:cs typeface="Arial" pitchFamily="34" charset="0"/>
            </a:endParaRPr>
          </a:p>
        </p:txBody>
      </p:sp>
      <p:sp>
        <p:nvSpPr>
          <p:cNvPr id="6" name="Rounded Rectangle 5"/>
          <p:cNvSpPr/>
          <p:nvPr/>
        </p:nvSpPr>
        <p:spPr>
          <a:xfrm>
            <a:off x="-21773" y="4165602"/>
            <a:ext cx="12213773" cy="19812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a:endParaRPr>
          </a:p>
        </p:txBody>
      </p:sp>
      <p:sp>
        <p:nvSpPr>
          <p:cNvPr id="7" name="TextBox 6"/>
          <p:cNvSpPr txBox="1"/>
          <p:nvPr/>
        </p:nvSpPr>
        <p:spPr>
          <a:xfrm>
            <a:off x="609599" y="4287888"/>
            <a:ext cx="10972801" cy="1754326"/>
          </a:xfrm>
          <a:prstGeom prst="rect">
            <a:avLst/>
          </a:prstGeom>
          <a:noFill/>
        </p:spPr>
        <p:txBody>
          <a:bodyPr wrap="square" rtlCol="0">
            <a:spAutoFit/>
          </a:bodyPr>
          <a:lstStyle/>
          <a:p>
            <a:pPr algn="ctr"/>
            <a:r>
              <a:rPr lang="en-US" sz="3600" dirty="0">
                <a:solidFill>
                  <a:prstClr val="white"/>
                </a:solidFill>
                <a:latin typeface="Calibri" panose="020F0502020204030204" pitchFamily="34" charset="0"/>
                <a:cs typeface="Arial" pitchFamily="34" charset="0"/>
              </a:rPr>
              <a:t>“Buy the truth, and do not sell it, also</a:t>
            </a:r>
            <a:br>
              <a:rPr lang="en-US" sz="3600" dirty="0">
                <a:solidFill>
                  <a:prstClr val="white"/>
                </a:solidFill>
                <a:latin typeface="Calibri" panose="020F0502020204030204" pitchFamily="34" charset="0"/>
                <a:cs typeface="Arial" pitchFamily="34" charset="0"/>
              </a:rPr>
            </a:br>
            <a:r>
              <a:rPr lang="en-US" sz="3600" dirty="0">
                <a:solidFill>
                  <a:prstClr val="white"/>
                </a:solidFill>
                <a:latin typeface="Calibri" panose="020F0502020204030204" pitchFamily="34" charset="0"/>
                <a:cs typeface="Arial" pitchFamily="34" charset="0"/>
              </a:rPr>
              <a:t>wisdom and instruction and understanding”</a:t>
            </a:r>
          </a:p>
          <a:p>
            <a:pPr algn="ctr"/>
            <a:r>
              <a:rPr lang="en-US" sz="3600" b="1" dirty="0">
                <a:solidFill>
                  <a:prstClr val="white"/>
                </a:solidFill>
                <a:latin typeface="Calibri" panose="020F0502020204030204" pitchFamily="34" charset="0"/>
                <a:cs typeface="Arial" pitchFamily="34" charset="0"/>
              </a:rPr>
              <a:t>Proverbs 23:23</a:t>
            </a:r>
          </a:p>
        </p:txBody>
      </p:sp>
      <p:sp>
        <p:nvSpPr>
          <p:cNvPr id="8" name="Rectangle 7"/>
          <p:cNvSpPr/>
          <p:nvPr/>
        </p:nvSpPr>
        <p:spPr>
          <a:xfrm>
            <a:off x="-1" y="2819400"/>
            <a:ext cx="12191999" cy="1143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a:endParaRPr>
          </a:p>
        </p:txBody>
      </p:sp>
      <p:sp>
        <p:nvSpPr>
          <p:cNvPr id="9" name="TextBox 8"/>
          <p:cNvSpPr txBox="1"/>
          <p:nvPr/>
        </p:nvSpPr>
        <p:spPr>
          <a:xfrm>
            <a:off x="0" y="2854829"/>
            <a:ext cx="12191998" cy="1077218"/>
          </a:xfrm>
          <a:prstGeom prst="rect">
            <a:avLst/>
          </a:prstGeom>
          <a:noFill/>
        </p:spPr>
        <p:txBody>
          <a:bodyPr wrap="square" rtlCol="0">
            <a:spAutoFit/>
          </a:bodyPr>
          <a:lstStyle/>
          <a:p>
            <a:pPr algn="ctr"/>
            <a:r>
              <a:rPr lang="en-US" sz="3200" b="1" dirty="0">
                <a:solidFill>
                  <a:prstClr val="white"/>
                </a:solidFill>
                <a:effectLst>
                  <a:outerShdw blurRad="38100" dist="38100" dir="2700000" algn="tl">
                    <a:srgbClr val="000000">
                      <a:alpha val="43137"/>
                    </a:srgbClr>
                  </a:outerShdw>
                </a:effectLst>
                <a:latin typeface="Calibri" panose="020F0502020204030204" pitchFamily="34" charset="0"/>
                <a:cs typeface="Arial" pitchFamily="34" charset="0"/>
              </a:rPr>
              <a:t>Act according to what Jesus taught to be right,</a:t>
            </a:r>
            <a:br>
              <a:rPr lang="en-US" sz="3200" b="1" dirty="0">
                <a:solidFill>
                  <a:prstClr val="white"/>
                </a:solidFill>
                <a:effectLst>
                  <a:outerShdw blurRad="38100" dist="38100" dir="2700000" algn="tl">
                    <a:srgbClr val="000000">
                      <a:alpha val="43137"/>
                    </a:srgbClr>
                  </a:outerShdw>
                </a:effectLst>
                <a:latin typeface="Calibri" panose="020F0502020204030204" pitchFamily="34" charset="0"/>
                <a:cs typeface="Arial" pitchFamily="34" charset="0"/>
              </a:rPr>
            </a:br>
            <a:r>
              <a:rPr lang="en-US" sz="3200" b="1" dirty="0">
                <a:solidFill>
                  <a:prstClr val="white"/>
                </a:solidFill>
                <a:effectLst>
                  <a:outerShdw blurRad="38100" dist="38100" dir="2700000" algn="tl">
                    <a:srgbClr val="000000">
                      <a:alpha val="43137"/>
                    </a:srgbClr>
                  </a:outerShdw>
                </a:effectLst>
                <a:latin typeface="Calibri" panose="020F0502020204030204" pitchFamily="34" charset="0"/>
                <a:cs typeface="Arial" pitchFamily="34" charset="0"/>
              </a:rPr>
              <a:t>not what man teaches to be acceptable!</a:t>
            </a:r>
          </a:p>
        </p:txBody>
      </p:sp>
      <p:sp>
        <p:nvSpPr>
          <p:cNvPr id="12" name="Flowchart: Delay 11">
            <a:extLst>
              <a:ext uri="{FF2B5EF4-FFF2-40B4-BE49-F238E27FC236}">
                <a16:creationId xmlns:a16="http://schemas.microsoft.com/office/drawing/2014/main" id="{6C19FE20-C694-E6ED-C503-333C070EC23C}"/>
              </a:ext>
            </a:extLst>
          </p:cNvPr>
          <p:cNvSpPr/>
          <p:nvPr/>
        </p:nvSpPr>
        <p:spPr>
          <a:xfrm rot="5400000">
            <a:off x="5334000" y="-5334000"/>
            <a:ext cx="1524000" cy="12192000"/>
          </a:xfrm>
          <a:prstGeom prst="flowChartDelay">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a:endParaRPr>
          </a:p>
        </p:txBody>
      </p:sp>
      <p:sp>
        <p:nvSpPr>
          <p:cNvPr id="13" name="Title 1">
            <a:extLst>
              <a:ext uri="{FF2B5EF4-FFF2-40B4-BE49-F238E27FC236}">
                <a16:creationId xmlns:a16="http://schemas.microsoft.com/office/drawing/2014/main" id="{44327025-AD53-28FD-BEAD-9D784854C482}"/>
              </a:ext>
            </a:extLst>
          </p:cNvPr>
          <p:cNvSpPr>
            <a:spLocks noGrp="1"/>
          </p:cNvSpPr>
          <p:nvPr>
            <p:ph type="title"/>
          </p:nvPr>
        </p:nvSpPr>
        <p:spPr>
          <a:xfrm>
            <a:off x="0" y="106362"/>
            <a:ext cx="12192000" cy="731838"/>
          </a:xfrm>
        </p:spPr>
        <p:txBody>
          <a:bodyPr>
            <a:noAutofit/>
          </a:bodyPr>
          <a:lstStyle/>
          <a:p>
            <a:r>
              <a:rPr lang="en-US" b="1" dirty="0">
                <a:solidFill>
                  <a:schemeClr val="bg1"/>
                </a:solidFill>
                <a:effectLst>
                  <a:outerShdw blurRad="38100" dist="38100" dir="2700000" algn="tl">
                    <a:srgbClr val="000000">
                      <a:alpha val="43137"/>
                    </a:srgbClr>
                  </a:outerShdw>
                </a:effectLst>
                <a:latin typeface="Calibri" panose="020F0502020204030204" pitchFamily="34" charset="0"/>
                <a:cs typeface="Arial" pitchFamily="34" charset="0"/>
              </a:rPr>
              <a:t>The Difference in churches of Christ</a:t>
            </a:r>
          </a:p>
        </p:txBody>
      </p:sp>
      <p:sp>
        <p:nvSpPr>
          <p:cNvPr id="14" name="Rectangle 13">
            <a:extLst>
              <a:ext uri="{FF2B5EF4-FFF2-40B4-BE49-F238E27FC236}">
                <a16:creationId xmlns:a16="http://schemas.microsoft.com/office/drawing/2014/main" id="{55EA598D-4EB9-2F42-6C9B-F824C4142D2D}"/>
              </a:ext>
            </a:extLst>
          </p:cNvPr>
          <p:cNvSpPr/>
          <p:nvPr/>
        </p:nvSpPr>
        <p:spPr>
          <a:xfrm>
            <a:off x="0" y="6248402"/>
            <a:ext cx="12192000" cy="304800"/>
          </a:xfrm>
          <a:prstGeom prst="rect">
            <a:avLst/>
          </a:prstGeom>
          <a:solidFill>
            <a:schemeClr val="accent6">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prstClr val="white"/>
              </a:solidFill>
              <a:latin typeface="Calibri"/>
            </a:endParaRPr>
          </a:p>
        </p:txBody>
      </p:sp>
      <p:sp>
        <p:nvSpPr>
          <p:cNvPr id="11" name="TextBox 10">
            <a:extLst>
              <a:ext uri="{FF2B5EF4-FFF2-40B4-BE49-F238E27FC236}">
                <a16:creationId xmlns:a16="http://schemas.microsoft.com/office/drawing/2014/main" id="{A9222338-65CD-4D34-BC6F-677E08F7684A}"/>
              </a:ext>
            </a:extLst>
          </p:cNvPr>
          <p:cNvSpPr txBox="1"/>
          <p:nvPr/>
        </p:nvSpPr>
        <p:spPr>
          <a:xfrm>
            <a:off x="0" y="6553205"/>
            <a:ext cx="12192000" cy="338554"/>
          </a:xfrm>
          <a:prstGeom prst="rect">
            <a:avLst/>
          </a:prstGeom>
          <a:solidFill>
            <a:schemeClr val="tx1"/>
          </a:solidFill>
        </p:spPr>
        <p:txBody>
          <a:bodyPr wrap="square" rtlCol="0">
            <a:spAutoFit/>
          </a:bodyPr>
          <a:lstStyle/>
          <a:p>
            <a:r>
              <a:rPr lang="en-US" sz="1600" dirty="0">
                <a:solidFill>
                  <a:schemeClr val="bg1"/>
                </a:solidFill>
                <a:latin typeface="Calibri" panose="020F0502020204030204" pitchFamily="34" charset="0"/>
                <a:ea typeface="Calibri" panose="020F0502020204030204" pitchFamily="34" charset="0"/>
              </a:rPr>
              <a:t>Richie Thetford									              www.thetfordcountry.com</a:t>
            </a:r>
          </a:p>
        </p:txBody>
      </p:sp>
    </p:spTree>
    <p:extLst>
      <p:ext uri="{BB962C8B-B14F-4D97-AF65-F5344CB8AC3E}">
        <p14:creationId xmlns:p14="http://schemas.microsoft.com/office/powerpoint/2010/main" val="22160589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500" fill="hold"/>
                                        <p:tgtEl>
                                          <p:spTgt spid="8"/>
                                        </p:tgtEl>
                                        <p:attrNameLst>
                                          <p:attrName>ppt_w</p:attrName>
                                        </p:attrNameLst>
                                      </p:cBhvr>
                                      <p:tavLst>
                                        <p:tav tm="0">
                                          <p:val>
                                            <p:fltVal val="0"/>
                                          </p:val>
                                        </p:tav>
                                        <p:tav tm="100000">
                                          <p:val>
                                            <p:strVal val="#ppt_w"/>
                                          </p:val>
                                        </p:tav>
                                      </p:tavLst>
                                    </p:anim>
                                    <p:anim calcmode="lin" valueType="num">
                                      <p:cBhvr>
                                        <p:cTn id="18" dur="500" fill="hold"/>
                                        <p:tgtEl>
                                          <p:spTgt spid="8"/>
                                        </p:tgtEl>
                                        <p:attrNameLst>
                                          <p:attrName>ppt_h</p:attrName>
                                        </p:attrNameLst>
                                      </p:cBhvr>
                                      <p:tavLst>
                                        <p:tav tm="0">
                                          <p:val>
                                            <p:fltVal val="0"/>
                                          </p:val>
                                        </p:tav>
                                        <p:tav tm="100000">
                                          <p:val>
                                            <p:strVal val="#ppt_h"/>
                                          </p:val>
                                        </p:tav>
                                      </p:tavLst>
                                    </p:anim>
                                  </p:childTnLst>
                                </p:cTn>
                              </p:par>
                              <p:par>
                                <p:cTn id="19" presetID="23" presetClass="entr" presetSubtype="16"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500" fill="hold"/>
                                        <p:tgtEl>
                                          <p:spTgt spid="9"/>
                                        </p:tgtEl>
                                        <p:attrNameLst>
                                          <p:attrName>ppt_w</p:attrName>
                                        </p:attrNameLst>
                                      </p:cBhvr>
                                      <p:tavLst>
                                        <p:tav tm="0">
                                          <p:val>
                                            <p:fltVal val="0"/>
                                          </p:val>
                                        </p:tav>
                                        <p:tav tm="100000">
                                          <p:val>
                                            <p:strVal val="#ppt_w"/>
                                          </p:val>
                                        </p:tav>
                                      </p:tavLst>
                                    </p:anim>
                                    <p:anim calcmode="lin" valueType="num">
                                      <p:cBhvr>
                                        <p:cTn id="22"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linds(horizontal)">
                                      <p:cBhvr>
                                        <p:cTn id="27" dur="500"/>
                                        <p:tgtEl>
                                          <p:spTgt spid="6"/>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blinds(horizontal)">
                                      <p:cBhvr>
                                        <p:cTn id="3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animBg="1"/>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1600200"/>
            <a:ext cx="8991600" cy="685800"/>
          </a:xfrm>
        </p:spPr>
        <p:txBody>
          <a:bodyPr>
            <a:normAutofit/>
          </a:bodyPr>
          <a:lstStyle/>
          <a:p>
            <a:r>
              <a:rPr lang="en-US" b="1" dirty="0">
                <a:latin typeface="Calibri" panose="020F0502020204030204" pitchFamily="34" charset="0"/>
                <a:cs typeface="Arial" pitchFamily="34" charset="0"/>
              </a:rPr>
              <a:t>Set our hearts on pleasing God above all!</a:t>
            </a:r>
            <a:endParaRPr lang="en-US" sz="2800" dirty="0">
              <a:solidFill>
                <a:srgbClr val="C00000"/>
              </a:solidFill>
              <a:latin typeface="Calibri" panose="020F0502020204030204" pitchFamily="34" charset="0"/>
              <a:cs typeface="Arial" pitchFamily="34" charset="0"/>
            </a:endParaRPr>
          </a:p>
        </p:txBody>
      </p:sp>
      <p:sp>
        <p:nvSpPr>
          <p:cNvPr id="11" name="TextBox 10"/>
          <p:cNvSpPr txBox="1"/>
          <p:nvPr/>
        </p:nvSpPr>
        <p:spPr>
          <a:xfrm>
            <a:off x="349008" y="2249715"/>
            <a:ext cx="11503291" cy="3621761"/>
          </a:xfrm>
          <a:prstGeom prst="rect">
            <a:avLst/>
          </a:prstGeom>
          <a:noFill/>
        </p:spPr>
        <p:txBody>
          <a:bodyPr wrap="square" rtlCol="0">
            <a:spAutoFit/>
          </a:bodyPr>
          <a:lstStyle/>
          <a:p>
            <a:pPr algn="ctr">
              <a:lnSpc>
                <a:spcPct val="110000"/>
              </a:lnSpc>
            </a:pPr>
            <a:r>
              <a:rPr lang="en-US" sz="3000" dirty="0">
                <a:solidFill>
                  <a:prstClr val="black"/>
                </a:solidFill>
                <a:latin typeface="Calibri" panose="020F0502020204030204" pitchFamily="34" charset="0"/>
                <a:cs typeface="Arial" pitchFamily="34" charset="0"/>
              </a:rPr>
              <a:t>“Do not think that I came to bring peace on earth. I did not come to bring peace but a sword. For I have come to 'set a man against his father, a daughter against her mother, and a daughter-in-law against her mother-in-law‘; and 'a man's enemies will be those of his own household.’ He who loves father or mother more than Me is not worthy of Me. And he who loves son or daughter more than Me is not worthy of Me.”</a:t>
            </a:r>
          </a:p>
          <a:p>
            <a:pPr algn="ctr">
              <a:lnSpc>
                <a:spcPct val="110000"/>
              </a:lnSpc>
            </a:pPr>
            <a:r>
              <a:rPr lang="en-US" sz="3000" b="1" dirty="0">
                <a:solidFill>
                  <a:prstClr val="black"/>
                </a:solidFill>
                <a:latin typeface="Calibri" panose="020F0502020204030204" pitchFamily="34" charset="0"/>
                <a:cs typeface="Arial" pitchFamily="34" charset="0"/>
              </a:rPr>
              <a:t>Matthew 10:34-37</a:t>
            </a:r>
            <a:endParaRPr lang="en-US" sz="3000" b="1" dirty="0">
              <a:solidFill>
                <a:prstClr val="black"/>
              </a:solidFill>
              <a:latin typeface="Calibri"/>
            </a:endParaRPr>
          </a:p>
        </p:txBody>
      </p:sp>
      <p:sp>
        <p:nvSpPr>
          <p:cNvPr id="8" name="Flowchart: Delay 7">
            <a:extLst>
              <a:ext uri="{FF2B5EF4-FFF2-40B4-BE49-F238E27FC236}">
                <a16:creationId xmlns:a16="http://schemas.microsoft.com/office/drawing/2014/main" id="{E77C1B58-16EE-46DF-7336-AC5D7A365E3D}"/>
              </a:ext>
            </a:extLst>
          </p:cNvPr>
          <p:cNvSpPr/>
          <p:nvPr/>
        </p:nvSpPr>
        <p:spPr>
          <a:xfrm rot="5400000">
            <a:off x="5334000" y="-5334000"/>
            <a:ext cx="1524000" cy="12192000"/>
          </a:xfrm>
          <a:prstGeom prst="flowChartDelay">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a:endParaRPr>
          </a:p>
        </p:txBody>
      </p:sp>
      <p:sp>
        <p:nvSpPr>
          <p:cNvPr id="9" name="Title 1">
            <a:extLst>
              <a:ext uri="{FF2B5EF4-FFF2-40B4-BE49-F238E27FC236}">
                <a16:creationId xmlns:a16="http://schemas.microsoft.com/office/drawing/2014/main" id="{D2B24C05-B512-236C-F2B4-F08CA28DE246}"/>
              </a:ext>
            </a:extLst>
          </p:cNvPr>
          <p:cNvSpPr>
            <a:spLocks noGrp="1"/>
          </p:cNvSpPr>
          <p:nvPr>
            <p:ph type="title"/>
          </p:nvPr>
        </p:nvSpPr>
        <p:spPr>
          <a:xfrm>
            <a:off x="0" y="106362"/>
            <a:ext cx="12192000" cy="731838"/>
          </a:xfrm>
        </p:spPr>
        <p:txBody>
          <a:bodyPr>
            <a:noAutofit/>
          </a:bodyPr>
          <a:lstStyle/>
          <a:p>
            <a:r>
              <a:rPr lang="en-US" b="1" dirty="0">
                <a:solidFill>
                  <a:schemeClr val="bg1"/>
                </a:solidFill>
                <a:effectLst>
                  <a:outerShdw blurRad="38100" dist="38100" dir="2700000" algn="tl">
                    <a:srgbClr val="000000">
                      <a:alpha val="43137"/>
                    </a:srgbClr>
                  </a:outerShdw>
                </a:effectLst>
                <a:latin typeface="Calibri" panose="020F0502020204030204" pitchFamily="34" charset="0"/>
                <a:cs typeface="Arial" pitchFamily="34" charset="0"/>
              </a:rPr>
              <a:t>The Difference in churches of Christ</a:t>
            </a:r>
          </a:p>
        </p:txBody>
      </p:sp>
      <p:sp>
        <p:nvSpPr>
          <p:cNvPr id="10" name="Rectangle 9">
            <a:extLst>
              <a:ext uri="{FF2B5EF4-FFF2-40B4-BE49-F238E27FC236}">
                <a16:creationId xmlns:a16="http://schemas.microsoft.com/office/drawing/2014/main" id="{A99458F7-2F62-E6D7-0324-B606A6FCEFF5}"/>
              </a:ext>
            </a:extLst>
          </p:cNvPr>
          <p:cNvSpPr/>
          <p:nvPr/>
        </p:nvSpPr>
        <p:spPr>
          <a:xfrm>
            <a:off x="0" y="6248402"/>
            <a:ext cx="12192000" cy="304800"/>
          </a:xfrm>
          <a:prstGeom prst="rect">
            <a:avLst/>
          </a:prstGeom>
          <a:solidFill>
            <a:schemeClr val="accent6">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prstClr val="white"/>
              </a:solidFill>
              <a:latin typeface="Calibri"/>
            </a:endParaRPr>
          </a:p>
        </p:txBody>
      </p:sp>
      <p:sp>
        <p:nvSpPr>
          <p:cNvPr id="13" name="TextBox 12">
            <a:extLst>
              <a:ext uri="{FF2B5EF4-FFF2-40B4-BE49-F238E27FC236}">
                <a16:creationId xmlns:a16="http://schemas.microsoft.com/office/drawing/2014/main" id="{BB086E59-6324-4F67-85D5-E406FF60696C}"/>
              </a:ext>
            </a:extLst>
          </p:cNvPr>
          <p:cNvSpPr txBox="1"/>
          <p:nvPr/>
        </p:nvSpPr>
        <p:spPr>
          <a:xfrm>
            <a:off x="0" y="6553205"/>
            <a:ext cx="12192000" cy="338554"/>
          </a:xfrm>
          <a:prstGeom prst="rect">
            <a:avLst/>
          </a:prstGeom>
          <a:solidFill>
            <a:schemeClr val="tx1"/>
          </a:solidFill>
        </p:spPr>
        <p:txBody>
          <a:bodyPr wrap="square" rtlCol="0">
            <a:spAutoFit/>
          </a:bodyPr>
          <a:lstStyle/>
          <a:p>
            <a:r>
              <a:rPr lang="en-US" sz="1600" dirty="0">
                <a:solidFill>
                  <a:schemeClr val="bg1"/>
                </a:solidFill>
                <a:latin typeface="Calibri" panose="020F0502020204030204" pitchFamily="34" charset="0"/>
                <a:ea typeface="Calibri" panose="020F0502020204030204" pitchFamily="34" charset="0"/>
              </a:rPr>
              <a:t>Richie Thetford									              www.thetfordcountry.com</a:t>
            </a:r>
          </a:p>
        </p:txBody>
      </p:sp>
    </p:spTree>
    <p:extLst>
      <p:ext uri="{BB962C8B-B14F-4D97-AF65-F5344CB8AC3E}">
        <p14:creationId xmlns:p14="http://schemas.microsoft.com/office/powerpoint/2010/main" val="16087980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p:cTn id="13" dur="500" fill="hold"/>
                                        <p:tgtEl>
                                          <p:spTgt spid="11"/>
                                        </p:tgtEl>
                                        <p:attrNameLst>
                                          <p:attrName>ppt_w</p:attrName>
                                        </p:attrNameLst>
                                      </p:cBhvr>
                                      <p:tavLst>
                                        <p:tav tm="0">
                                          <p:val>
                                            <p:fltVal val="0"/>
                                          </p:val>
                                        </p:tav>
                                        <p:tav tm="100000">
                                          <p:val>
                                            <p:strVal val="#ppt_w"/>
                                          </p:val>
                                        </p:tav>
                                      </p:tavLst>
                                    </p:anim>
                                    <p:anim calcmode="lin" valueType="num">
                                      <p:cBhvr>
                                        <p:cTn id="14" dur="500" fill="hold"/>
                                        <p:tgtEl>
                                          <p:spTgt spid="1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TotalTime>
  <Words>429</Words>
  <Application>Microsoft Office PowerPoint</Application>
  <PresentationFormat>Widescreen</PresentationFormat>
  <Paragraphs>43</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1_Office Theme</vt:lpstr>
      <vt:lpstr>The Difference in churches of Christ</vt:lpstr>
      <vt:lpstr>The Difference in churches of Christ</vt:lpstr>
      <vt:lpstr>The Difference in churches of Christ</vt:lpstr>
      <vt:lpstr>The Difference in churches of Christ</vt:lpstr>
      <vt:lpstr>The Difference in churches of Christ</vt:lpstr>
      <vt:lpstr>The Difference in churches of Christ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Thetford</dc:creator>
  <cp:lastModifiedBy>Richard Thetford</cp:lastModifiedBy>
  <cp:revision>8</cp:revision>
  <dcterms:created xsi:type="dcterms:W3CDTF">2022-08-11T16:45:10Z</dcterms:created>
  <dcterms:modified xsi:type="dcterms:W3CDTF">2024-03-18T20:28:24Z</dcterms:modified>
</cp:coreProperties>
</file>