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2479-8A24-0047-BAA6-EEB78FBD1766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DC2479-8A24-0047-BAA6-EEB78FBD1766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DB1D8B-652A-4F4E-9989-8F6BCEDDB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63837" y="608018"/>
            <a:ext cx="7879461" cy="882119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837" y="652409"/>
            <a:ext cx="7879462" cy="81599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oto Sans" panose="020B0502040504020204" pitchFamily="34" charset="0"/>
                <a:ea typeface="Roboto" panose="02000000000000000000" pitchFamily="2" charset="0"/>
                <a:cs typeface="Arial"/>
              </a:rPr>
              <a:t>The Growth of the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3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6980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6346" y="6554964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194" y="1717207"/>
            <a:ext cx="85956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oto Sans" panose="020B0502040504020204" pitchFamily="34" charset="0"/>
                <a:ea typeface="Roboto" panose="02000000000000000000" pitchFamily="2" charset="0"/>
                <a:cs typeface="Arial"/>
              </a:rPr>
              <a:t>“Growing into Maturity”</a:t>
            </a:r>
          </a:p>
        </p:txBody>
      </p:sp>
      <p:pic>
        <p:nvPicPr>
          <p:cNvPr id="13" name="Picture 12" descr="_44042640_bottlespl203sp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56" y="4780178"/>
            <a:ext cx="2226083" cy="166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7623562-young-school-boy-standing-on-white-isolated-backgroun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30" y="2905870"/>
            <a:ext cx="1828940" cy="2739985"/>
          </a:xfrm>
          <a:prstGeom prst="rect">
            <a:avLst/>
          </a:prstGeom>
        </p:spPr>
      </p:pic>
      <p:pic>
        <p:nvPicPr>
          <p:cNvPr id="15" name="Picture 14" descr="4367922-young-man-reading-bible-isolated-on-white-background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9" y="1632185"/>
            <a:ext cx="1599807" cy="24057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57927" y="3073504"/>
            <a:ext cx="3684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oto Sans" panose="020B0502040504020204" pitchFamily="34" charset="0"/>
                <a:ea typeface="Roboto" panose="02000000000000000000" pitchFamily="2" charset="0"/>
                <a:cs typeface="Arial"/>
              </a:rPr>
              <a:t>“For everyone who partakes only of milk is unskilled in the word of righteousness, for he is a babe”</a:t>
            </a:r>
            <a:br>
              <a:rPr lang="en-US" sz="2000" dirty="0">
                <a:latin typeface="Noto Sans" panose="020B0502040504020204" pitchFamily="34" charset="0"/>
                <a:ea typeface="Roboto" panose="02000000000000000000" pitchFamily="2" charset="0"/>
                <a:cs typeface="Arial"/>
              </a:rPr>
            </a:br>
            <a:r>
              <a:rPr lang="en-US" sz="2000" dirty="0">
                <a:latin typeface="Noto Sans" panose="020B050204050402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Hebrews 5:13</a:t>
            </a:r>
            <a:r>
              <a:rPr lang="en-US" sz="2000" dirty="0">
                <a:latin typeface="Noto Sans" panose="020B0502040504020204" pitchFamily="34" charset="0"/>
                <a:ea typeface="Roboto Medium" panose="02000000000000000000" pitchFamily="2" charset="0"/>
                <a:cs typeface="Arial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629" y="4131525"/>
            <a:ext cx="3919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oto Sans" panose="020B0502040504020204" pitchFamily="34" charset="0"/>
                <a:ea typeface="Roboto" panose="02000000000000000000" pitchFamily="2" charset="0"/>
                <a:cs typeface="Arial"/>
              </a:rPr>
              <a:t>“But solid food belongs to those who are of full age, that is, those who by reason of use have their senses exercised to discern both good and evil”</a:t>
            </a:r>
            <a:br>
              <a:rPr lang="en-US" sz="2000" dirty="0">
                <a:latin typeface="Noto Sans" panose="020B0502040504020204" pitchFamily="34" charset="0"/>
                <a:ea typeface="Roboto" panose="02000000000000000000" pitchFamily="2" charset="0"/>
                <a:cs typeface="Arial"/>
              </a:rPr>
            </a:br>
            <a:r>
              <a:rPr lang="en-US" sz="2000" dirty="0">
                <a:latin typeface="Noto Sans" panose="020B050204050402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Hebrews 5:14</a:t>
            </a:r>
          </a:p>
        </p:txBody>
      </p:sp>
    </p:spTree>
    <p:extLst>
      <p:ext uri="{BB962C8B-B14F-4D97-AF65-F5344CB8AC3E}">
        <p14:creationId xmlns:p14="http://schemas.microsoft.com/office/powerpoint/2010/main" val="4006497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63837" y="608018"/>
            <a:ext cx="7879461" cy="882119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2426" y="1781609"/>
            <a:ext cx="7879461" cy="450670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Noto Sans" panose="020B0502040504020204" pitchFamily="34" charset="0"/>
                <a:ea typeface="Roboto Medium" panose="02000000000000000000" pitchFamily="2" charset="0"/>
                <a:cs typeface="Arial"/>
              </a:rPr>
              <a:t>Begins with one on one study</a:t>
            </a:r>
          </a:p>
          <a:p>
            <a:pPr marL="45720" indent="0">
              <a:buNone/>
            </a:pPr>
            <a:endParaRPr lang="en-US" sz="3200" dirty="0">
              <a:solidFill>
                <a:srgbClr val="000000"/>
              </a:solidFill>
              <a:latin typeface="Noto Sans" panose="020B0502040504020204" pitchFamily="34" charset="0"/>
              <a:ea typeface="Roboto Medium" panose="02000000000000000000" pitchFamily="2" charset="0"/>
              <a:cs typeface="Arial"/>
            </a:endParaRPr>
          </a:p>
          <a:p>
            <a:endParaRPr lang="en-US" sz="3200" dirty="0">
              <a:solidFill>
                <a:srgbClr val="000000"/>
              </a:solidFill>
              <a:latin typeface="Noto Sans" panose="020B0502040504020204" pitchFamily="34" charset="0"/>
              <a:ea typeface="Roboto Medium" panose="02000000000000000000" pitchFamily="2" charset="0"/>
              <a:cs typeface="Arial"/>
            </a:endParaRPr>
          </a:p>
          <a:p>
            <a:r>
              <a:rPr lang="en-US" sz="3200" dirty="0">
                <a:solidFill>
                  <a:srgbClr val="000000"/>
                </a:solidFill>
                <a:latin typeface="Noto Sans" panose="020B0502040504020204" pitchFamily="34" charset="0"/>
                <a:ea typeface="Roboto Medium" panose="02000000000000000000" pitchFamily="2" charset="0"/>
                <a:cs typeface="Arial"/>
              </a:rPr>
              <a:t>Which converts families</a:t>
            </a:r>
          </a:p>
          <a:p>
            <a:pPr marL="45720" indent="0">
              <a:buNone/>
            </a:pPr>
            <a:endParaRPr lang="en-US" sz="3200" dirty="0">
              <a:solidFill>
                <a:srgbClr val="000000"/>
              </a:solidFill>
              <a:latin typeface="Noto Sans" panose="020B0502040504020204" pitchFamily="34" charset="0"/>
              <a:ea typeface="Roboto Medium" panose="02000000000000000000" pitchFamily="2" charset="0"/>
              <a:cs typeface="Arial"/>
            </a:endParaRPr>
          </a:p>
          <a:p>
            <a:endParaRPr lang="en-US" sz="3200" dirty="0">
              <a:solidFill>
                <a:srgbClr val="000000"/>
              </a:solidFill>
              <a:latin typeface="Noto Sans" panose="020B0502040504020204" pitchFamily="34" charset="0"/>
              <a:ea typeface="Roboto Medium" panose="02000000000000000000" pitchFamily="2" charset="0"/>
              <a:cs typeface="Arial"/>
            </a:endParaRPr>
          </a:p>
          <a:p>
            <a:r>
              <a:rPr lang="en-US" sz="3200" dirty="0">
                <a:solidFill>
                  <a:srgbClr val="000000"/>
                </a:solidFill>
                <a:latin typeface="Noto Sans" panose="020B0502040504020204" pitchFamily="34" charset="0"/>
                <a:ea typeface="Roboto Medium" panose="02000000000000000000" pitchFamily="2" charset="0"/>
                <a:cs typeface="Arial"/>
              </a:rPr>
              <a:t>Leading to saved Christians!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980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346" y="6554964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561" y="656018"/>
            <a:ext cx="7749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Noto Sans" panose="020B0502040504020204" pitchFamily="34" charset="0"/>
                <a:cs typeface="Arial"/>
              </a:rPr>
              <a:t>The Growth of the Church</a:t>
            </a:r>
          </a:p>
        </p:txBody>
      </p:sp>
      <p:pic>
        <p:nvPicPr>
          <p:cNvPr id="13" name="Picture 12" descr="biblestu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59" y="1598444"/>
            <a:ext cx="2092526" cy="146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family-photo-2005-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84" y="3070655"/>
            <a:ext cx="2458270" cy="1638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christian+grou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68" y="4729287"/>
            <a:ext cx="2554326" cy="170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453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63837" y="608018"/>
            <a:ext cx="7879461" cy="882119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9644" y="1698329"/>
            <a:ext cx="8370124" cy="4506703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Noto Sans" panose="020B050204050402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Grew in the first century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  <a:latin typeface="Noto Sans" panose="020B050204050402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Acts 4:4; 5:14; 6:1,7; 8:4-5,12;</a:t>
            </a:r>
            <a:br>
              <a:rPr lang="en-US" sz="2800" dirty="0">
                <a:solidFill>
                  <a:srgbClr val="C00000"/>
                </a:solidFill>
                <a:latin typeface="Noto Sans" panose="020B050204050402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</a:br>
            <a:r>
              <a:rPr lang="en-US" sz="2800" dirty="0">
                <a:solidFill>
                  <a:srgbClr val="C00000"/>
                </a:solidFill>
                <a:latin typeface="Noto Sans" panose="020B050204050402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2 Peter 3:18; 1 Peter 2:2</a:t>
            </a:r>
          </a:p>
          <a:p>
            <a:r>
              <a:rPr lang="en-US" sz="3000" b="1" dirty="0">
                <a:solidFill>
                  <a:srgbClr val="000000"/>
                </a:solidFill>
                <a:latin typeface="Noto Sans" panose="020B050204050402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Requires a united effort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  <a:latin typeface="Noto Sans" panose="020B050204050402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John 17:20-21; 1 Corinthians 1:10;</a:t>
            </a:r>
            <a:br>
              <a:rPr lang="en-US" sz="2800" dirty="0">
                <a:solidFill>
                  <a:srgbClr val="C00000"/>
                </a:solidFill>
                <a:latin typeface="Noto Sans" panose="020B050204050402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</a:br>
            <a:r>
              <a:rPr lang="en-US" sz="2800" dirty="0">
                <a:solidFill>
                  <a:srgbClr val="C00000"/>
                </a:solidFill>
                <a:latin typeface="Noto Sans" panose="020B050204050402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Philippians 1:27; 3:16; Romans 14:19</a:t>
            </a:r>
          </a:p>
          <a:p>
            <a:r>
              <a:rPr lang="en-US" sz="3000" b="1" dirty="0">
                <a:solidFill>
                  <a:srgbClr val="000000"/>
                </a:solidFill>
                <a:latin typeface="Noto Sans" panose="020B050204050402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Be Steadfast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  <a:latin typeface="Noto Sans" panose="020B050204050402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Acts 2:42; 1 Corinthians 15:58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980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346" y="6554964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561" y="664896"/>
            <a:ext cx="7749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Noto Sans" panose="020B0502040504020204" pitchFamily="34" charset="0"/>
                <a:cs typeface="Arial"/>
              </a:rPr>
              <a:t>The Growth of the Church</a:t>
            </a:r>
          </a:p>
        </p:txBody>
      </p:sp>
      <p:pic>
        <p:nvPicPr>
          <p:cNvPr id="2" name="Picture 1" descr="Boy Reading Bi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6" y="1752046"/>
            <a:ext cx="2849293" cy="210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641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63837" y="608018"/>
            <a:ext cx="7879461" cy="882119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9644" y="1698329"/>
            <a:ext cx="8370124" cy="485663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/>
              </a:rPr>
              <a:t>Have faith in what we teach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Segoe UI Semibold" panose="020B0702040204020203" pitchFamily="34" charset="0"/>
              </a:rPr>
              <a:t>2 Timothy 1:12; Colossians 1:21-23;</a:t>
            </a:r>
            <a:br>
              <a:rPr lang="en-US" sz="28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Segoe UI Semibold" panose="020B0702040204020203" pitchFamily="34" charset="0"/>
              </a:rPr>
            </a:br>
            <a:r>
              <a:rPr lang="en-US" sz="28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Segoe UI Semibold" panose="020B0702040204020203" pitchFamily="34" charset="0"/>
              </a:rPr>
              <a:t>Galatians 1:10</a:t>
            </a:r>
          </a:p>
          <a:p>
            <a:r>
              <a:rPr lang="en-US" sz="3000" b="1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/>
              </a:rPr>
              <a:t>Must Sacrifice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Segoe UI Semibold" panose="020B0702040204020203" pitchFamily="34" charset="0"/>
              </a:rPr>
              <a:t>2 Corinthians 8:5; Romans 12:1-2;</a:t>
            </a:r>
            <a:br>
              <a:rPr lang="en-US" sz="28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Segoe UI Semibold" panose="020B0702040204020203" pitchFamily="34" charset="0"/>
              </a:rPr>
            </a:br>
            <a:r>
              <a:rPr lang="en-US" sz="28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Segoe UI Semibold" panose="020B0702040204020203" pitchFamily="34" charset="0"/>
              </a:rPr>
              <a:t>2 Corinthians 8:11-12</a:t>
            </a:r>
          </a:p>
          <a:p>
            <a:r>
              <a:rPr lang="en-US" sz="3000" b="1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/>
              </a:rPr>
              <a:t>Must uphold the light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Segoe UI Semibold" panose="020B0702040204020203" pitchFamily="34" charset="0"/>
              </a:rPr>
              <a:t>Philippians 2:14-16; Matthew 5:16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980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346" y="6554964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561" y="664896"/>
            <a:ext cx="7749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Noto Sans" panose="020B0502040504020204" pitchFamily="34" charset="0"/>
                <a:cs typeface="Arial"/>
              </a:rPr>
              <a:t>The Growth of the Church</a:t>
            </a:r>
          </a:p>
        </p:txBody>
      </p:sp>
      <p:pic>
        <p:nvPicPr>
          <p:cNvPr id="2" name="Picture 1" descr="SuperStock_1555R-3045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06" y="2752078"/>
            <a:ext cx="2027681" cy="369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811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63837" y="608018"/>
            <a:ext cx="7879461" cy="882119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9644" y="2138611"/>
            <a:ext cx="8370124" cy="3771814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Noto Sans" panose="020B050204050402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Have unity?</a:t>
            </a:r>
          </a:p>
          <a:p>
            <a:r>
              <a:rPr lang="en-US" sz="3000" dirty="0">
                <a:solidFill>
                  <a:srgbClr val="000000"/>
                </a:solidFill>
                <a:latin typeface="Noto Sans" panose="020B050204050402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Be steadfast in the faith?</a:t>
            </a:r>
          </a:p>
          <a:p>
            <a:r>
              <a:rPr lang="en-US" sz="3000" dirty="0">
                <a:solidFill>
                  <a:srgbClr val="000000"/>
                </a:solidFill>
                <a:latin typeface="Noto Sans" panose="020B050204050402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Believe what we teach?</a:t>
            </a:r>
          </a:p>
          <a:p>
            <a:r>
              <a:rPr lang="en-US" sz="3000" dirty="0">
                <a:solidFill>
                  <a:srgbClr val="000000"/>
                </a:solidFill>
                <a:latin typeface="Noto Sans" panose="020B050204050402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Make sacrifices along the way?</a:t>
            </a:r>
          </a:p>
          <a:p>
            <a:r>
              <a:rPr lang="en-US" sz="3000" dirty="0">
                <a:solidFill>
                  <a:srgbClr val="000000"/>
                </a:solidFill>
                <a:latin typeface="Noto Sans" panose="020B050204050402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Let our lights shine everyday?</a:t>
            </a:r>
          </a:p>
          <a:p>
            <a:r>
              <a:rPr lang="en-US" sz="3000" dirty="0">
                <a:solidFill>
                  <a:srgbClr val="000000"/>
                </a:solidFill>
                <a:latin typeface="Noto Sans" panose="020B050204050402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Work at making this church strong?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9806" y="0"/>
            <a:ext cx="274194" cy="6858000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303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346" y="5910424"/>
            <a:ext cx="9144000" cy="947576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561" y="664896"/>
            <a:ext cx="7749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Noto Sans" panose="020B0502040504020204" pitchFamily="34" charset="0"/>
                <a:cs typeface="Arial"/>
              </a:rPr>
              <a:t>The Growth of the Church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599072" y="1530987"/>
            <a:ext cx="5945858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oto Sans" panose="020B0502040504020204" pitchFamily="34" charset="0"/>
                <a:cs typeface="Arial"/>
              </a:rPr>
              <a:t>What are we willing to do?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162" y="6065464"/>
            <a:ext cx="91935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oto Sans" panose="020B0502040504020204" pitchFamily="34" charset="0"/>
                <a:cs typeface="Arial"/>
              </a:rPr>
              <a:t>Before the church can grow – we must grow</a:t>
            </a:r>
          </a:p>
        </p:txBody>
      </p:sp>
      <p:pic>
        <p:nvPicPr>
          <p:cNvPr id="10" name="Picture 9" descr="BibleOl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51" y="1833295"/>
            <a:ext cx="2874667" cy="28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37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365</TotalTime>
  <Words>175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Georgia</vt:lpstr>
      <vt:lpstr>Noto Sans</vt:lpstr>
      <vt:lpstr>Roboto</vt:lpstr>
      <vt:lpstr>Roboto Medium</vt:lpstr>
      <vt:lpstr>Segoe UI</vt:lpstr>
      <vt:lpstr>Segoe UI Semibold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28</cp:revision>
  <dcterms:created xsi:type="dcterms:W3CDTF">2010-12-16T18:42:07Z</dcterms:created>
  <dcterms:modified xsi:type="dcterms:W3CDTF">2016-11-01T02:24:02Z</dcterms:modified>
</cp:coreProperties>
</file>