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7" r:id="rId2"/>
    <p:sldId id="259" r:id="rId3"/>
    <p:sldId id="260" r:id="rId4"/>
    <p:sldId id="256" r:id="rId5"/>
    <p:sldId id="262" r:id="rId6"/>
    <p:sldId id="282" r:id="rId7"/>
    <p:sldId id="283" r:id="rId8"/>
    <p:sldId id="286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1A32D-79C9-40ED-A4FC-97E07E9E24A8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72908-FD38-45A2-BBEF-D239DA59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8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chie Thetford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08" y="1122363"/>
            <a:ext cx="8499022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65" y="3602038"/>
            <a:ext cx="8041822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6379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Richard Thetford					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177353"/>
            <a:ext cx="8886825" cy="941163"/>
          </a:xfrm>
        </p:spPr>
        <p:txBody>
          <a:bodyPr>
            <a:normAutofit/>
          </a:bodyPr>
          <a:lstStyle>
            <a:lvl1pPr algn="ctr">
              <a:defRPr sz="48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68" y="1335764"/>
            <a:ext cx="8721502" cy="4983393"/>
          </a:xfrm>
        </p:spPr>
        <p:txBody>
          <a:bodyPr/>
          <a:lstStyle>
            <a:lvl1pPr>
              <a:defRPr sz="3800" b="1">
                <a:latin typeface="+mn-lt"/>
                <a:cs typeface="Arial" panose="020B0604020202020204" pitchFamily="34" charset="0"/>
              </a:defRPr>
            </a:lvl1pPr>
            <a:lvl2pPr>
              <a:defRPr sz="3600">
                <a:latin typeface="+mn-lt"/>
                <a:cs typeface="Arial" panose="020B0604020202020204" pitchFamily="34" charset="0"/>
              </a:defRPr>
            </a:lvl2pPr>
            <a:lvl3pPr>
              <a:defRPr sz="3400">
                <a:latin typeface="+mn-lt"/>
                <a:cs typeface="Arial" panose="020B0604020202020204" pitchFamily="34" charset="0"/>
              </a:defRPr>
            </a:lvl3pPr>
            <a:lvl4pPr>
              <a:defRPr sz="3200"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Souvenir Lt BT" panose="020805030405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8588" cy="6858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015412" y="0"/>
            <a:ext cx="128588" cy="68580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0" y="6384921"/>
            <a:ext cx="9144000" cy="17145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0" y="6552110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Richard Thetford				                                                www.thetfordcountry.com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55" y="1143011"/>
            <a:ext cx="8799059" cy="32657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815E-790D-4C01-8D97-B072F3B305E7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4A42-F8BE-4A52-BE45-40594FAA5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5" y="238892"/>
            <a:ext cx="8872152" cy="98854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Building Our Faith….</a:t>
            </a:r>
            <a:endParaRPr lang="en-US" sz="54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038" y="1433378"/>
            <a:ext cx="8501448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4" y="1812325"/>
            <a:ext cx="6364613" cy="42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45752"/>
            <a:ext cx="6800170" cy="51632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The stronger our faith – the better our service to God</a:t>
            </a:r>
          </a:p>
          <a:p>
            <a:r>
              <a:rPr lang="en-US" sz="36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“the just shall live by faith”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10:34-39</a:t>
            </a:r>
          </a:p>
          <a:p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Object of the lessons: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Show that faith is the means of perseverance in religion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Know that our true faith will allow us to conquer trials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805" y="172988"/>
            <a:ext cx="8872152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A50021"/>
                </a:solidFill>
                <a:ea typeface="Tahoma" panose="020B0604030504040204" pitchFamily="34" charset="0"/>
              </a:rPr>
              <a:t>Building Our Faith….</a:t>
            </a:r>
            <a:endParaRPr lang="en-US" sz="5400" dirty="0">
              <a:solidFill>
                <a:srgbClr val="A50021"/>
              </a:solidFill>
              <a:ea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" y="1245751"/>
            <a:ext cx="1944132" cy="5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45752"/>
            <a:ext cx="6870357" cy="51550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What is faith?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11:1</a:t>
            </a:r>
          </a:p>
          <a:p>
            <a:pPr lvl="1"/>
            <a:r>
              <a:rPr 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11:6</a:t>
            </a:r>
          </a:p>
          <a:p>
            <a:r>
              <a:rPr lang="en-US" sz="36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Substance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“confidence”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To feel and act as if it was as if we had actually seen</a:t>
            </a:r>
          </a:p>
          <a:p>
            <a:r>
              <a:rPr lang="en-US" sz="36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Evidence</a:t>
            </a:r>
          </a:p>
          <a:p>
            <a:pPr lvl="1"/>
            <a:r>
              <a:rPr 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“something that tends to prove” </a:t>
            </a:r>
          </a:p>
          <a:p>
            <a:pPr lvl="1"/>
            <a:endParaRPr lang="en-US" dirty="0"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805" y="172988"/>
            <a:ext cx="8872152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A50021"/>
                </a:solidFill>
                <a:ea typeface="Tahoma" panose="020B0604030504040204" pitchFamily="34" charset="0"/>
              </a:rPr>
              <a:t>Building Our Faith….</a:t>
            </a:r>
            <a:endParaRPr lang="en-US" sz="5400" dirty="0">
              <a:solidFill>
                <a:srgbClr val="A50021"/>
              </a:solidFill>
              <a:ea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" y="1245751"/>
            <a:ext cx="1944132" cy="5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5" y="181229"/>
            <a:ext cx="8872152" cy="136748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Building Our Faith….</a:t>
            </a:r>
            <a:br>
              <a:rPr lang="en-US" sz="54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</a:br>
            <a:r>
              <a:rPr lang="en-US" sz="4200" b="0" dirty="0" smtClean="0">
                <a:latin typeface="Arial" panose="020B0604020202020204" pitchFamily="34" charset="0"/>
                <a:ea typeface="Tahoma" panose="020B0604030504040204" pitchFamily="34" charset="0"/>
              </a:rPr>
              <a:t>….By the Examples of </a:t>
            </a:r>
            <a:r>
              <a:rPr lang="en-US" sz="42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Abel</a:t>
            </a:r>
            <a:r>
              <a:rPr lang="en-US" sz="4200" b="0" dirty="0" smtClean="0">
                <a:latin typeface="Arial" panose="020B0604020202020204" pitchFamily="34" charset="0"/>
                <a:ea typeface="Tahoma" panose="020B0604030504040204" pitchFamily="34" charset="0"/>
              </a:rPr>
              <a:t> and </a:t>
            </a:r>
            <a:r>
              <a:rPr lang="en-US" sz="42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Enoch</a:t>
            </a:r>
            <a:endParaRPr lang="en-US" sz="42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3038" y="1680517"/>
            <a:ext cx="8501448" cy="0"/>
          </a:xfrm>
          <a:prstGeom prst="line">
            <a:avLst/>
          </a:prstGeom>
          <a:ln w="762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759676" y="1861751"/>
            <a:ext cx="3624648" cy="193589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3243" y="2273641"/>
            <a:ext cx="3377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ABEL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941" y="3830592"/>
            <a:ext cx="855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“though he being dead still speaks”</a:t>
            </a:r>
            <a:endParaRPr lang="en-US" sz="4000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038" y="4802658"/>
            <a:ext cx="85014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“Jesus the Mediator of the new covenant, and to the blood of sprinkling that speaks better things than that of Abel.”</a:t>
            </a:r>
          </a:p>
          <a:p>
            <a:pPr algn="ctr"/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Hebrews 12:24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627871" y="1992988"/>
            <a:ext cx="6338852" cy="51811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157498"/>
            <a:ext cx="8810202" cy="4193876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Faith in worship</a:t>
            </a:r>
            <a:endParaRPr lang="en-US" altLang="en-US" sz="3600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lvl="1"/>
            <a:r>
              <a:rPr lang="en-US" altLang="en-US" sz="34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Genesis </a:t>
            </a:r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4:3-4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Romans 10:17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John 4:23-24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Psalms 51:15-17</a:t>
            </a:r>
            <a:endParaRPr lang="en-US" altLang="en-US" sz="340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Faith in obedience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Luke 4:26; John 14:15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5:9</a:t>
            </a:r>
            <a:endParaRPr lang="en-US" altLang="en-US" sz="3400" dirty="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5533" y="172988"/>
            <a:ext cx="6318424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ea typeface="Tahoma" panose="020B0604030504040204" pitchFamily="34" charset="0"/>
              </a:rPr>
              <a:t>Abel</a:t>
            </a:r>
            <a:endParaRPr lang="en-US" sz="540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6" y="1309816"/>
            <a:ext cx="633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“though he being dead still speaks”</a:t>
            </a:r>
            <a:endParaRPr lang="en-US" sz="30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9550"/>
            <a:ext cx="2482550" cy="1808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2157497"/>
            <a:ext cx="4318228" cy="288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627871" y="1992988"/>
            <a:ext cx="6338852" cy="51811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157498"/>
            <a:ext cx="8810202" cy="4193876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Faith in endurance</a:t>
            </a:r>
            <a:endParaRPr lang="en-US" altLang="en-US" sz="3600" dirty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Genesis 4:8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1 Corinthians 15:33</a:t>
            </a:r>
          </a:p>
          <a:p>
            <a:r>
              <a:rPr lang="en-US" alt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Was righteous because of his faith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1 John 3:10-12</a:t>
            </a:r>
          </a:p>
          <a:p>
            <a:r>
              <a:rPr lang="en-US" alt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Suffered because of his faith in God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9:14-15</a:t>
            </a:r>
          </a:p>
          <a:p>
            <a:pPr lvl="1"/>
            <a:endParaRPr lang="en-US" altLang="en-US" sz="32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5533" y="172988"/>
            <a:ext cx="6318424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ea typeface="Tahoma" panose="020B0604030504040204" pitchFamily="34" charset="0"/>
              </a:rPr>
              <a:t>Abel</a:t>
            </a:r>
            <a:endParaRPr lang="en-US" sz="540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6" y="1309816"/>
            <a:ext cx="6334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“though he being dead still speaks”</a:t>
            </a:r>
            <a:endParaRPr lang="en-US" sz="30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9550"/>
            <a:ext cx="2482550" cy="18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627871" y="1992988"/>
            <a:ext cx="6338852" cy="51811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157498"/>
            <a:ext cx="8810202" cy="4193876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Key Verse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11:4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Key Thought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Suffering</a:t>
            </a:r>
          </a:p>
          <a:p>
            <a:pPr lvl="1"/>
            <a:r>
              <a:rPr lang="en-US" alt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Was not willing to compromise his faith!</a:t>
            </a:r>
            <a:endParaRPr lang="en-US" altLang="en-US" sz="3400" dirty="0"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5533" y="172988"/>
            <a:ext cx="6318424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ea typeface="Tahoma" panose="020B0604030504040204" pitchFamily="34" charset="0"/>
              </a:rPr>
              <a:t>Abel</a:t>
            </a:r>
            <a:endParaRPr lang="en-US" sz="540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6" y="1210960"/>
            <a:ext cx="633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SUMMARY</a:t>
            </a:r>
            <a:endParaRPr lang="en-US" sz="44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14" y="5000368"/>
            <a:ext cx="8427308" cy="1145059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514" y="5033318"/>
            <a:ext cx="842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“Yes, and all who desire to live godly in Christ Jesus will suffer persecution”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Timothy 3:12)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9550"/>
            <a:ext cx="2482550" cy="1808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4" y="2166206"/>
            <a:ext cx="4569725" cy="21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627871" y="1992988"/>
            <a:ext cx="6338852" cy="51811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157498"/>
            <a:ext cx="8810202" cy="4193876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Genesis 5:23-24; Hebrews 11:5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Enoch mentioned 10 times in the Bible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Methuselah was his son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“walked with God”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Believed wholly in God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11:6</a:t>
            </a:r>
          </a:p>
          <a:p>
            <a:endParaRPr lang="en-US" altLang="en-US" sz="3600" dirty="0" smtClean="0">
              <a:latin typeface="Arial" panose="020B0604020202020204" pitchFamily="34" charset="0"/>
              <a:ea typeface="Tahoma" panose="020B0604030504040204" pitchFamily="34" charset="0"/>
            </a:endParaRPr>
          </a:p>
          <a:p>
            <a:endParaRPr lang="en-US" altLang="en-US" sz="32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5533" y="172988"/>
            <a:ext cx="6318424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ea typeface="Tahoma" panose="020B0604030504040204" pitchFamily="34" charset="0"/>
              </a:rPr>
              <a:t>Enoch</a:t>
            </a:r>
            <a:endParaRPr lang="en-US" sz="540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6" y="1235674"/>
            <a:ext cx="633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“walked with God”</a:t>
            </a:r>
            <a:endParaRPr lang="en-US" sz="40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9550"/>
            <a:ext cx="2482550" cy="180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3961046"/>
            <a:ext cx="3403828" cy="23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627871" y="1992988"/>
            <a:ext cx="6338852" cy="51811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9" y="2157498"/>
            <a:ext cx="8810202" cy="4193876"/>
          </a:xfrm>
        </p:spPr>
        <p:txBody>
          <a:bodyPr>
            <a:normAutofit/>
          </a:bodyPr>
          <a:lstStyle/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Key Verse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Hebrews 11:5 “he pleased God”</a:t>
            </a:r>
          </a:p>
          <a:p>
            <a:r>
              <a:rPr lang="en-US" altLang="en-US" sz="3600" dirty="0" smtClean="0">
                <a:latin typeface="Arial" panose="020B0604020202020204" pitchFamily="34" charset="0"/>
                <a:ea typeface="Tahoma" panose="020B0604030504040204" pitchFamily="34" charset="0"/>
              </a:rPr>
              <a:t>Key Thought</a:t>
            </a:r>
          </a:p>
          <a:p>
            <a:pPr lvl="1"/>
            <a:r>
              <a:rPr lang="en-US" altLang="en-US" sz="3400" dirty="0" smtClean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Steadfastness</a:t>
            </a:r>
          </a:p>
          <a:p>
            <a:pPr lvl="1"/>
            <a:r>
              <a:rPr lang="en-US" altLang="en-US" sz="3400" dirty="0" smtClean="0">
                <a:latin typeface="Arial" panose="020B0604020202020204" pitchFamily="34" charset="0"/>
                <a:ea typeface="Tahoma" panose="020B0604030504040204" pitchFamily="34" charset="0"/>
              </a:rPr>
              <a:t>Was not willing to compromise his faith!</a:t>
            </a:r>
            <a:endParaRPr lang="en-US" altLang="en-US" sz="3400" dirty="0"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5533" y="172988"/>
            <a:ext cx="6318424" cy="98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dirty="0" smtClean="0">
                <a:solidFill>
                  <a:srgbClr val="C00000"/>
                </a:solidFill>
                <a:ea typeface="Tahoma" panose="020B0604030504040204" pitchFamily="34" charset="0"/>
              </a:rPr>
              <a:t>Enoch</a:t>
            </a:r>
            <a:endParaRPr lang="en-US" sz="5400" dirty="0">
              <a:solidFill>
                <a:srgbClr val="C00000"/>
              </a:solidFill>
              <a:ea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9056" y="1210960"/>
            <a:ext cx="6334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5002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SUMMARY</a:t>
            </a:r>
            <a:endParaRPr lang="en-US" sz="4400" dirty="0">
              <a:solidFill>
                <a:srgbClr val="A5002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14" y="5000368"/>
            <a:ext cx="8427308" cy="1145059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514" y="4967414"/>
            <a:ext cx="842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“Therefore, my beloved brethren, be steadfast, immovable, always abounding in the work of the Lord, knowing that your labor is not in vain in the Lord”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Corinthians 15:58)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09550"/>
            <a:ext cx="2482550" cy="18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Richie Thetford Calib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Calibri" id="{0E7B918D-D831-4C7E-8864-073A1A8D4F65}" vid="{EB013132-CB5B-416F-B302-DB66BDDB29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Calibri</Template>
  <TotalTime>606</TotalTime>
  <Words>329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Souvenir Lt BT</vt:lpstr>
      <vt:lpstr>Tahoma</vt:lpstr>
      <vt:lpstr>Richie Thetford Calibri</vt:lpstr>
      <vt:lpstr>Building Our Faith….</vt:lpstr>
      <vt:lpstr>PowerPoint Presentation</vt:lpstr>
      <vt:lpstr>PowerPoint Presentation</vt:lpstr>
      <vt:lpstr>Building Our Faith…. ….By the Examples of Abel and Enoch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Our Faith…. ….By the Example of Noah</dc:title>
  <dc:creator>Richie Thetford</dc:creator>
  <cp:lastModifiedBy>Richard Thetford</cp:lastModifiedBy>
  <cp:revision>50</cp:revision>
  <dcterms:created xsi:type="dcterms:W3CDTF">2014-08-18T21:34:54Z</dcterms:created>
  <dcterms:modified xsi:type="dcterms:W3CDTF">2015-02-21T06:04:54Z</dcterms:modified>
</cp:coreProperties>
</file>