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38" y="1122363"/>
            <a:ext cx="11310257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8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Richard Thetford					                                                                                                         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"/>
            <a:ext cx="12192000" cy="204107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351978"/>
            <a:ext cx="12192000" cy="204107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4" y="16"/>
            <a:ext cx="272141" cy="6437539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11908973" y="16"/>
            <a:ext cx="283027" cy="6437539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594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>
                <a:latin typeface="Aptos" panose="020B00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ptos" panose="020B00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ptos" panose="020B00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ptos" panose="020B00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ptos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8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Richard Thetford					                             			     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"/>
            <a:ext cx="12192000" cy="204107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351978"/>
            <a:ext cx="12192000" cy="204107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1" y="16"/>
            <a:ext cx="283027" cy="6437539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11908975" y="16"/>
            <a:ext cx="283028" cy="6437539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15851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4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BF0D-4F28-4F51-85FF-BDEE54749B67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BCD7-950B-4867-B6F9-C1180224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BD7BCD-3868-4A02-8F2B-31B117FDB0F8}"/>
              </a:ext>
            </a:extLst>
          </p:cNvPr>
          <p:cNvSpPr/>
          <p:nvPr/>
        </p:nvSpPr>
        <p:spPr>
          <a:xfrm>
            <a:off x="253999" y="199777"/>
            <a:ext cx="11691257" cy="6167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8062C-EC89-4F23-8BC9-2D966FFC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579" y="207034"/>
            <a:ext cx="8482693" cy="82813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Worldliness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24C7E-9074-4A9B-9056-BE58A55A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5796953"/>
            <a:ext cx="6858000" cy="547769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2 Timothy 3:1-5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F9334-3AAB-46D9-A167-B77DB1C9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23" y="905775"/>
            <a:ext cx="6581954" cy="49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Christian Life in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Contrast to Worldliness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399143" y="1863310"/>
            <a:ext cx="11393713" cy="4502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Life of holiness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1 Peter 1:15-16; 4:1-3</a:t>
            </a:r>
          </a:p>
          <a:p>
            <a:pPr>
              <a:lnSpc>
                <a:spcPct val="110000"/>
              </a:lnSpc>
            </a:pPr>
            <a:r>
              <a:rPr lang="en-US" sz="3400" dirty="0">
                <a:latin typeface="Aptos" panose="020B0004020202020204" pitchFamily="34" charset="0"/>
              </a:rPr>
              <a:t> Life of Purity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1 John 3:3</a:t>
            </a:r>
          </a:p>
          <a:p>
            <a:pPr>
              <a:lnSpc>
                <a:spcPct val="110000"/>
              </a:lnSpc>
            </a:pPr>
            <a:r>
              <a:rPr lang="en-US" sz="3400" dirty="0">
                <a:latin typeface="Aptos" panose="020B0004020202020204" pitchFamily="34" charset="0"/>
              </a:rPr>
              <a:t> Law by which we live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1 John 3:4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Will not continue in sin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Romans 6:1-6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86B41-699C-464F-ABA5-4BB66828C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41" y="1863309"/>
            <a:ext cx="3140614" cy="440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9E786A-18A7-FEAB-55E8-86579381B57E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E0C09D7-7CFD-8A7A-5F44-7F5038340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Christian Life in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Contrast to Worldliness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391886" y="1863310"/>
            <a:ext cx="11415485" cy="4502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A genuine respect for the Word of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Psalms 119:11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Desires to be separate from the world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2 Corinthians 6:14-17</a:t>
            </a:r>
          </a:p>
        </p:txBody>
      </p:sp>
      <p:pic>
        <p:nvPicPr>
          <p:cNvPr id="7" name="Picture 6" descr="bible reading5.jpg">
            <a:extLst>
              <a:ext uri="{FF2B5EF4-FFF2-40B4-BE49-F238E27FC236}">
                <a16:creationId xmlns:a16="http://schemas.microsoft.com/office/drawing/2014/main" id="{C4534215-19BE-475D-A97C-FEBB98FEB4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161" y="1863309"/>
            <a:ext cx="2985451" cy="441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B9B6E7-8A86-0512-A1D3-4853223186DB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1880E02-8FCA-D2BC-C20F-CEA11CB75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413657" y="1863310"/>
            <a:ext cx="11379199" cy="4502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 Worldliness among God’s people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 Must have a submissive heart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 Repent of wrong – turn to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 Rid ourselves of all worldliness </a:t>
            </a:r>
            <a:r>
              <a:rPr lang="en-US" dirty="0">
                <a:solidFill>
                  <a:srgbClr val="C00000"/>
                </a:solidFill>
                <a:latin typeface="Aptos" panose="020B0004020202020204" pitchFamily="34" charset="0"/>
              </a:rPr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CFAEC-72FC-47CD-9B90-F8FD27CA0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3976155"/>
            <a:ext cx="6418053" cy="2450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F8A6DB-3F68-4B0D-A9B8-66A662B16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30" y="2397107"/>
            <a:ext cx="3310294" cy="331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37A97E-99C9-4B08-8F4A-25B660FB2CC6}"/>
              </a:ext>
            </a:extLst>
          </p:cNvPr>
          <p:cNvSpPr/>
          <p:nvPr/>
        </p:nvSpPr>
        <p:spPr>
          <a:xfrm>
            <a:off x="9008482" y="5458194"/>
            <a:ext cx="1376489" cy="144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1CBFC6-2901-6DB2-5234-30E398567FB9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14E7EA1-9C0B-82D8-DA87-CFE083404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BD7BCD-3868-4A02-8F2B-31B117FDB0F8}"/>
              </a:ext>
            </a:extLst>
          </p:cNvPr>
          <p:cNvSpPr/>
          <p:nvPr/>
        </p:nvSpPr>
        <p:spPr>
          <a:xfrm>
            <a:off x="268513" y="163903"/>
            <a:ext cx="11647715" cy="6211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8062C-EC89-4F23-8BC9-2D966FFC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579" y="207034"/>
            <a:ext cx="8482693" cy="82813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Worldliness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24C7E-9074-4A9B-9056-BE58A55A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903" y="5796953"/>
            <a:ext cx="8807569" cy="54776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Strive to live the </a:t>
            </a:r>
            <a:r>
              <a:rPr lang="en-US" sz="2800" b="1" dirty="0">
                <a:solidFill>
                  <a:schemeClr val="bg1"/>
                </a:solidFill>
              </a:rPr>
              <a:t>Christian life </a:t>
            </a:r>
            <a:r>
              <a:rPr lang="en-US" sz="2800" dirty="0">
                <a:solidFill>
                  <a:schemeClr val="bg1"/>
                </a:solidFill>
              </a:rPr>
              <a:t>apart from worldliness!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F9334-3AAB-46D9-A167-B77DB1C9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23" y="905775"/>
            <a:ext cx="6581954" cy="49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98409"/>
            <a:ext cx="11640457" cy="149236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2319D3-F1DE-44D4-AFBC-874914FE7996}"/>
              </a:ext>
            </a:extLst>
          </p:cNvPr>
          <p:cNvSpPr/>
          <p:nvPr/>
        </p:nvSpPr>
        <p:spPr>
          <a:xfrm>
            <a:off x="420914" y="1897813"/>
            <a:ext cx="11371943" cy="13457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4393E-47BF-4D4D-BDFC-149DF67227AE}"/>
              </a:ext>
            </a:extLst>
          </p:cNvPr>
          <p:cNvSpPr txBox="1"/>
          <p:nvPr/>
        </p:nvSpPr>
        <p:spPr>
          <a:xfrm>
            <a:off x="566057" y="1932326"/>
            <a:ext cx="110816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“And everyone who has this hope in Him purifies himself, just as He is pure. Whoever commits sin also commits lawlessness, and sin is lawlessness.”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John 3:3-4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1938068" y="3329794"/>
            <a:ext cx="8298611" cy="55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latin typeface="Aptos" panose="020B0004020202020204" pitchFamily="34" charset="0"/>
              </a:rPr>
              <a:t> Focus on </a:t>
            </a:r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Christ</a:t>
            </a:r>
            <a:r>
              <a:rPr lang="en-US" sz="3400" dirty="0">
                <a:latin typeface="Aptos" panose="020B0004020202020204" pitchFamily="34" charset="0"/>
              </a:rPr>
              <a:t> – not the </a:t>
            </a:r>
            <a:r>
              <a:rPr lang="en-US" sz="3400" dirty="0">
                <a:highlight>
                  <a:srgbClr val="FFFF00"/>
                </a:highlight>
                <a:latin typeface="Aptos" panose="020B0004020202020204" pitchFamily="34" charset="0"/>
              </a:rPr>
              <a:t>world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3D1475F-C2FA-489D-BB8A-AEDE61FA215B}"/>
              </a:ext>
            </a:extLst>
          </p:cNvPr>
          <p:cNvSpPr/>
          <p:nvPr/>
        </p:nvSpPr>
        <p:spPr>
          <a:xfrm rot="10800000">
            <a:off x="420913" y="4390831"/>
            <a:ext cx="11371942" cy="1751165"/>
          </a:xfrm>
          <a:prstGeom prst="wedgeRectCallout">
            <a:avLst>
              <a:gd name="adj1" fmla="val -14132"/>
              <a:gd name="adj2" fmla="val 8306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D0646-C3D8-4715-9143-7E753BF64F11}"/>
              </a:ext>
            </a:extLst>
          </p:cNvPr>
          <p:cNvSpPr txBox="1"/>
          <p:nvPr/>
        </p:nvSpPr>
        <p:spPr>
          <a:xfrm>
            <a:off x="566058" y="4543518"/>
            <a:ext cx="11081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Aptos" panose="020B0004020202020204" pitchFamily="34" charset="0"/>
              </a:rPr>
              <a:t>Dancing, Drinking, Gambling, Materialism, Immodesty, Fornication, Pornography, Drugs, Tobacco, Inappropriate</a:t>
            </a:r>
            <a:br>
              <a:rPr lang="en-US" sz="3000" dirty="0">
                <a:solidFill>
                  <a:srgbClr val="FFFF00"/>
                </a:solidFill>
                <a:latin typeface="Aptos" panose="020B0004020202020204" pitchFamily="34" charset="0"/>
              </a:rPr>
            </a:br>
            <a:r>
              <a:rPr lang="en-US" sz="3000" dirty="0">
                <a:solidFill>
                  <a:srgbClr val="FFFF00"/>
                </a:solidFill>
                <a:latin typeface="Aptos" panose="020B0004020202020204" pitchFamily="34" charset="0"/>
              </a:rPr>
              <a:t>TV shows, Movies, and Music – Other works of the flesh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4875BDD-4087-902C-EFC8-8CFE910D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E80485-D8F8-91E3-70FD-F99A1BF40441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457200" y="1863310"/>
            <a:ext cx="11313886" cy="437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  <a:cs typeface="Segoe UI" panose="020B0502040204020203" pitchFamily="34" charset="0"/>
              </a:rPr>
              <a:t>Two problems associated with this subject: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  <a:cs typeface="Segoe UI" panose="020B0502040204020203" pitchFamily="34" charset="0"/>
              </a:rPr>
              <a:t> Worldliness among God’s people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  <a:cs typeface="Segoe UI" panose="020B0502040204020203" pitchFamily="34" charset="0"/>
              </a:rPr>
              <a:t> Worldliness not dealt with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Aptos" panose="020B0004020202020204" pitchFamily="34" charset="0"/>
                <a:cs typeface="Segoe UI" panose="020B0502040204020203" pitchFamily="34" charset="0"/>
              </a:rPr>
              <a:t> Not preached on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Aptos" panose="020B0004020202020204" pitchFamily="34" charset="0"/>
                <a:cs typeface="Segoe UI" panose="020B0502040204020203" pitchFamily="34" charset="0"/>
              </a:rPr>
              <a:t> Preached on – but nothing done about it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EB71B5C-A724-17FF-D223-4556FC8F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6969A-0F3B-B84C-E8D6-9357DCC8900C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Is Worldliness?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D1CE2-C450-4D93-99C1-57A5E3EC1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7BF705-DC9A-4F0A-A5CC-126600679D6A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A13F3-BD14-4A60-9940-2436BEF1E891}"/>
              </a:ext>
            </a:extLst>
          </p:cNvPr>
          <p:cNvSpPr/>
          <p:nvPr/>
        </p:nvSpPr>
        <p:spPr>
          <a:xfrm>
            <a:off x="420914" y="1992703"/>
            <a:ext cx="11364686" cy="1285334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C7C20-4F9E-403E-B64E-DEF0434C11E6}"/>
              </a:ext>
            </a:extLst>
          </p:cNvPr>
          <p:cNvSpPr txBox="1"/>
          <p:nvPr/>
        </p:nvSpPr>
        <p:spPr>
          <a:xfrm>
            <a:off x="653143" y="1987784"/>
            <a:ext cx="1087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“of or limited to this world; temporal or secular; devoted to or concerned with the affairs, pleasures, etc. of this world”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Aptos" panose="020B0004020202020204" pitchFamily="34" charset="0"/>
              </a:rPr>
              <a:t>--- Webster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22D0CA-056F-4942-9E9E-87CF9EDB0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3292624"/>
            <a:ext cx="8298611" cy="3168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052E0-8490-4A56-B8BE-BD727EEAA82A}"/>
              </a:ext>
            </a:extLst>
          </p:cNvPr>
          <p:cNvSpPr txBox="1"/>
          <p:nvPr/>
        </p:nvSpPr>
        <p:spPr>
          <a:xfrm>
            <a:off x="2317630" y="5719319"/>
            <a:ext cx="277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ptos" panose="020B0004020202020204" pitchFamily="34" charset="0"/>
              </a:rPr>
              <a:t>1 John 2:15-17</a:t>
            </a:r>
          </a:p>
        </p:txBody>
      </p:sp>
    </p:spTree>
    <p:extLst>
      <p:ext uri="{BB962C8B-B14F-4D97-AF65-F5344CB8AC3E}">
        <p14:creationId xmlns:p14="http://schemas.microsoft.com/office/powerpoint/2010/main" val="123795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40458" cy="149236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Is Worldliness?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413657" y="1863309"/>
            <a:ext cx="11313885" cy="2976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 Worldliness is: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200" dirty="0">
                <a:latin typeface="Aptos" panose="020B0004020202020204" pitchFamily="34" charset="0"/>
              </a:rPr>
              <a:t>A participation in sin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 Given to a life of following one’s passions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 Living like the world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 Living a life for the temporal – not spiritual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7FF16-3F28-4804-8B70-D8E5BDC4296A}"/>
              </a:ext>
            </a:extLst>
          </p:cNvPr>
          <p:cNvSpPr txBox="1"/>
          <p:nvPr/>
        </p:nvSpPr>
        <p:spPr>
          <a:xfrm>
            <a:off x="413658" y="4839421"/>
            <a:ext cx="11313884" cy="954107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 person who “drinks and curses” IS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worldly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 person can be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worldly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and not “drink and curse.”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64D46-B345-AED7-D58D-F85DDF519C90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6126202-26FE-936C-797D-FDDBF70EE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5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Spirit That Worldliness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Has and Generates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420914" y="1863310"/>
            <a:ext cx="11357429" cy="431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Becomes “soft” toward the Word of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ptos" panose="020B0004020202020204" pitchFamily="34" charset="0"/>
              </a:rPr>
              <a:t> Should never be a problem for the </a:t>
            </a:r>
            <a:r>
              <a:rPr lang="en-US" sz="3200" dirty="0">
                <a:highlight>
                  <a:srgbClr val="FFFF00"/>
                </a:highlight>
                <a:latin typeface="Aptos" panose="020B0004020202020204" pitchFamily="34" charset="0"/>
              </a:rPr>
              <a:t>“Christian”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Romans 13:14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 A “softness” on moral issues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Isaiah 30:9-11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Jeremiah 5:30-31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Jeremiah 6:13-17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B773F-F580-474B-A457-FBB0DBC49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13" y="3084647"/>
            <a:ext cx="3183147" cy="31281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CE43DD-83EA-E18A-362C-DA5B3F53F4C9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DAF5188-01AF-9B0B-D7CC-1DF40119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3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Seriousness of Worldliness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435429" y="1863310"/>
            <a:ext cx="11342913" cy="431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 Separates us from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James 1:15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Romans 5:12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Isaiah 59:1-2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One loses their good reputation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Proverbs 22:1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Proverbs 6:33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4A468-185F-47D8-AFFC-52D90375A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15" y="3214358"/>
            <a:ext cx="4836301" cy="299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9EB337-7151-0DE2-052D-F24674C6F8F9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CB234A9-C742-767C-80EF-39DA3B27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Seriousness of Worldliness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420914" y="1863310"/>
            <a:ext cx="11386457" cy="43132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One loses their influence for good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1 Timothy 4:12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 It hinders our worship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John 9:31</a:t>
            </a:r>
          </a:p>
          <a:p>
            <a:pPr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 It desensitizes us to sin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Psalms 1:1-3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3400" dirty="0">
                <a:latin typeface="Aptos" panose="020B0004020202020204" pitchFamily="34" charset="0"/>
              </a:rPr>
              <a:t>Our heart becomes hardened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Hebrews 3:12-13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926-E1CF-48BB-B5F9-54B85C06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2018883"/>
            <a:ext cx="4459989" cy="3549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3DEA1E-8413-8577-528B-285471C6E8C7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F42E0D7-C74C-F063-FCD5-C91A0B5B6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7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372C-CDC1-490A-B04C-CB07503F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198409"/>
            <a:ext cx="11633200" cy="149236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Seriousness of Worldliness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025F6-98B6-49D2-9F61-4B6D0C4E8A80}"/>
              </a:ext>
            </a:extLst>
          </p:cNvPr>
          <p:cNvSpPr txBox="1">
            <a:spLocks/>
          </p:cNvSpPr>
          <p:nvPr/>
        </p:nvSpPr>
        <p:spPr>
          <a:xfrm>
            <a:off x="406400" y="1863310"/>
            <a:ext cx="11357429" cy="4502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400" dirty="0">
                <a:latin typeface="Aptos" panose="020B0004020202020204" pitchFamily="34" charset="0"/>
              </a:rPr>
              <a:t> It breeds other sins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2 Samuel 11</a:t>
            </a:r>
          </a:p>
          <a:p>
            <a:pPr>
              <a:lnSpc>
                <a:spcPct val="110000"/>
              </a:lnSpc>
            </a:pPr>
            <a:r>
              <a:rPr lang="en-US" sz="3400" dirty="0">
                <a:latin typeface="Aptos" panose="020B0004020202020204" pitchFamily="34" charset="0"/>
              </a:rPr>
              <a:t> It leads to disfellowship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1 Corinthians 5:1-13; 2 Thessalonians 3:6-15</a:t>
            </a:r>
          </a:p>
          <a:p>
            <a:pPr>
              <a:lnSpc>
                <a:spcPct val="110000"/>
              </a:lnSpc>
            </a:pPr>
            <a:r>
              <a:rPr lang="en-US" sz="3400" dirty="0">
                <a:latin typeface="Aptos" panose="020B0004020202020204" pitchFamily="34" charset="0"/>
              </a:rPr>
              <a:t> It hinders our race and growth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Hebrews 12:1-2</a:t>
            </a:r>
          </a:p>
          <a:p>
            <a:pPr>
              <a:lnSpc>
                <a:spcPct val="110000"/>
              </a:lnSpc>
            </a:pPr>
            <a:r>
              <a:rPr lang="en-US" sz="3400" dirty="0">
                <a:latin typeface="Aptos" panose="020B0004020202020204" pitchFamily="34" charset="0"/>
              </a:rPr>
              <a:t> It leads to eternal damnation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 Romans 6:23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AF662-8949-4E9E-9B2C-890F691C3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93" y="3229429"/>
            <a:ext cx="2856878" cy="301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CFDB44-C0F5-F100-1820-A74974666FE8}"/>
              </a:ext>
            </a:extLst>
          </p:cNvPr>
          <p:cNvSpPr/>
          <p:nvPr/>
        </p:nvSpPr>
        <p:spPr>
          <a:xfrm>
            <a:off x="275771" y="1690779"/>
            <a:ext cx="11633200" cy="14367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6EFD2FC-FC2E-03BF-4D4B-537FD00D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18" y="277412"/>
            <a:ext cx="1771288" cy="1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hie Thetford - Liberation Sa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- Liberation Sans" id="{5FC27DD9-72D2-49BA-ADD9-E58C089726E4}" vid="{C9C61E3A-ECA7-47D3-A80C-5B3472087E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- Liberation Sans</Template>
  <TotalTime>285</TotalTime>
  <Words>482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SemiBold</vt:lpstr>
      <vt:lpstr>Arial</vt:lpstr>
      <vt:lpstr>Calibri</vt:lpstr>
      <vt:lpstr>Calibri Light</vt:lpstr>
      <vt:lpstr>Richie Thetford - Liberation Sans</vt:lpstr>
      <vt:lpstr>Worldliness</vt:lpstr>
      <vt:lpstr>Introduction</vt:lpstr>
      <vt:lpstr>Introduction</vt:lpstr>
      <vt:lpstr>What Is Worldliness?</vt:lpstr>
      <vt:lpstr>What Is Worldliness?</vt:lpstr>
      <vt:lpstr>The Spirit That Worldliness Has and Generates</vt:lpstr>
      <vt:lpstr>Seriousness of Worldliness</vt:lpstr>
      <vt:lpstr>Seriousness of Worldliness</vt:lpstr>
      <vt:lpstr>Seriousness of Worldliness</vt:lpstr>
      <vt:lpstr>Christian Life in Contrast to Worldliness</vt:lpstr>
      <vt:lpstr>Christian Life in Contrast to Worldliness</vt:lpstr>
      <vt:lpstr>Conclusion</vt:lpstr>
      <vt:lpstr>Worldliness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26</cp:revision>
  <dcterms:created xsi:type="dcterms:W3CDTF">2017-07-21T23:45:00Z</dcterms:created>
  <dcterms:modified xsi:type="dcterms:W3CDTF">2026-07-05T22:18:47Z</dcterms:modified>
</cp:coreProperties>
</file>