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F805E-819F-60F2-CEE0-F6D09DFC1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FEA8E-4A5B-C8F3-5E09-9D3FBD41E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74C89-FD51-D81F-C08E-0455F26D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772A-FD9D-4CA3-8602-1CE0A62E441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149D1-8F61-8B9D-9A06-5677E51A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02B43-219B-2F32-22D4-0AB6DA83C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B965-5C32-4E8F-9780-113BD49A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43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DE31-9E45-AA58-A87F-E558F95A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31E3B-DE0B-E9D5-3C7A-A203321DC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62E9C-7882-92A8-57F4-C2CF683E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772A-FD9D-4CA3-8602-1CE0A62E441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81AB8-4AC5-7F45-ED3F-BD82F377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D6D4F-54F9-CE8E-7F66-1E309B09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B965-5C32-4E8F-9780-113BD49A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8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E0F05-03BC-4362-7E38-CDEA6D38A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0FE07-FFC4-59E0-FA72-BC149827D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481B0-D328-CC06-386D-58721301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772A-FD9D-4CA3-8602-1CE0A62E441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58719-DDB6-AEC7-FB0E-9BBD9EBC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09DBD-ACC0-61BF-9205-5489C715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B965-5C32-4E8F-9780-113BD49A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61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D96C-3990-51F6-0234-FEA01692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F0022-CF36-E845-9D3D-222351473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32E06-3C7E-BFE3-86E8-1C7308C07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772A-FD9D-4CA3-8602-1CE0A62E441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964C1-EB36-78B4-32C8-F1BEFC8D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45F9E-C8FD-BE59-100F-862BF11A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B965-5C32-4E8F-9780-113BD49A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2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507F-1071-627C-AC56-D5D96434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D5AAE-6ABA-E1C6-F241-81819F049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E6AB4-4D86-6566-DA96-87CDDBD9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772A-FD9D-4CA3-8602-1CE0A62E441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840D5-4BEF-4AD5-56EF-7544FEFC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0FC9E-9704-86D1-125E-D85B5248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B965-5C32-4E8F-9780-113BD49A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2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8452-2E9B-E696-96F4-FA8D0C9A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774DD-ECF8-B52B-8665-A14BCFE4F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D8323-1192-B742-CEC9-3FFCAD656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11B8E-8E26-1FBA-0394-E2722E6E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772A-FD9D-4CA3-8602-1CE0A62E441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7DFFD-BE7B-4A82-DD74-5671E7A9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CAF0C-3361-1049-10BF-CBB29EF3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B965-5C32-4E8F-9780-113BD49A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6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DD34-72AE-5750-95F5-B10FDA26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7C041-86CC-3E31-3160-F61E61A16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F6264-0FF5-98ED-CC40-785D19434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04C699-3463-9769-13A7-A9847A7A0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5A16AC-564E-4410-7746-17AF17C86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B28229-D1A6-25F2-26E7-C37B3CE3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772A-FD9D-4CA3-8602-1CE0A62E441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4FB1C9-0EF1-7E39-797E-BFDCFAAF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E5AB6-D1A4-D822-8AFB-10EB3586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B965-5C32-4E8F-9780-113BD49A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5A17-A6FD-5D09-89AE-C3CE6498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0FE8D6-8A46-368E-DF09-51ABE3F8B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772A-FD9D-4CA3-8602-1CE0A62E441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4CDA5-0721-3321-FA68-0876322B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827B7-7BB0-7512-ECA0-9DEC954D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B965-5C32-4E8F-9780-113BD49A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FF5932-538C-B222-ACB5-4B8A651A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772A-FD9D-4CA3-8602-1CE0A62E441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C9DC4-6153-1B48-342F-AFDFC356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F1FFA-C142-EBBE-7E7D-85841E8E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B965-5C32-4E8F-9780-113BD49A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619ED-D21B-B72D-FE62-73E02AD3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93465-8F99-8888-CA1E-9AC1B0B7A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8CFED-16B3-913F-ADE1-FFC919278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61EEF-F1B6-DE64-8149-28C2B8DC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772A-FD9D-4CA3-8602-1CE0A62E441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6E7C9-6D23-DF43-F3ED-5BABD34E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44E6E-D85E-83F5-3DF6-A0B611C8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B965-5C32-4E8F-9780-113BD49A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15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5943-D8C2-57A3-DB17-A7E6D9045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AB1BAE-BF5C-4D85-647A-52DEDFA15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BB908-4B7D-B4CC-7121-20DCE1648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348B6-CABC-EDAE-9FE3-E3D6DD46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772A-FD9D-4CA3-8602-1CE0A62E441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67424-DD34-F8B6-3C97-1755D657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7E844-AA1D-E410-7CE7-580BDFAF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8B965-5C32-4E8F-9780-113BD49A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7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5E9A3-6734-509E-1A34-C1F2485E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9CCEB-8D15-31D9-7D6D-D07F94520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EF841-7776-D2C4-B09A-7AA117CA2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D772A-FD9D-4CA3-8602-1CE0A62E4416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9FF6A-A700-1BC2-1182-7AE441C5E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A2CE9-AAB8-28EF-9EFA-1185E2BCC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8B965-5C32-4E8F-9780-113BD49A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9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EC4783-D84D-E48C-FEC0-20AF63D14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4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67135-2F0B-0C2D-5ED5-D56BF0B6F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2667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Materialism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4DECE-AC83-4305-A7E8-5DE59A6B4790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75158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526C-F2D5-8F89-C3E9-C6678260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363" y="441965"/>
            <a:ext cx="8574101" cy="925793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E0260-B66F-B627-9C91-C9130F29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34" y="1825625"/>
            <a:ext cx="11487630" cy="4429178"/>
          </a:xfrm>
        </p:spPr>
        <p:txBody>
          <a:bodyPr/>
          <a:lstStyle/>
          <a:p>
            <a:r>
              <a:rPr lang="en-US" sz="3600" b="1" dirty="0">
                <a:latin typeface="Aptos" panose="020B0004020202020204" pitchFamily="34" charset="0"/>
              </a:rPr>
              <a:t>Materialism Defined:</a:t>
            </a:r>
          </a:p>
          <a:p>
            <a:pPr lvl="1"/>
            <a:r>
              <a:rPr lang="en-US" sz="3400" dirty="0">
                <a:latin typeface="Aptos" panose="020B0004020202020204" pitchFamily="34" charset="0"/>
              </a:rPr>
              <a:t>The tendency to give undue importance to material interests (Webster)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56DA0-E2B5-F13A-52F7-5580CF4A1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230188"/>
            <a:ext cx="3073357" cy="1262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33AFE6-52E7-F14D-2293-6C76DDB7A796}"/>
              </a:ext>
            </a:extLst>
          </p:cNvPr>
          <p:cNvSpPr/>
          <p:nvPr/>
        </p:nvSpPr>
        <p:spPr>
          <a:xfrm>
            <a:off x="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EFC5A-9F3C-EABD-729F-91FB6AA044B3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9BD39C-9285-C389-5C48-3266A698C198}"/>
              </a:ext>
            </a:extLst>
          </p:cNvPr>
          <p:cNvSpPr txBox="1"/>
          <p:nvPr/>
        </p:nvSpPr>
        <p:spPr>
          <a:xfrm>
            <a:off x="368834" y="3511606"/>
            <a:ext cx="11487630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  <a:t>“Anything you cannot relinquish when it has outlived its usefulness possesses you, and in this materialistic age a great many of us are </a:t>
            </a:r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possessed by our possessions</a:t>
            </a: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  <a:t>.” —Peace Pilgrim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733873-422D-FD44-AB94-A5B8C630573B}"/>
              </a:ext>
            </a:extLst>
          </p:cNvPr>
          <p:cNvSpPr/>
          <p:nvPr/>
        </p:nvSpPr>
        <p:spPr>
          <a:xfrm>
            <a:off x="1203960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6BBBEE-FAC1-256B-3FA9-D428CEDDDB7A}"/>
              </a:ext>
            </a:extLst>
          </p:cNvPr>
          <p:cNvSpPr/>
          <p:nvPr/>
        </p:nvSpPr>
        <p:spPr>
          <a:xfrm>
            <a:off x="0" y="0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FD114A-5887-526F-4BF4-D1C170E05AF0}"/>
              </a:ext>
            </a:extLst>
          </p:cNvPr>
          <p:cNvSpPr/>
          <p:nvPr/>
        </p:nvSpPr>
        <p:spPr>
          <a:xfrm>
            <a:off x="15368" y="6382712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2F80CB-CA12-01D2-3850-D588EA86E12D}"/>
              </a:ext>
            </a:extLst>
          </p:cNvPr>
          <p:cNvSpPr txBox="1"/>
          <p:nvPr/>
        </p:nvSpPr>
        <p:spPr>
          <a:xfrm>
            <a:off x="368834" y="5063779"/>
            <a:ext cx="1145433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Aptos" panose="020B0004020202020204" pitchFamily="34" charset="0"/>
              </a:rPr>
              <a:t>“No one can serve two masters; for either he will hate the one and love the other, or else he will be loyal to the one and despise the other. You cannot serve God and mammon.”</a:t>
            </a:r>
          </a:p>
          <a:p>
            <a:pPr algn="ctr"/>
            <a:r>
              <a:rPr lang="en-US" sz="2300" b="1" dirty="0">
                <a:latin typeface="Aptos" panose="020B0004020202020204" pitchFamily="34" charset="0"/>
              </a:rPr>
              <a:t>Matthew 6:24</a:t>
            </a:r>
          </a:p>
        </p:txBody>
      </p:sp>
    </p:spTree>
    <p:extLst>
      <p:ext uri="{BB962C8B-B14F-4D97-AF65-F5344CB8AC3E}">
        <p14:creationId xmlns:p14="http://schemas.microsoft.com/office/powerpoint/2010/main" val="1252028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07A14-0BBE-2D70-B2CB-C4C8B50B4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0247-41AF-E56D-7911-18B3C47E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363" y="441965"/>
            <a:ext cx="8574101" cy="925793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5D67-F96C-E745-1152-84038189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34" y="1825625"/>
            <a:ext cx="11487630" cy="4429178"/>
          </a:xfrm>
        </p:spPr>
        <p:txBody>
          <a:bodyPr/>
          <a:lstStyle/>
          <a:p>
            <a:r>
              <a:rPr lang="en-US" sz="3600" b="1" dirty="0">
                <a:latin typeface="Aptos" panose="020B0004020202020204" pitchFamily="34" charset="0"/>
              </a:rPr>
              <a:t>The Church at Laodicea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Revelation 3:14-19</a:t>
            </a:r>
          </a:p>
          <a:p>
            <a:r>
              <a:rPr lang="en-US" sz="3800" b="1" dirty="0">
                <a:latin typeface="Aptos" panose="020B0004020202020204" pitchFamily="34" charset="0"/>
              </a:rPr>
              <a:t>Ananias and Sapphira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Acts 5:1-11</a:t>
            </a:r>
          </a:p>
          <a:p>
            <a:r>
              <a:rPr lang="en-US" sz="3800" b="1" dirty="0">
                <a:latin typeface="Aptos" panose="020B0004020202020204" pitchFamily="34" charset="0"/>
              </a:rPr>
              <a:t>The days of Lot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Luke 17:28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Ezekiel 16:49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A2D33-3CE2-B112-2FA3-756151B3B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230188"/>
            <a:ext cx="3073357" cy="1262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FF8234-7C74-ED92-54B9-53B441859AA4}"/>
              </a:ext>
            </a:extLst>
          </p:cNvPr>
          <p:cNvSpPr/>
          <p:nvPr/>
        </p:nvSpPr>
        <p:spPr>
          <a:xfrm>
            <a:off x="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D7B12-8DEE-0B9B-046B-42AEDDDCC31A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0B5418-BF11-1305-934D-34DCDD860F97}"/>
              </a:ext>
            </a:extLst>
          </p:cNvPr>
          <p:cNvSpPr/>
          <p:nvPr/>
        </p:nvSpPr>
        <p:spPr>
          <a:xfrm>
            <a:off x="1203960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59C0D-4BF6-F11E-4728-6F0DD116B6EA}"/>
              </a:ext>
            </a:extLst>
          </p:cNvPr>
          <p:cNvSpPr/>
          <p:nvPr/>
        </p:nvSpPr>
        <p:spPr>
          <a:xfrm>
            <a:off x="0" y="0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280C8C-2BEF-DAE3-C94C-CC65E062CF33}"/>
              </a:ext>
            </a:extLst>
          </p:cNvPr>
          <p:cNvSpPr/>
          <p:nvPr/>
        </p:nvSpPr>
        <p:spPr>
          <a:xfrm>
            <a:off x="15368" y="6382712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4FBB38-3AAF-A1FF-F5BA-601B54323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020" y="1492460"/>
            <a:ext cx="3588444" cy="476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9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A32AF-96C7-6B56-CF75-07BA9D3AB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55F3-5C5D-28DC-E40D-7BEA0816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363" y="441965"/>
            <a:ext cx="8574101" cy="925793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2AD6-9B72-A5D2-95E8-5109759A1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34" y="1825625"/>
            <a:ext cx="11487630" cy="4429178"/>
          </a:xfrm>
        </p:spPr>
        <p:txBody>
          <a:bodyPr/>
          <a:lstStyle/>
          <a:p>
            <a:r>
              <a:rPr lang="en-US" sz="3600" b="1" dirty="0">
                <a:latin typeface="Aptos" panose="020B0004020202020204" pitchFamily="34" charset="0"/>
              </a:rPr>
              <a:t>The Parable of the Sower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Matthew 13:22</a:t>
            </a:r>
          </a:p>
          <a:p>
            <a:r>
              <a:rPr lang="en-US" sz="3800" b="1" dirty="0">
                <a:latin typeface="Aptos" panose="020B0004020202020204" pitchFamily="34" charset="0"/>
              </a:rPr>
              <a:t>Paul gave warnings</a:t>
            </a:r>
          </a:p>
          <a:p>
            <a:pPr lvl="1"/>
            <a:r>
              <a:rPr lang="en-US" sz="3400" dirty="0">
                <a:latin typeface="Aptos" panose="020B0004020202020204" pitchFamily="34" charset="0"/>
              </a:rPr>
              <a:t>Colossae – </a:t>
            </a:r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Colossians 3:1-2</a:t>
            </a:r>
          </a:p>
          <a:p>
            <a:pPr lvl="1"/>
            <a:r>
              <a:rPr lang="en-US" sz="3400" dirty="0">
                <a:latin typeface="Aptos" panose="020B0004020202020204" pitchFamily="34" charset="0"/>
              </a:rPr>
              <a:t>Philippi – </a:t>
            </a:r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Philippians 3:18-19</a:t>
            </a:r>
          </a:p>
          <a:p>
            <a:pPr lvl="1"/>
            <a:r>
              <a:rPr lang="en-US" sz="3400" dirty="0">
                <a:latin typeface="Aptos" panose="020B0004020202020204" pitchFamily="34" charset="0"/>
              </a:rPr>
              <a:t>Timothy – </a:t>
            </a:r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1 Timothy 6:6-11, 17-19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2CD1E-F3BE-A47D-16FF-B4F73B7AD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230188"/>
            <a:ext cx="3073357" cy="1262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478FF7-0D4F-C783-2059-996905F9FA8E}"/>
              </a:ext>
            </a:extLst>
          </p:cNvPr>
          <p:cNvSpPr/>
          <p:nvPr/>
        </p:nvSpPr>
        <p:spPr>
          <a:xfrm>
            <a:off x="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5DE62-92D0-9ED9-355E-BD9A4AF51700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628DC2-981B-9BE0-94EB-97C8FC60D2F2}"/>
              </a:ext>
            </a:extLst>
          </p:cNvPr>
          <p:cNvSpPr/>
          <p:nvPr/>
        </p:nvSpPr>
        <p:spPr>
          <a:xfrm>
            <a:off x="1203960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90429D-A8E2-E927-E3FD-71BD3A0C1EAA}"/>
              </a:ext>
            </a:extLst>
          </p:cNvPr>
          <p:cNvSpPr/>
          <p:nvPr/>
        </p:nvSpPr>
        <p:spPr>
          <a:xfrm>
            <a:off x="0" y="0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7A12E2-0742-B90C-BCB8-CA2C4B22D4F9}"/>
              </a:ext>
            </a:extLst>
          </p:cNvPr>
          <p:cNvSpPr/>
          <p:nvPr/>
        </p:nvSpPr>
        <p:spPr>
          <a:xfrm>
            <a:off x="15368" y="6382712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15616-522A-FF8F-7C41-0EDD50448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70" y="1579534"/>
            <a:ext cx="4501094" cy="34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71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A4A51-9618-E3F2-6EB3-B2D2E2136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D7AE2-4736-55AA-0956-22E0E73B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363" y="441965"/>
            <a:ext cx="8574101" cy="92579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Jesus Stressed the Spiritual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A0627-AD7E-306E-FC6D-488C43D92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34" y="1825625"/>
            <a:ext cx="11487630" cy="4429178"/>
          </a:xfrm>
        </p:spPr>
        <p:txBody>
          <a:bodyPr/>
          <a:lstStyle/>
          <a:p>
            <a:r>
              <a:rPr lang="en-US" sz="3600" b="1" dirty="0">
                <a:latin typeface="Aptos" panose="020B0004020202020204" pitchFamily="34" charset="0"/>
              </a:rPr>
              <a:t>The “Spiritual” Emphasis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Matthew 6:33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Matthew 16:26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John 18:36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Romans 14:17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Matthew 6:1-6, 16-21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Mark 10:17-27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Luke 16:19-31</a:t>
            </a:r>
          </a:p>
          <a:p>
            <a:pPr lvl="1"/>
            <a:endParaRPr lang="en-US" sz="3400" dirty="0">
              <a:solidFill>
                <a:srgbClr val="C00000"/>
              </a:solidFill>
              <a:latin typeface="Aptos" panose="020B0004020202020204" pitchFamily="34" charset="0"/>
            </a:endParaRPr>
          </a:p>
          <a:p>
            <a:pPr lvl="1"/>
            <a:endParaRPr lang="en-US" sz="340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44F53-8B26-65A6-983D-36B5CA6E8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230188"/>
            <a:ext cx="3073357" cy="1262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7CE666-FA58-765E-DEB6-4B6D0A7E4393}"/>
              </a:ext>
            </a:extLst>
          </p:cNvPr>
          <p:cNvSpPr/>
          <p:nvPr/>
        </p:nvSpPr>
        <p:spPr>
          <a:xfrm>
            <a:off x="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C19FB1-5F29-892E-AD3A-975BB63F1DC8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F179E0-6345-B332-6BBC-21A71FA11B50}"/>
              </a:ext>
            </a:extLst>
          </p:cNvPr>
          <p:cNvSpPr/>
          <p:nvPr/>
        </p:nvSpPr>
        <p:spPr>
          <a:xfrm>
            <a:off x="1203960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5D4849-0671-FA41-E77A-1FBE4DABDCEF}"/>
              </a:ext>
            </a:extLst>
          </p:cNvPr>
          <p:cNvSpPr/>
          <p:nvPr/>
        </p:nvSpPr>
        <p:spPr>
          <a:xfrm>
            <a:off x="0" y="0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F9CDDC-529F-C811-5F8C-8D44B75F238E}"/>
              </a:ext>
            </a:extLst>
          </p:cNvPr>
          <p:cNvSpPr/>
          <p:nvPr/>
        </p:nvSpPr>
        <p:spPr>
          <a:xfrm>
            <a:off x="15368" y="6382712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4D3E2E-7344-7CD6-B8FC-991809D74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30" y="1517848"/>
            <a:ext cx="5855234" cy="47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05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838B4-0AAA-D965-E998-B81F5132C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B74AF-65ED-4340-AF10-2D51CF53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363" y="441965"/>
            <a:ext cx="8574101" cy="92579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Become Rich Toward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A3AAA-57B4-F6F0-20F6-09AB1F24E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34" y="1733416"/>
            <a:ext cx="11487630" cy="464929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Love God the most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Mark 12:30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Seek His Kingdom first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Matthew 6:33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Trust in God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Psalms 31:1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Rejoice in the Lord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Philippians 4:4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77262-6D6B-42A5-D913-D8DB5DDF7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230188"/>
            <a:ext cx="3073357" cy="1262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FC3FD9-383F-407E-506A-F29C9107C2BA}"/>
              </a:ext>
            </a:extLst>
          </p:cNvPr>
          <p:cNvSpPr/>
          <p:nvPr/>
        </p:nvSpPr>
        <p:spPr>
          <a:xfrm>
            <a:off x="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7CA74-A1CF-40B5-9880-916F871B0CD3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63CC45-EA7C-9EB9-3584-0DFC60CC254C}"/>
              </a:ext>
            </a:extLst>
          </p:cNvPr>
          <p:cNvSpPr/>
          <p:nvPr/>
        </p:nvSpPr>
        <p:spPr>
          <a:xfrm>
            <a:off x="1203960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A5A007-902E-2360-A4C8-7E8B53670AD3}"/>
              </a:ext>
            </a:extLst>
          </p:cNvPr>
          <p:cNvSpPr/>
          <p:nvPr/>
        </p:nvSpPr>
        <p:spPr>
          <a:xfrm>
            <a:off x="0" y="0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378767-B233-5804-E6F3-AE2A95663E12}"/>
              </a:ext>
            </a:extLst>
          </p:cNvPr>
          <p:cNvSpPr/>
          <p:nvPr/>
        </p:nvSpPr>
        <p:spPr>
          <a:xfrm>
            <a:off x="15368" y="6382712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5539B4-9D9B-ED4C-378F-084E478A6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1" y="1394651"/>
            <a:ext cx="4955561" cy="495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289BA-2EC1-719A-D0FB-D9E75FEDE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5B64-3427-2D0D-D6A2-5397AF30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363" y="441965"/>
            <a:ext cx="8574101" cy="92579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Become Rich Toward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D4BB4-24E3-FEA2-B583-71290FF81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34" y="1733416"/>
            <a:ext cx="11487630" cy="464929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Labor in the work of the Lord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1 Corinthians 15:58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Be devoted to God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Matthew 6:24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Don’t commit idolatry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Colossians 3:5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023E6-251D-54FE-41CE-6DBE8DC1C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230188"/>
            <a:ext cx="3073357" cy="1262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52D895-05B1-0738-4222-05E02B17F065}"/>
              </a:ext>
            </a:extLst>
          </p:cNvPr>
          <p:cNvSpPr/>
          <p:nvPr/>
        </p:nvSpPr>
        <p:spPr>
          <a:xfrm>
            <a:off x="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EB52E-6C90-98BD-D043-0504F2D7440F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2FF52B-9AF0-A2D7-2C47-05100D0A7BE6}"/>
              </a:ext>
            </a:extLst>
          </p:cNvPr>
          <p:cNvSpPr/>
          <p:nvPr/>
        </p:nvSpPr>
        <p:spPr>
          <a:xfrm>
            <a:off x="1203960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F87408-9532-2B16-D254-0F4506C3E2A9}"/>
              </a:ext>
            </a:extLst>
          </p:cNvPr>
          <p:cNvSpPr/>
          <p:nvPr/>
        </p:nvSpPr>
        <p:spPr>
          <a:xfrm>
            <a:off x="0" y="0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64F35-AC00-620E-063B-DB15702053FE}"/>
              </a:ext>
            </a:extLst>
          </p:cNvPr>
          <p:cNvSpPr/>
          <p:nvPr/>
        </p:nvSpPr>
        <p:spPr>
          <a:xfrm>
            <a:off x="15368" y="6382712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5992E3-EB4E-CF9B-4455-EA215AAD9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15" y="1492460"/>
            <a:ext cx="4765550" cy="47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0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A336D-3FA6-DB0C-8451-0387B6074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C678-FB76-2C1A-B50D-A7D1F0EE3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363" y="326705"/>
            <a:ext cx="8574101" cy="122226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Service to Mammon Has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Weakened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6B5AC-29E5-318E-CC12-0C5D9A29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34" y="1733416"/>
            <a:ext cx="11487630" cy="464929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Children for “things”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Salvation for “things”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Work of the church for “things”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Association with brethren for “things”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Acts 2:46-47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8F487-0D6B-53B9-40AF-DD5F8BCB1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230188"/>
            <a:ext cx="3073357" cy="1262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79969E-F11A-CA0F-A587-E3C890E9C24E}"/>
              </a:ext>
            </a:extLst>
          </p:cNvPr>
          <p:cNvSpPr/>
          <p:nvPr/>
        </p:nvSpPr>
        <p:spPr>
          <a:xfrm>
            <a:off x="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14FB8-5850-D05A-5EBF-388FE1E027D0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B9DEB3-2BFC-E996-5671-F3DF5C81048F}"/>
              </a:ext>
            </a:extLst>
          </p:cNvPr>
          <p:cNvSpPr/>
          <p:nvPr/>
        </p:nvSpPr>
        <p:spPr>
          <a:xfrm>
            <a:off x="1203960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6A00-915F-F2C2-A9FB-6C9B17B210C9}"/>
              </a:ext>
            </a:extLst>
          </p:cNvPr>
          <p:cNvSpPr/>
          <p:nvPr/>
        </p:nvSpPr>
        <p:spPr>
          <a:xfrm>
            <a:off x="0" y="0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9FB31-2CC7-9FA5-07B8-136259571310}"/>
              </a:ext>
            </a:extLst>
          </p:cNvPr>
          <p:cNvSpPr/>
          <p:nvPr/>
        </p:nvSpPr>
        <p:spPr>
          <a:xfrm>
            <a:off x="15368" y="6382712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B85306-825F-DF8F-FA38-EA43428E7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45" y="1696248"/>
            <a:ext cx="3253421" cy="450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46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40FE9-5F19-5B20-8CBC-A9A5A6ADA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5B26-E6AE-999A-EB1F-99CF51F1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363" y="441965"/>
            <a:ext cx="8574101" cy="92579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4913D-A9CF-0D25-E19B-E8E6850FE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34" y="1733416"/>
            <a:ext cx="11487630" cy="464929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Learn what Jesus said: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Luke 12:15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Learn to be rich toward God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Matthew 6:20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Learn to trust in God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Hebrews 13:5</a:t>
            </a:r>
          </a:p>
          <a:p>
            <a:r>
              <a:rPr lang="en-US" sz="3600" b="1" dirty="0">
                <a:latin typeface="Aptos" panose="020B0004020202020204" pitchFamily="34" charset="0"/>
              </a:rPr>
              <a:t>Seek the Kingdom first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Aptos" panose="020B0004020202020204" pitchFamily="34" charset="0"/>
              </a:rPr>
              <a:t>Matthew 6:33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AB93B-EECA-D1DB-87F3-78093101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230188"/>
            <a:ext cx="3073357" cy="1262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703049-40D7-0165-BE06-013892360B06}"/>
              </a:ext>
            </a:extLst>
          </p:cNvPr>
          <p:cNvSpPr/>
          <p:nvPr/>
        </p:nvSpPr>
        <p:spPr>
          <a:xfrm>
            <a:off x="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0D2731-1896-6F7C-8AA5-794CCEF9378C}"/>
              </a:ext>
            </a:extLst>
          </p:cNvPr>
          <p:cNvSpPr txBox="1"/>
          <p:nvPr/>
        </p:nvSpPr>
        <p:spPr>
          <a:xfrm>
            <a:off x="0" y="655448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C5DC78-1517-D867-1677-DF886B650AD5}"/>
              </a:ext>
            </a:extLst>
          </p:cNvPr>
          <p:cNvSpPr/>
          <p:nvPr/>
        </p:nvSpPr>
        <p:spPr>
          <a:xfrm>
            <a:off x="12039600" y="0"/>
            <a:ext cx="153681" cy="6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8356B-5C52-F710-B0F2-061ADABFADD1}"/>
              </a:ext>
            </a:extLst>
          </p:cNvPr>
          <p:cNvSpPr/>
          <p:nvPr/>
        </p:nvSpPr>
        <p:spPr>
          <a:xfrm>
            <a:off x="0" y="0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C04A1B-8C0E-2F86-729A-C2159FF5A1C7}"/>
              </a:ext>
            </a:extLst>
          </p:cNvPr>
          <p:cNvSpPr/>
          <p:nvPr/>
        </p:nvSpPr>
        <p:spPr>
          <a:xfrm>
            <a:off x="15368" y="6382712"/>
            <a:ext cx="12192000" cy="171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6AB5DA-C32F-FC70-F585-2F0EA1393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152" y="1539526"/>
            <a:ext cx="4717356" cy="47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83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433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 Theme</vt:lpstr>
      <vt:lpstr>Materialism</vt:lpstr>
      <vt:lpstr>Introduction</vt:lpstr>
      <vt:lpstr>Introduction</vt:lpstr>
      <vt:lpstr>Introduction</vt:lpstr>
      <vt:lpstr>Jesus Stressed the Spiritual</vt:lpstr>
      <vt:lpstr>Become Rich Toward God</vt:lpstr>
      <vt:lpstr>Become Rich Toward God</vt:lpstr>
      <vt:lpstr>Service to Mammon Has Weakened the Church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Thetford</dc:creator>
  <cp:lastModifiedBy>Richard Thetford</cp:lastModifiedBy>
  <cp:revision>4</cp:revision>
  <dcterms:created xsi:type="dcterms:W3CDTF">2025-08-20T17:03:03Z</dcterms:created>
  <dcterms:modified xsi:type="dcterms:W3CDTF">2026-04-19T19:19:42Z</dcterms:modified>
</cp:coreProperties>
</file>