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0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C32C3-564A-7CCC-E9CA-806845FA4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67BB9-1CD7-552B-BFB9-C5BD38721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FBB41-63CD-14B2-41C2-FAE526B3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E0-03D9-4FC8-B7DA-D711F46BE9EF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DF900-B405-212E-DA21-D062BFE81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8D06F-E9E8-3D12-8A57-BBC404A15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8B9E-DB27-4D97-B087-EEFFF285C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22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D41FD-280C-64A5-3242-C9187704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79AF5A-D7DA-D2B0-8F2E-93E25D6D0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FE584-A2EC-1AE7-53E1-72C196AB5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E0-03D9-4FC8-B7DA-D711F46BE9EF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7E0DB-D4B9-B2FC-38DD-C5A4389D3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F2682-C57B-34AE-0A39-E74DDE8A2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8B9E-DB27-4D97-B087-EEFFF285C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29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D4479B-EC1A-33D0-B13C-258012984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2C13D8-9B3D-85DB-BFAF-C22B0535DF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4605E-72B0-78AF-21E7-9BAA0FA29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E0-03D9-4FC8-B7DA-D711F46BE9EF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941A6-09AD-EF7B-99AB-45F0C116C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13047-ED7D-18DC-124A-767324DED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8B9E-DB27-4D97-B087-EEFFF285C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16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48E41-2379-9A62-2603-6CB52F3B7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25A42-FC8E-D6F9-76A5-E87CDD1B8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94381-C892-1ACD-C980-B87984DAA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E0-03D9-4FC8-B7DA-D711F46BE9EF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65978-00D3-A9A8-8D92-74770219E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39066-5BA0-E4EB-66EB-464E05A0C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8B9E-DB27-4D97-B087-EEFFF285C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5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36176-228B-6970-E193-40629AE4F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D70B2-09A7-F756-38FD-2E3156BF5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65F96-E265-A164-2585-9114BC236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E0-03D9-4FC8-B7DA-D711F46BE9EF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CE28D-2C77-808A-F4C3-6716CA3AB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9DF58-6BF8-1230-BB6B-F00290DD8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8B9E-DB27-4D97-B087-EEFFF285C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95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4E067-D1CC-3664-51F1-BE86C5F32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B69A9-96B5-5615-4E63-B1AF705DC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E4B5F2-C52E-1462-90F2-18C2D2CBB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05B174-D348-0225-F54E-D5F22D6FA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E0-03D9-4FC8-B7DA-D711F46BE9EF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C9A00F-7580-BD27-F63F-786A3F28F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F5466-E7B7-74D6-1B3F-6802E92E5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8B9E-DB27-4D97-B087-EEFFF285C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92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067E8-B5C2-A5A4-E242-62FF6DB69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E8C455-BACA-829A-A967-5ECA472CB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1CBA48-9DA0-EB5F-A77A-9DD6BCDD2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1CBC0E-C852-D015-E661-677DCEA9A9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345AC0-E5A8-BC11-9C70-9BF0AA0DDF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2F9520-A55C-328C-0B3E-6B887B2D6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E0-03D9-4FC8-B7DA-D711F46BE9EF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13CE89-7E9F-CFA2-57FD-FF2DCF3A4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1CEBD8-289D-0DFD-F976-10047D1C3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8B9E-DB27-4D97-B087-EEFFF285C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62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B26D-1C7D-0909-16BC-F58B5C074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BA03E6-2B5A-3C11-EBA8-D42A6A7F2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E0-03D9-4FC8-B7DA-D711F46BE9EF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E6FAB6-C955-DED7-D6B5-329C13EBA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D75099-72D8-51BB-81E6-FCDCBBC09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8B9E-DB27-4D97-B087-EEFFF285C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48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31A79B-116D-F3AC-2CC2-BA920377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E0-03D9-4FC8-B7DA-D711F46BE9EF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62435B-E0BE-DAB2-A7FB-67D2D3319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2D3F0-36C3-732C-B272-CEC65CF45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8B9E-DB27-4D97-B087-EEFFF285C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62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F3597-9BCF-9B25-5942-A4A110022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FAF30-9805-5C29-9DD3-1F769C0DA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FBDDCD-3D66-C8F3-6757-7E9094B76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FFF73-A7DA-4454-E104-F6065E0A9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E0-03D9-4FC8-B7DA-D711F46BE9EF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02C5B9-04A9-E81B-C08A-F3BA8246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4E41F-9562-6CED-BA12-D3EC085AC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8B9E-DB27-4D97-B087-EEFFF285C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7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38133-1A23-C8E5-03F9-016AD8A60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0B2EAD-914F-89A1-0E55-70F3E265B8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19A644-F7E3-4B8D-0F2F-46211B628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BD2D7E-934B-8BB9-A75F-A837FEB5E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E0-03D9-4FC8-B7DA-D711F46BE9EF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A1865-6430-F792-C5F3-380B814A8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FC21E7-ED9D-390F-2AD3-E864C2EA3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8B9E-DB27-4D97-B087-EEFFF285C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FEB1D4-11DC-9951-B1A9-925DDB91D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CEC2D-4C49-BFC7-DD9F-24843ECB8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D4A09-98A1-12EA-EA92-EA700188A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CCAE0-03D9-4FC8-B7DA-D711F46BE9EF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2F825-868D-2C71-1A6A-50EDEA41B6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51F69-76DB-9BA5-7B87-A4B020600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38B9E-DB27-4D97-B087-EEFFF285C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05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5836A4-6E93-21B6-823C-063CFB14E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4A0C74-4BF6-D03F-8A87-710A6F30B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5610" y="2378728"/>
            <a:ext cx="5092390" cy="2387600"/>
          </a:xfr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The Aspects of</a:t>
            </a:r>
            <a:r>
              <a:rPr lang="en-US" b="1" dirty="0">
                <a:latin typeface="Aptos" panose="020B0004020202020204" pitchFamily="34" charset="0"/>
              </a:rPr>
              <a:t> </a:t>
            </a:r>
            <a:r>
              <a:rPr lang="en-US" b="1" dirty="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Love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81FB0B-F0BE-9066-A5D4-DE71A54EF087}"/>
              </a:ext>
            </a:extLst>
          </p:cNvPr>
          <p:cNvSpPr txBox="1"/>
          <p:nvPr/>
        </p:nvSpPr>
        <p:spPr>
          <a:xfrm>
            <a:off x="0" y="6556916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Richard Thetford									                       www.thetfordcountry.com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651B07-6D44-BE0F-6BE5-3C316AA20B19}"/>
              </a:ext>
            </a:extLst>
          </p:cNvPr>
          <p:cNvSpPr txBox="1"/>
          <p:nvPr/>
        </p:nvSpPr>
        <p:spPr>
          <a:xfrm>
            <a:off x="-438618" y="5621544"/>
            <a:ext cx="2706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ptos" panose="020B0004020202020204" pitchFamily="34" charset="0"/>
              </a:rPr>
              <a:t>Part </a:t>
            </a:r>
            <a:r>
              <a:rPr lang="en-US" sz="4800" b="1" dirty="0">
                <a:latin typeface="Aptos" panose="020B00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7778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4379A7-B4A1-3ABD-4AA2-266DC0C7B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3B2BC-4B8D-0962-2EEB-8EFAD9E8F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97" y="239751"/>
            <a:ext cx="11641873" cy="867937"/>
          </a:xfrm>
          <a:solidFill>
            <a:srgbClr val="C0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Conclusion of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F9686-1C4E-A69B-4930-DD6D1593B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497" y="1278672"/>
            <a:ext cx="11641873" cy="50329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Aptos" panose="020B0004020202020204" pitchFamily="34" charset="0"/>
              </a:rPr>
              <a:t>This concludes the first 8 aspects of Love</a:t>
            </a:r>
            <a:br>
              <a:rPr lang="en-US" sz="3600" b="1" dirty="0">
                <a:latin typeface="Aptos" panose="020B0004020202020204" pitchFamily="34" charset="0"/>
              </a:rPr>
            </a:br>
            <a:r>
              <a:rPr lang="en-US" sz="3600" b="1" dirty="0">
                <a:latin typeface="Aptos" panose="020B0004020202020204" pitchFamily="34" charset="0"/>
              </a:rPr>
              <a:t>as mentioned in 1 Corinthians 13.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Aptos" panose="020B0004020202020204" pitchFamily="34" charset="0"/>
              </a:rPr>
              <a:t>Next week (Part 2), we will examine the</a:t>
            </a:r>
            <a:br>
              <a:rPr lang="en-US" sz="3600" b="1" dirty="0">
                <a:latin typeface="Aptos" panose="020B0004020202020204" pitchFamily="34" charset="0"/>
              </a:rPr>
            </a:br>
            <a:r>
              <a:rPr lang="en-US" sz="3600" b="1" dirty="0">
                <a:latin typeface="Aptos" panose="020B0004020202020204" pitchFamily="34" charset="0"/>
              </a:rPr>
              <a:t>remaining 8 aspects of love</a:t>
            </a:r>
            <a:endParaRPr lang="en-US" sz="3200" dirty="0">
              <a:solidFill>
                <a:srgbClr val="AC0000"/>
              </a:solidFill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14AF9B-2FAB-4D55-9292-092ACB4B1DC5}"/>
              </a:ext>
            </a:extLst>
          </p:cNvPr>
          <p:cNvSpPr txBox="1"/>
          <p:nvPr/>
        </p:nvSpPr>
        <p:spPr>
          <a:xfrm>
            <a:off x="0" y="6556916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Richard Thetford									        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31D7E-D664-6FBD-D244-78D5F4576220}"/>
              </a:ext>
            </a:extLst>
          </p:cNvPr>
          <p:cNvSpPr/>
          <p:nvPr/>
        </p:nvSpPr>
        <p:spPr>
          <a:xfrm>
            <a:off x="0" y="0"/>
            <a:ext cx="148683" cy="65569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65AC2D-E727-520E-F505-CB860379F0D9}"/>
              </a:ext>
            </a:extLst>
          </p:cNvPr>
          <p:cNvSpPr/>
          <p:nvPr/>
        </p:nvSpPr>
        <p:spPr>
          <a:xfrm>
            <a:off x="12045175" y="0"/>
            <a:ext cx="148683" cy="65569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6F5297-C9A5-BFDE-E646-4AAC2C72B9F8}"/>
              </a:ext>
            </a:extLst>
          </p:cNvPr>
          <p:cNvSpPr/>
          <p:nvPr/>
        </p:nvSpPr>
        <p:spPr>
          <a:xfrm>
            <a:off x="0" y="0"/>
            <a:ext cx="12192000" cy="1263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9D88B1-6374-E478-4C2B-4AD076B5BF00}"/>
              </a:ext>
            </a:extLst>
          </p:cNvPr>
          <p:cNvSpPr/>
          <p:nvPr/>
        </p:nvSpPr>
        <p:spPr>
          <a:xfrm>
            <a:off x="0" y="6443546"/>
            <a:ext cx="12192000" cy="1263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9A2665-2F1A-17DB-4A52-25068A2C5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989" y="374394"/>
            <a:ext cx="2521133" cy="20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8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DB14-BD16-3D9D-C74E-A188A9A62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97" y="239751"/>
            <a:ext cx="11641873" cy="867937"/>
          </a:xfrm>
          <a:solidFill>
            <a:srgbClr val="C0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What Love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55DC4-4DFC-4DEC-B2DE-07AD13641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497" y="1278672"/>
            <a:ext cx="11641873" cy="50329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Aptos" panose="020B0004020202020204" pitchFamily="34" charset="0"/>
              </a:rPr>
              <a:t>Love Suffers Long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latin typeface="Aptos" panose="020B0004020202020204" pitchFamily="34" charset="0"/>
              </a:rPr>
              <a:t>Describes a quality of love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latin typeface="Aptos" panose="020B0004020202020204" pitchFamily="34" charset="0"/>
              </a:rPr>
              <a:t>Emphasizing patience and endurance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AC0000"/>
                </a:solidFill>
                <a:latin typeface="Aptos" panose="020B0004020202020204" pitchFamily="34" charset="0"/>
              </a:rPr>
              <a:t>Isaiah 40:31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AC0000"/>
                </a:solidFill>
                <a:latin typeface="Aptos" panose="020B0004020202020204" pitchFamily="34" charset="0"/>
              </a:rPr>
              <a:t>James 1:4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1F542C-C893-338D-1C16-BF1A9F0B5123}"/>
              </a:ext>
            </a:extLst>
          </p:cNvPr>
          <p:cNvSpPr txBox="1"/>
          <p:nvPr/>
        </p:nvSpPr>
        <p:spPr>
          <a:xfrm>
            <a:off x="0" y="6556916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Richard Thetford									        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BED6B3-DB49-13DC-77BC-16062306492F}"/>
              </a:ext>
            </a:extLst>
          </p:cNvPr>
          <p:cNvSpPr/>
          <p:nvPr/>
        </p:nvSpPr>
        <p:spPr>
          <a:xfrm>
            <a:off x="0" y="0"/>
            <a:ext cx="148683" cy="65569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642693-9308-19FD-0D05-5F9CD04B6EA9}"/>
              </a:ext>
            </a:extLst>
          </p:cNvPr>
          <p:cNvSpPr/>
          <p:nvPr/>
        </p:nvSpPr>
        <p:spPr>
          <a:xfrm>
            <a:off x="12045175" y="0"/>
            <a:ext cx="148683" cy="65569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0C7BD1-1F37-5976-6EA2-F70913B4FF55}"/>
              </a:ext>
            </a:extLst>
          </p:cNvPr>
          <p:cNvSpPr/>
          <p:nvPr/>
        </p:nvSpPr>
        <p:spPr>
          <a:xfrm>
            <a:off x="0" y="0"/>
            <a:ext cx="12192000" cy="1263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1B7C07-7DBF-8737-7B42-4F9537EF30B2}"/>
              </a:ext>
            </a:extLst>
          </p:cNvPr>
          <p:cNvSpPr/>
          <p:nvPr/>
        </p:nvSpPr>
        <p:spPr>
          <a:xfrm>
            <a:off x="0" y="6443546"/>
            <a:ext cx="12192000" cy="1263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F9C3D1-09BC-3062-94D6-7EB0A952B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989" y="374394"/>
            <a:ext cx="2521133" cy="20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F96501-884F-89F5-EEFE-3ACDB75C0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8151C-8B28-CC03-B8C7-0F45DABA7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97" y="239751"/>
            <a:ext cx="11641873" cy="867937"/>
          </a:xfrm>
          <a:solidFill>
            <a:srgbClr val="C0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What Love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DADF0-08B7-8B90-4EFC-04D4A3F23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497" y="1278672"/>
            <a:ext cx="11641873" cy="50329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Aptos" panose="020B0004020202020204" pitchFamily="34" charset="0"/>
              </a:rPr>
              <a:t>Love is Kind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latin typeface="Aptos" panose="020B0004020202020204" pitchFamily="34" charset="0"/>
              </a:rPr>
              <a:t>Kindness is characterized by</a:t>
            </a:r>
            <a:br>
              <a:rPr lang="en-US" sz="3400" dirty="0">
                <a:latin typeface="Aptos" panose="020B0004020202020204" pitchFamily="34" charset="0"/>
              </a:rPr>
            </a:br>
            <a:r>
              <a:rPr lang="en-US" sz="3400" dirty="0">
                <a:latin typeface="Aptos" panose="020B0004020202020204" pitchFamily="34" charset="0"/>
              </a:rPr>
              <a:t>benevolence and tenderness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AC0000"/>
                </a:solidFill>
                <a:latin typeface="Aptos" panose="020B0004020202020204" pitchFamily="34" charset="0"/>
              </a:rPr>
              <a:t>Proverbs 25:11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AC0000"/>
                </a:solidFill>
                <a:latin typeface="Aptos" panose="020B0004020202020204" pitchFamily="34" charset="0"/>
              </a:rPr>
              <a:t>Isaiah 58:6-7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AC0000"/>
                </a:solidFill>
                <a:latin typeface="Aptos" panose="020B0004020202020204" pitchFamily="34" charset="0"/>
              </a:rPr>
              <a:t>Ephesians 4:32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1CDCDB-D0CF-E1AF-AB88-A214F7E23E54}"/>
              </a:ext>
            </a:extLst>
          </p:cNvPr>
          <p:cNvSpPr txBox="1"/>
          <p:nvPr/>
        </p:nvSpPr>
        <p:spPr>
          <a:xfrm>
            <a:off x="0" y="6556916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Richard Thetford									        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811F73-9C27-76AE-6122-9963DA28C81D}"/>
              </a:ext>
            </a:extLst>
          </p:cNvPr>
          <p:cNvSpPr/>
          <p:nvPr/>
        </p:nvSpPr>
        <p:spPr>
          <a:xfrm>
            <a:off x="0" y="0"/>
            <a:ext cx="148683" cy="65569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704431-83DC-12E5-CFCA-AB6DB9FAA36D}"/>
              </a:ext>
            </a:extLst>
          </p:cNvPr>
          <p:cNvSpPr/>
          <p:nvPr/>
        </p:nvSpPr>
        <p:spPr>
          <a:xfrm>
            <a:off x="12045175" y="0"/>
            <a:ext cx="148683" cy="65569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DDBA3E-9B22-4E27-59F4-F40A6E0EA5C5}"/>
              </a:ext>
            </a:extLst>
          </p:cNvPr>
          <p:cNvSpPr/>
          <p:nvPr/>
        </p:nvSpPr>
        <p:spPr>
          <a:xfrm>
            <a:off x="0" y="0"/>
            <a:ext cx="12192000" cy="1263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196D2D-6009-7C0E-2CD3-A4BA09F68C42}"/>
              </a:ext>
            </a:extLst>
          </p:cNvPr>
          <p:cNvSpPr/>
          <p:nvPr/>
        </p:nvSpPr>
        <p:spPr>
          <a:xfrm>
            <a:off x="0" y="6443546"/>
            <a:ext cx="12192000" cy="1263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ECE8F5-9930-F740-E91C-D2160E0A2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989" y="374394"/>
            <a:ext cx="2521133" cy="20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2AAB40-14A4-25C6-5512-60247E4C3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5AA8D-9113-74A3-261E-0260A7EE3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97" y="239751"/>
            <a:ext cx="11641873" cy="867937"/>
          </a:xfrm>
          <a:solidFill>
            <a:srgbClr val="C0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What Love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69DEF-2C2E-166F-577A-79509E4D4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497" y="1278672"/>
            <a:ext cx="11641873" cy="50329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Aptos" panose="020B0004020202020204" pitchFamily="34" charset="0"/>
              </a:rPr>
              <a:t>Love Does not Envy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latin typeface="Aptos" panose="020B0004020202020204" pitchFamily="34" charset="0"/>
              </a:rPr>
              <a:t>“Envy is rottenness to the bones”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AC0000"/>
                </a:solidFill>
                <a:latin typeface="Aptos" panose="020B0004020202020204" pitchFamily="34" charset="0"/>
              </a:rPr>
              <a:t>1 Corinthians 3:3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AC0000"/>
                </a:solidFill>
                <a:latin typeface="Aptos" panose="020B0004020202020204" pitchFamily="34" charset="0"/>
              </a:rPr>
              <a:t>Exodus 20:17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AC0000"/>
                </a:solidFill>
                <a:latin typeface="Aptos" panose="020B0004020202020204" pitchFamily="34" charset="0"/>
              </a:rPr>
              <a:t>Philippians 4:11-12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CF8B2B-6E2F-AC62-F61A-B4B592737A2C}"/>
              </a:ext>
            </a:extLst>
          </p:cNvPr>
          <p:cNvSpPr txBox="1"/>
          <p:nvPr/>
        </p:nvSpPr>
        <p:spPr>
          <a:xfrm>
            <a:off x="0" y="6556916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Richard Thetford									        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11CDFF-23BE-265D-1313-2228D672995F}"/>
              </a:ext>
            </a:extLst>
          </p:cNvPr>
          <p:cNvSpPr/>
          <p:nvPr/>
        </p:nvSpPr>
        <p:spPr>
          <a:xfrm>
            <a:off x="0" y="0"/>
            <a:ext cx="148683" cy="65569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40281F-EFC4-B49A-1D6C-C3591757DC64}"/>
              </a:ext>
            </a:extLst>
          </p:cNvPr>
          <p:cNvSpPr/>
          <p:nvPr/>
        </p:nvSpPr>
        <p:spPr>
          <a:xfrm>
            <a:off x="12045175" y="0"/>
            <a:ext cx="148683" cy="65569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B1F66A-B082-6954-C012-0006BBA99F1F}"/>
              </a:ext>
            </a:extLst>
          </p:cNvPr>
          <p:cNvSpPr/>
          <p:nvPr/>
        </p:nvSpPr>
        <p:spPr>
          <a:xfrm>
            <a:off x="0" y="0"/>
            <a:ext cx="12192000" cy="1263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268BB3-FE1A-8C4E-2517-BE10F58B7A71}"/>
              </a:ext>
            </a:extLst>
          </p:cNvPr>
          <p:cNvSpPr/>
          <p:nvPr/>
        </p:nvSpPr>
        <p:spPr>
          <a:xfrm>
            <a:off x="0" y="6443546"/>
            <a:ext cx="12192000" cy="1263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760C5F-B73A-FEC5-DBB7-9CEDE440F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989" y="374394"/>
            <a:ext cx="2521133" cy="20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5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F76A4A-3941-F1DB-B5D8-F21AA1E9F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CB82B-EC1C-61F0-783A-DB39B28F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97" y="239751"/>
            <a:ext cx="11641873" cy="867937"/>
          </a:xfrm>
          <a:solidFill>
            <a:srgbClr val="C0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What Love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B9FB9-C02B-2567-61BA-9D20210F5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497" y="1278672"/>
            <a:ext cx="11641873" cy="50329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Aptos" panose="020B0004020202020204" pitchFamily="34" charset="0"/>
              </a:rPr>
              <a:t>Love Does not Parade Itself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latin typeface="Aptos" panose="020B0004020202020204" pitchFamily="34" charset="0"/>
              </a:rPr>
              <a:t>“Love does not parade itself” is a phrase</a:t>
            </a:r>
            <a:br>
              <a:rPr lang="en-US" sz="3400" dirty="0">
                <a:latin typeface="Aptos" panose="020B0004020202020204" pitchFamily="34" charset="0"/>
              </a:rPr>
            </a:br>
            <a:r>
              <a:rPr lang="en-US" sz="3400" dirty="0">
                <a:latin typeface="Aptos" panose="020B0004020202020204" pitchFamily="34" charset="0"/>
              </a:rPr>
              <a:t>used in the NKJV. The NIV and ESV record</a:t>
            </a:r>
            <a:br>
              <a:rPr lang="en-US" sz="3400" dirty="0">
                <a:latin typeface="Aptos" panose="020B0004020202020204" pitchFamily="34" charset="0"/>
              </a:rPr>
            </a:br>
            <a:r>
              <a:rPr lang="en-US" sz="3400" dirty="0">
                <a:latin typeface="Aptos" panose="020B0004020202020204" pitchFamily="34" charset="0"/>
              </a:rPr>
              <a:t>“love does not boast”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AC0000"/>
                </a:solidFill>
                <a:latin typeface="Aptos" panose="020B0004020202020204" pitchFamily="34" charset="0"/>
              </a:rPr>
              <a:t>Psalm 34:2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AC0000"/>
                </a:solidFill>
                <a:latin typeface="Aptos" panose="020B0004020202020204" pitchFamily="34" charset="0"/>
              </a:rPr>
              <a:t>Psalm 49:6-7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AC0000"/>
                </a:solidFill>
                <a:latin typeface="Aptos" panose="020B0004020202020204" pitchFamily="34" charset="0"/>
              </a:rPr>
              <a:t>Philippians 3:1-8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020C94-8D78-BB40-51AC-B5DDB0FB4875}"/>
              </a:ext>
            </a:extLst>
          </p:cNvPr>
          <p:cNvSpPr txBox="1"/>
          <p:nvPr/>
        </p:nvSpPr>
        <p:spPr>
          <a:xfrm>
            <a:off x="0" y="6556916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Richard Thetford									        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1B0E87-B4D6-F261-BFF6-48D4757491A1}"/>
              </a:ext>
            </a:extLst>
          </p:cNvPr>
          <p:cNvSpPr/>
          <p:nvPr/>
        </p:nvSpPr>
        <p:spPr>
          <a:xfrm>
            <a:off x="0" y="0"/>
            <a:ext cx="148683" cy="65569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0F3A53-54F6-0769-2049-F38B8EE5C81B}"/>
              </a:ext>
            </a:extLst>
          </p:cNvPr>
          <p:cNvSpPr/>
          <p:nvPr/>
        </p:nvSpPr>
        <p:spPr>
          <a:xfrm>
            <a:off x="12045175" y="0"/>
            <a:ext cx="148683" cy="65569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222334-5CF4-A3BE-1649-07D9ACB91643}"/>
              </a:ext>
            </a:extLst>
          </p:cNvPr>
          <p:cNvSpPr/>
          <p:nvPr/>
        </p:nvSpPr>
        <p:spPr>
          <a:xfrm>
            <a:off x="0" y="0"/>
            <a:ext cx="12192000" cy="1263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5BBB00-126F-8B30-9AC9-7E74F5DE3DE4}"/>
              </a:ext>
            </a:extLst>
          </p:cNvPr>
          <p:cNvSpPr/>
          <p:nvPr/>
        </p:nvSpPr>
        <p:spPr>
          <a:xfrm>
            <a:off x="0" y="6443546"/>
            <a:ext cx="12192000" cy="1263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CCA285-1D69-A791-6B85-34389FC68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989" y="374394"/>
            <a:ext cx="2521133" cy="20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1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00706C-6644-3F3A-66E2-DBE510033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12728-3B33-1EEC-7A49-1147AB522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97" y="239751"/>
            <a:ext cx="11641873" cy="867937"/>
          </a:xfrm>
          <a:solidFill>
            <a:srgbClr val="C0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What Love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414FB-14A3-C05D-11BF-646F47FE8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497" y="1278672"/>
            <a:ext cx="11641873" cy="50329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Aptos" panose="020B0004020202020204" pitchFamily="34" charset="0"/>
              </a:rPr>
              <a:t>Love is not Puffed Up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latin typeface="Aptos" panose="020B0004020202020204" pitchFamily="34" charset="0"/>
              </a:rPr>
              <a:t>When we say “Love is not puffed up,”</a:t>
            </a:r>
            <a:br>
              <a:rPr lang="en-US" sz="3400" dirty="0">
                <a:latin typeface="Aptos" panose="020B0004020202020204" pitchFamily="34" charset="0"/>
              </a:rPr>
            </a:br>
            <a:r>
              <a:rPr lang="en-US" sz="3400" dirty="0">
                <a:latin typeface="Aptos" panose="020B0004020202020204" pitchFamily="34" charset="0"/>
              </a:rPr>
              <a:t>we mean that love is not proud,</a:t>
            </a:r>
            <a:br>
              <a:rPr lang="en-US" sz="3400" dirty="0">
                <a:latin typeface="Aptos" panose="020B0004020202020204" pitchFamily="34" charset="0"/>
              </a:rPr>
            </a:br>
            <a:r>
              <a:rPr lang="en-US" sz="3400" dirty="0">
                <a:latin typeface="Aptos" panose="020B0004020202020204" pitchFamily="34" charset="0"/>
              </a:rPr>
              <a:t>conceited, or arrogant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AC0000"/>
                </a:solidFill>
                <a:latin typeface="Aptos" panose="020B0004020202020204" pitchFamily="34" charset="0"/>
              </a:rPr>
              <a:t>1 Corinthians 8:1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AC0000"/>
                </a:solidFill>
                <a:latin typeface="Aptos" panose="020B0004020202020204" pitchFamily="34" charset="0"/>
              </a:rPr>
              <a:t>John 13:14-15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AC0000"/>
                </a:solidFill>
                <a:latin typeface="Aptos" panose="020B0004020202020204" pitchFamily="34" charset="0"/>
              </a:rPr>
              <a:t>Philippians 2:2-8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96ABEF-4AB2-E076-0F37-CC7831C9690F}"/>
              </a:ext>
            </a:extLst>
          </p:cNvPr>
          <p:cNvSpPr txBox="1"/>
          <p:nvPr/>
        </p:nvSpPr>
        <p:spPr>
          <a:xfrm>
            <a:off x="0" y="6556916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Richard Thetford									        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B48038-3A28-D4DF-44AE-57C7CFDEF3DD}"/>
              </a:ext>
            </a:extLst>
          </p:cNvPr>
          <p:cNvSpPr/>
          <p:nvPr/>
        </p:nvSpPr>
        <p:spPr>
          <a:xfrm>
            <a:off x="0" y="0"/>
            <a:ext cx="148683" cy="65569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F91463-9C07-91B6-98C6-452599B49527}"/>
              </a:ext>
            </a:extLst>
          </p:cNvPr>
          <p:cNvSpPr/>
          <p:nvPr/>
        </p:nvSpPr>
        <p:spPr>
          <a:xfrm>
            <a:off x="12045175" y="0"/>
            <a:ext cx="148683" cy="65569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4F7F9D-0C60-4A20-45F0-FD18A4B786BB}"/>
              </a:ext>
            </a:extLst>
          </p:cNvPr>
          <p:cNvSpPr/>
          <p:nvPr/>
        </p:nvSpPr>
        <p:spPr>
          <a:xfrm>
            <a:off x="0" y="0"/>
            <a:ext cx="12192000" cy="1263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A4EFAA-B2B4-FD1C-45F4-852D50B340B6}"/>
              </a:ext>
            </a:extLst>
          </p:cNvPr>
          <p:cNvSpPr/>
          <p:nvPr/>
        </p:nvSpPr>
        <p:spPr>
          <a:xfrm>
            <a:off x="0" y="6443546"/>
            <a:ext cx="12192000" cy="1263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798753-D5ED-1A90-9974-6600DF254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989" y="374394"/>
            <a:ext cx="2521133" cy="20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5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193E17-4D18-E33F-33C5-D4A6AAB87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4ACCB-BC9D-B015-3C45-E916227A0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97" y="239751"/>
            <a:ext cx="11641873" cy="867937"/>
          </a:xfrm>
          <a:solidFill>
            <a:srgbClr val="C0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What Love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295DC-F9C9-C5F6-E9C9-A6C3921A4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497" y="1278672"/>
            <a:ext cx="11641873" cy="50329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Aptos" panose="020B0004020202020204" pitchFamily="34" charset="0"/>
              </a:rPr>
              <a:t>Love Does not Behave Rudely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latin typeface="Aptos" panose="020B0004020202020204" pitchFamily="34" charset="0"/>
              </a:rPr>
              <a:t>The phrase “Love does not behave rudely”</a:t>
            </a:r>
            <a:br>
              <a:rPr lang="en-US" sz="3400" dirty="0">
                <a:latin typeface="Aptos" panose="020B0004020202020204" pitchFamily="34" charset="0"/>
              </a:rPr>
            </a:br>
            <a:r>
              <a:rPr lang="en-US" sz="3400" dirty="0">
                <a:latin typeface="Aptos" panose="020B0004020202020204" pitchFamily="34" charset="0"/>
              </a:rPr>
              <a:t>means that true love is not ill-mannered or</a:t>
            </a:r>
            <a:br>
              <a:rPr lang="en-US" sz="3400" dirty="0">
                <a:latin typeface="Aptos" panose="020B0004020202020204" pitchFamily="34" charset="0"/>
              </a:rPr>
            </a:br>
            <a:r>
              <a:rPr lang="en-US" sz="3400" dirty="0">
                <a:latin typeface="Aptos" panose="020B0004020202020204" pitchFamily="34" charset="0"/>
              </a:rPr>
              <a:t>expressed in a way that is improper,</a:t>
            </a:r>
            <a:br>
              <a:rPr lang="en-US" sz="3400" dirty="0">
                <a:latin typeface="Aptos" panose="020B0004020202020204" pitchFamily="34" charset="0"/>
              </a:rPr>
            </a:br>
            <a:r>
              <a:rPr lang="en-US" sz="3400" dirty="0">
                <a:latin typeface="Aptos" panose="020B0004020202020204" pitchFamily="34" charset="0"/>
              </a:rPr>
              <a:t>insensitive, or dishonoring others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AC0000"/>
                </a:solidFill>
                <a:latin typeface="Aptos" panose="020B0004020202020204" pitchFamily="34" charset="0"/>
              </a:rPr>
              <a:t>Numbers 12:3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AC0000"/>
                </a:solidFill>
                <a:latin typeface="Aptos" panose="020B0004020202020204" pitchFamily="34" charset="0"/>
              </a:rPr>
              <a:t>1 Peter 4:9; 5:5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8E76D6-161B-E870-6974-137A72FA9661}"/>
              </a:ext>
            </a:extLst>
          </p:cNvPr>
          <p:cNvSpPr txBox="1"/>
          <p:nvPr/>
        </p:nvSpPr>
        <p:spPr>
          <a:xfrm>
            <a:off x="0" y="6556916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Richard Thetford									        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E856FF-AA42-86C9-8492-3BF3118EC0F9}"/>
              </a:ext>
            </a:extLst>
          </p:cNvPr>
          <p:cNvSpPr/>
          <p:nvPr/>
        </p:nvSpPr>
        <p:spPr>
          <a:xfrm>
            <a:off x="0" y="0"/>
            <a:ext cx="148683" cy="65569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496616-B765-5F72-D29F-A8C4A2537743}"/>
              </a:ext>
            </a:extLst>
          </p:cNvPr>
          <p:cNvSpPr/>
          <p:nvPr/>
        </p:nvSpPr>
        <p:spPr>
          <a:xfrm>
            <a:off x="12045175" y="0"/>
            <a:ext cx="148683" cy="65569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6807B4-03F9-AF68-17E4-F7B73A7A221C}"/>
              </a:ext>
            </a:extLst>
          </p:cNvPr>
          <p:cNvSpPr/>
          <p:nvPr/>
        </p:nvSpPr>
        <p:spPr>
          <a:xfrm>
            <a:off x="0" y="0"/>
            <a:ext cx="12192000" cy="1263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AD9287-C5C4-2613-3ABD-C4EFA2BBAFE6}"/>
              </a:ext>
            </a:extLst>
          </p:cNvPr>
          <p:cNvSpPr/>
          <p:nvPr/>
        </p:nvSpPr>
        <p:spPr>
          <a:xfrm>
            <a:off x="0" y="6443546"/>
            <a:ext cx="12192000" cy="1263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81A17D-90B9-C772-F4D2-1249FDB9B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989" y="374394"/>
            <a:ext cx="2521133" cy="20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3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87CEED-8B04-F9E6-EAAD-1C1A911BC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3E639-78E8-E9B0-7058-C53130851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97" y="239751"/>
            <a:ext cx="11641873" cy="867937"/>
          </a:xfrm>
          <a:solidFill>
            <a:srgbClr val="C0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What Love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A1BC2-B155-F9AB-11E1-49D47C652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497" y="1278672"/>
            <a:ext cx="11641873" cy="50329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Aptos" panose="020B0004020202020204" pitchFamily="34" charset="0"/>
              </a:rPr>
              <a:t>Love Does not Seek Its Own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latin typeface="Aptos" panose="020B0004020202020204" pitchFamily="34" charset="0"/>
              </a:rPr>
              <a:t>Paul was trying to get all to understand</a:t>
            </a:r>
            <a:br>
              <a:rPr lang="en-US" sz="3400" dirty="0">
                <a:latin typeface="Aptos" panose="020B0004020202020204" pitchFamily="34" charset="0"/>
              </a:rPr>
            </a:br>
            <a:r>
              <a:rPr lang="en-US" sz="3400" dirty="0">
                <a:latin typeface="Aptos" panose="020B0004020202020204" pitchFamily="34" charset="0"/>
              </a:rPr>
              <a:t>that love does not selfishly insist on its</a:t>
            </a:r>
            <a:br>
              <a:rPr lang="en-US" sz="3400" dirty="0">
                <a:latin typeface="Aptos" panose="020B0004020202020204" pitchFamily="34" charset="0"/>
              </a:rPr>
            </a:br>
            <a:r>
              <a:rPr lang="en-US" sz="3400" dirty="0">
                <a:latin typeface="Aptos" panose="020B0004020202020204" pitchFamily="34" charset="0"/>
              </a:rPr>
              <a:t>own way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AC0000"/>
                </a:solidFill>
                <a:latin typeface="Aptos" panose="020B0004020202020204" pitchFamily="34" charset="0"/>
              </a:rPr>
              <a:t>1 Corinthians 10:24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AC0000"/>
                </a:solidFill>
                <a:latin typeface="Aptos" panose="020B0004020202020204" pitchFamily="34" charset="0"/>
              </a:rPr>
              <a:t>Acts 20:35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AC0000"/>
                </a:solidFill>
                <a:latin typeface="Aptos" panose="020B0004020202020204" pitchFamily="34" charset="0"/>
              </a:rPr>
              <a:t>John 15:13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AC0000"/>
                </a:solidFill>
                <a:latin typeface="Aptos" panose="020B0004020202020204" pitchFamily="34" charset="0"/>
              </a:rPr>
              <a:t>Philippians 2:3-5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0AA598-C5F4-6EF3-F6E2-96DBC58F0942}"/>
              </a:ext>
            </a:extLst>
          </p:cNvPr>
          <p:cNvSpPr txBox="1"/>
          <p:nvPr/>
        </p:nvSpPr>
        <p:spPr>
          <a:xfrm>
            <a:off x="0" y="6556916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Richard Thetford									        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8FA747-16B2-742E-A7BE-F403120DA889}"/>
              </a:ext>
            </a:extLst>
          </p:cNvPr>
          <p:cNvSpPr/>
          <p:nvPr/>
        </p:nvSpPr>
        <p:spPr>
          <a:xfrm>
            <a:off x="0" y="0"/>
            <a:ext cx="148683" cy="65569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91D728-16F0-2CF7-EF73-54C208C15634}"/>
              </a:ext>
            </a:extLst>
          </p:cNvPr>
          <p:cNvSpPr/>
          <p:nvPr/>
        </p:nvSpPr>
        <p:spPr>
          <a:xfrm>
            <a:off x="12045175" y="0"/>
            <a:ext cx="148683" cy="65569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F0706F-1ACA-DCF4-C61A-74BE688581D5}"/>
              </a:ext>
            </a:extLst>
          </p:cNvPr>
          <p:cNvSpPr/>
          <p:nvPr/>
        </p:nvSpPr>
        <p:spPr>
          <a:xfrm>
            <a:off x="0" y="0"/>
            <a:ext cx="12192000" cy="1263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901D29-5D35-5845-7BF5-BEF6AB13CAE4}"/>
              </a:ext>
            </a:extLst>
          </p:cNvPr>
          <p:cNvSpPr/>
          <p:nvPr/>
        </p:nvSpPr>
        <p:spPr>
          <a:xfrm>
            <a:off x="0" y="6443546"/>
            <a:ext cx="12192000" cy="1263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2AB221-7A7C-0B11-D624-616BA6D6D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989" y="374394"/>
            <a:ext cx="2521133" cy="20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5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79842A-A357-A69B-6BB4-A3653FBAB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BD301-B3DD-8305-CB02-D800F6E45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97" y="239751"/>
            <a:ext cx="11641873" cy="867937"/>
          </a:xfrm>
          <a:solidFill>
            <a:srgbClr val="C0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What Love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CF298-CC4C-CB91-FEF6-C001A30D7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497" y="1278672"/>
            <a:ext cx="11641873" cy="50329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Aptos" panose="020B0004020202020204" pitchFamily="34" charset="0"/>
              </a:rPr>
              <a:t>Love is not Provoked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latin typeface="Aptos" panose="020B0004020202020204" pitchFamily="34" charset="0"/>
              </a:rPr>
              <a:t>The phrase “love is not provoked” means</a:t>
            </a:r>
            <a:br>
              <a:rPr lang="en-US" sz="3400" dirty="0">
                <a:latin typeface="Aptos" panose="020B0004020202020204" pitchFamily="34" charset="0"/>
              </a:rPr>
            </a:br>
            <a:r>
              <a:rPr lang="en-US" sz="3400" dirty="0">
                <a:latin typeface="Aptos" panose="020B0004020202020204" pitchFamily="34" charset="0"/>
              </a:rPr>
              <a:t>that genuine love does not easily become</a:t>
            </a:r>
            <a:br>
              <a:rPr lang="en-US" sz="3400" dirty="0">
                <a:latin typeface="Aptos" panose="020B0004020202020204" pitchFamily="34" charset="0"/>
              </a:rPr>
            </a:br>
            <a:r>
              <a:rPr lang="en-US" sz="3400" dirty="0">
                <a:latin typeface="Aptos" panose="020B0004020202020204" pitchFamily="34" charset="0"/>
              </a:rPr>
              <a:t>angry or irritated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AC0000"/>
                </a:solidFill>
                <a:latin typeface="Aptos" panose="020B0004020202020204" pitchFamily="34" charset="0"/>
              </a:rPr>
              <a:t>Matthew 5:22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AC0000"/>
                </a:solidFill>
                <a:latin typeface="Aptos" panose="020B0004020202020204" pitchFamily="34" charset="0"/>
              </a:rPr>
              <a:t>Romans 15:2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AC0000"/>
                </a:solidFill>
                <a:latin typeface="Aptos" panose="020B0004020202020204" pitchFamily="34" charset="0"/>
              </a:rPr>
              <a:t>James 1:19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D6E2D-7F3D-6986-6F6A-17236D41EC21}"/>
              </a:ext>
            </a:extLst>
          </p:cNvPr>
          <p:cNvSpPr txBox="1"/>
          <p:nvPr/>
        </p:nvSpPr>
        <p:spPr>
          <a:xfrm>
            <a:off x="0" y="6556916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Richard Thetford									        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237C57-FC77-934A-EC81-8332F69282B1}"/>
              </a:ext>
            </a:extLst>
          </p:cNvPr>
          <p:cNvSpPr/>
          <p:nvPr/>
        </p:nvSpPr>
        <p:spPr>
          <a:xfrm>
            <a:off x="0" y="0"/>
            <a:ext cx="148683" cy="65569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CB2B03-A2D7-4443-EAEB-971B22B8A392}"/>
              </a:ext>
            </a:extLst>
          </p:cNvPr>
          <p:cNvSpPr/>
          <p:nvPr/>
        </p:nvSpPr>
        <p:spPr>
          <a:xfrm>
            <a:off x="12045175" y="0"/>
            <a:ext cx="148683" cy="65569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5C4775-A958-6F98-A19B-FABD2D81995D}"/>
              </a:ext>
            </a:extLst>
          </p:cNvPr>
          <p:cNvSpPr/>
          <p:nvPr/>
        </p:nvSpPr>
        <p:spPr>
          <a:xfrm>
            <a:off x="0" y="0"/>
            <a:ext cx="12192000" cy="1263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A62C84-7252-2472-BAC6-AED51D0F8723}"/>
              </a:ext>
            </a:extLst>
          </p:cNvPr>
          <p:cNvSpPr/>
          <p:nvPr/>
        </p:nvSpPr>
        <p:spPr>
          <a:xfrm>
            <a:off x="0" y="6443546"/>
            <a:ext cx="12192000" cy="1263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7A554F-3889-16CC-9721-771EF44CD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989" y="374394"/>
            <a:ext cx="2521133" cy="20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474</Words>
  <Application>Microsoft Office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Office Theme</vt:lpstr>
      <vt:lpstr>The Aspects of Love</vt:lpstr>
      <vt:lpstr>What Love Is</vt:lpstr>
      <vt:lpstr>What Love Is</vt:lpstr>
      <vt:lpstr>What Love Is</vt:lpstr>
      <vt:lpstr>What Love Is</vt:lpstr>
      <vt:lpstr>What Love Is</vt:lpstr>
      <vt:lpstr>What Love Is</vt:lpstr>
      <vt:lpstr>What Love Is</vt:lpstr>
      <vt:lpstr>What Love Is</vt:lpstr>
      <vt:lpstr>Conclusion of Part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Richard Thetford</dc:creator>
  <cp:lastModifiedBy>Richard Thetford</cp:lastModifiedBy>
  <cp:revision>5</cp:revision>
  <dcterms:created xsi:type="dcterms:W3CDTF">2025-06-20T19:54:24Z</dcterms:created>
  <dcterms:modified xsi:type="dcterms:W3CDTF">2026-03-08T21:03:01Z</dcterms:modified>
</cp:coreProperties>
</file>