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83" d="100"/>
          <a:sy n="83" d="100"/>
        </p:scale>
        <p:origin x="104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Helsinki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Helsinki" panose="020B0504020202020204" pitchFamily="34" charset="0"/>
              </a:defRPr>
            </a:lvl1pPr>
          </a:lstStyle>
          <a:p>
            <a:fld id="{8985600E-6B2B-4242-A44A-DD4723FDC148}" type="datetimeFigureOut">
              <a:rPr lang="en-US" smtClean="0"/>
              <a:pPr/>
              <a:t>11/1/2026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Helsinki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Helsinki" panose="020B0504020202020204" pitchFamily="34" charset="0"/>
              </a:defRPr>
            </a:lvl1pPr>
          </a:lstStyle>
          <a:p>
            <a:fld id="{4B774388-A4C0-4269-A383-9CC1F3A9FB0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346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Helsinki" panose="020B0504020202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74388-A4C0-4269-A383-9CC1F3A9FB0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825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7C8CC-D987-13F7-FFAE-293D0D03E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9FFB3B-8D78-8E2E-31C4-033B1DC90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CE80D-DCBA-3FC9-C502-200043B72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C263-7A14-490A-8EE2-8368D373E848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9B157-F297-5BDF-B51B-5A8B82349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A66F8-2D2C-73BC-89F5-3BCE074DB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6CAD2-CCB7-4345-AB6D-E7AB58A02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323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0D0A5-0022-7FB0-6B79-A73960461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7C5CF-4D43-97DC-4F73-4EAA9035A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86F83A-CF3A-20B4-FFE6-D71D6197F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C263-7A14-490A-8EE2-8368D373E848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160E4-8252-0D76-5629-BF6000B35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5CAA61-AD13-874B-2EDF-56EF71DA4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6CAD2-CCB7-4345-AB6D-E7AB58A02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7152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1A098-5458-7685-FAFF-07FA8CF0B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EC7F3-D2BB-D36A-383C-74B07EE9B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7FAE8-FB16-AD77-2241-CE8E04116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C263-7A14-490A-8EE2-8368D373E848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D83F34-5C6E-5475-1DCF-F191A2418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3A591-1A88-0625-BD34-D169B4BE0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6CAD2-CCB7-4345-AB6D-E7AB58A02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1706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37052-6774-524E-0024-613BB6324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50B05-6E5D-4B92-6833-C2A48C60AF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64EB69-AC7E-E942-3BCB-501BF8627E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321FAA-9261-FE2B-1437-B2F25EA96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C263-7A14-490A-8EE2-8368D373E848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CCF9F5-7CAB-2479-805B-F51B4AF6B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346F0D-B5F5-29D3-D72D-FDB48EE2C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6CAD2-CCB7-4345-AB6D-E7AB58A02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4498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C6E94-C461-640E-2A9C-5581646D1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6673C9-E6FB-6C75-8EF3-65682E3CB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1A8A68-BBDA-979B-6B9B-AA5506BA0F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46AAC-62B2-375E-141A-C36E43E2F1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061F1B-3F62-65F8-753D-82E0DA3EA1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4BB2FE-0A7C-4C92-7434-B5D0A7EE7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C263-7A14-490A-8EE2-8368D373E848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345703-0794-4B60-833A-708CAFDC4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F339E6-AD7E-CB6E-6477-04EA8017A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6CAD2-CCB7-4345-AB6D-E7AB58A02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2056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73B40-1238-6A8A-71BA-B2585319B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E220B8-0ADF-CF23-797D-E36B0201D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C263-7A14-490A-8EE2-8368D373E848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83CCFD-B5B5-6EA7-02A2-1BCFF2D9E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0E37B2-638B-57DF-B453-FB2DD79E8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6CAD2-CCB7-4345-AB6D-E7AB58A02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454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43D4A5-D1D9-6BA4-23DA-9D5646235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C263-7A14-490A-8EE2-8368D373E848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A74E11-F363-AEE0-6495-2F8C8B8E0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5C7FF3-D2E8-39A5-CC54-A839E5D58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6CAD2-CCB7-4345-AB6D-E7AB58A02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218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AC0C6-DE47-81A4-1BCA-D823BA405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1E4C5-87D4-FCE1-8552-800B7348D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4090D-A4A3-6654-1CA4-25DCF33F87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F456D2-9C52-213E-3A72-070FBDA08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C263-7A14-490A-8EE2-8368D373E848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B324EE-0844-905B-78E0-F6D3D1A79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5D7323-DC61-12A9-6536-B14F9B91D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6CAD2-CCB7-4345-AB6D-E7AB58A02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118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C33DD-D796-86FF-3921-1C5E0ADC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DACFCA-EE32-EA32-B510-FDDB2E30DF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636153-502A-942E-EAE9-8BFE169897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218CC7-F4A6-15C9-BCEF-4589BB56B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C263-7A14-490A-8EE2-8368D373E848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212B8A-E87D-5207-8C68-DAE5574FC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375664-C49F-6396-0253-14819871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6CAD2-CCB7-4345-AB6D-E7AB58A02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447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5D77B-F385-BB60-E630-DFD03D788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24A010-97CD-6D82-DEF7-584FD8EECD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B4633-6FCE-FFD7-9068-028EC31B0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C263-7A14-490A-8EE2-8368D373E848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A2D27-AF55-8699-C03D-D2B9D14ED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57C51-6352-8033-5589-CB8B094F4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6CAD2-CCB7-4345-AB6D-E7AB58A02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929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8C0B36-C141-E365-DD0C-E0EBEA3685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D7CC6D-7A80-9183-8180-7275BB503B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924EF-9E74-6C30-2A5B-B0924975E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C263-7A14-490A-8EE2-8368D373E848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3C9F5-A2F3-68E2-AA3B-29F38F28C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ECDA6-F9D8-487E-DA0B-E2BC2460D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6CAD2-CCB7-4345-AB6D-E7AB58A02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21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A994D4-2BD0-F804-9D65-1407BFE05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27A623-054B-1F0E-4576-5620E500E0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157A1A-4D6E-AB98-D3D4-4D47F7D767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Helsinki" panose="020B0504020202020204" pitchFamily="34" charset="0"/>
              </a:defRPr>
            </a:lvl1pPr>
          </a:lstStyle>
          <a:p>
            <a:fld id="{CE34C263-7A14-490A-8EE2-8368D373E848}" type="datetimeFigureOut">
              <a:rPr lang="en-US" smtClean="0"/>
              <a:pPr/>
              <a:t>11/1/2026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13F2E1-EF91-F297-7C64-60718CA5C3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sinki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1E2D52-C218-EFA8-F6E9-A1527D650D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Helsinki" panose="020B0504020202020204" pitchFamily="34" charset="0"/>
              </a:defRPr>
            </a:lvl1pPr>
          </a:lstStyle>
          <a:p>
            <a:fld id="{1FA6CAD2-CCB7-4345-AB6D-E7AB58A02D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826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lsinki" panose="020B05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sinki" panose="020B05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sinki" panose="020B05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sinki" panose="020B05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sinki" panose="020B05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sinki" panose="020B05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86DDEA-38E7-618A-0990-A4F895E490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68941"/>
            <a:ext cx="9144000" cy="61088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5462E2-D05A-CD78-FD49-F57E31BC22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30911"/>
            <a:ext cx="9144000" cy="952326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Helsinki" panose="020B0504020202020204" pitchFamily="34" charset="0"/>
              </a:rPr>
              <a:t>A “stiff-necked” People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30417E-684C-876A-1E75-391B25CBB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5882" y="5538406"/>
            <a:ext cx="2853337" cy="662601"/>
          </a:xfrm>
        </p:spPr>
        <p:txBody>
          <a:bodyPr>
            <a:normAutofit fontScale="92500"/>
          </a:bodyPr>
          <a:lstStyle/>
          <a:p>
            <a:r>
              <a:rPr lang="en-US" sz="4000" dirty="0"/>
              <a:t>Acts 7:47-53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F72980-8FB0-CB35-11CA-5C55B647DD21}"/>
              </a:ext>
            </a:extLst>
          </p:cNvPr>
          <p:cNvSpPr txBox="1"/>
          <p:nvPr/>
        </p:nvSpPr>
        <p:spPr>
          <a:xfrm>
            <a:off x="0" y="6523744"/>
            <a:ext cx="1219200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Helsinki" panose="020B0504020202020204" pitchFamily="34" charset="0"/>
              </a:rPr>
              <a:t>Richie Thetford								                         www.thetfordcountry.com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93EB0E-2FDE-8BAE-956B-5AE9405B7AA5}"/>
              </a:ext>
            </a:extLst>
          </p:cNvPr>
          <p:cNvSpPr/>
          <p:nvPr/>
        </p:nvSpPr>
        <p:spPr>
          <a:xfrm>
            <a:off x="0" y="0"/>
            <a:ext cx="12192000" cy="2689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sinki" panose="020B05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EBF758-6E62-17FE-990E-16F6A1A58A2D}"/>
              </a:ext>
            </a:extLst>
          </p:cNvPr>
          <p:cNvSpPr/>
          <p:nvPr/>
        </p:nvSpPr>
        <p:spPr>
          <a:xfrm>
            <a:off x="0" y="6263968"/>
            <a:ext cx="12192000" cy="2689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sinki" panose="020B05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A2286F-30D7-1A3A-2C51-A8244C9A00DC}"/>
              </a:ext>
            </a:extLst>
          </p:cNvPr>
          <p:cNvSpPr/>
          <p:nvPr/>
        </p:nvSpPr>
        <p:spPr>
          <a:xfrm>
            <a:off x="0" y="0"/>
            <a:ext cx="1524000" cy="62639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sinki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093416-5CD6-39FA-DD6D-38AE170A9764}"/>
              </a:ext>
            </a:extLst>
          </p:cNvPr>
          <p:cNvSpPr/>
          <p:nvPr/>
        </p:nvSpPr>
        <p:spPr>
          <a:xfrm>
            <a:off x="10668001" y="163726"/>
            <a:ext cx="1524000" cy="62639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sinki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338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47A6A-4953-F1AD-E843-C7DA40D3F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50" y="365126"/>
            <a:ext cx="11464578" cy="741376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sinki" panose="020B0504020202020204" pitchFamily="34" charset="0"/>
              </a:rPr>
              <a:t>Old Testament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F9916-60C0-6C8C-AA17-786EB25F6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49" y="1195537"/>
            <a:ext cx="11464577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0070C0"/>
                </a:solidFill>
              </a:rPr>
              <a:t>Israel</a:t>
            </a:r>
          </a:p>
          <a:p>
            <a:pPr lvl="1">
              <a:lnSpc>
                <a:spcPct val="100000"/>
              </a:lnSpc>
            </a:pPr>
            <a:r>
              <a:rPr lang="en-US" sz="3400" dirty="0"/>
              <a:t>2 Kings 17:14</a:t>
            </a:r>
          </a:p>
          <a:p>
            <a:pPr lvl="1">
              <a:lnSpc>
                <a:spcPct val="100000"/>
              </a:lnSpc>
            </a:pPr>
            <a:r>
              <a:rPr lang="en-US" sz="3400" dirty="0"/>
              <a:t>Deuteronomy 31:27</a:t>
            </a:r>
          </a:p>
          <a:p>
            <a:pPr lvl="1">
              <a:lnSpc>
                <a:spcPct val="100000"/>
              </a:lnSpc>
            </a:pPr>
            <a:r>
              <a:rPr lang="en-US" sz="3400" dirty="0"/>
              <a:t>Nehemiah 9:16-17</a:t>
            </a:r>
          </a:p>
          <a:p>
            <a:pPr lvl="1">
              <a:lnSpc>
                <a:spcPct val="100000"/>
              </a:lnSpc>
            </a:pPr>
            <a:r>
              <a:rPr lang="en-US" sz="3400" dirty="0"/>
              <a:t>Jeremiah 17:23</a:t>
            </a:r>
          </a:p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0070C0"/>
                </a:solidFill>
              </a:rPr>
              <a:t>Zedekiah</a:t>
            </a:r>
          </a:p>
          <a:p>
            <a:pPr lvl="1">
              <a:lnSpc>
                <a:spcPct val="100000"/>
              </a:lnSpc>
            </a:pPr>
            <a:r>
              <a:rPr lang="en-US" sz="3400" dirty="0"/>
              <a:t>2 Chronicles 36:11-13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9D7C8B-17B0-26FA-C3AF-9869FBB6253E}"/>
              </a:ext>
            </a:extLst>
          </p:cNvPr>
          <p:cNvSpPr/>
          <p:nvPr/>
        </p:nvSpPr>
        <p:spPr>
          <a:xfrm>
            <a:off x="0" y="0"/>
            <a:ext cx="12192000" cy="2689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sinki" panose="020B05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0CBDE1-98A5-E7B3-854A-B3E7FB9E3532}"/>
              </a:ext>
            </a:extLst>
          </p:cNvPr>
          <p:cNvSpPr/>
          <p:nvPr/>
        </p:nvSpPr>
        <p:spPr>
          <a:xfrm>
            <a:off x="0" y="6263968"/>
            <a:ext cx="12192000" cy="2689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sinki" panose="020B05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763669-6EEE-129F-B205-77AD28C4CB13}"/>
              </a:ext>
            </a:extLst>
          </p:cNvPr>
          <p:cNvSpPr/>
          <p:nvPr/>
        </p:nvSpPr>
        <p:spPr>
          <a:xfrm>
            <a:off x="0" y="0"/>
            <a:ext cx="253573" cy="62639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sinki" panose="020B05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409EE6-3A03-F1B9-3349-D204C90B9F6D}"/>
              </a:ext>
            </a:extLst>
          </p:cNvPr>
          <p:cNvSpPr/>
          <p:nvPr/>
        </p:nvSpPr>
        <p:spPr>
          <a:xfrm>
            <a:off x="11938427" y="163726"/>
            <a:ext cx="253573" cy="62639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sinki" panose="020B05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8EC64C-2167-B1A2-BE22-0920F16BC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348" y="1225605"/>
            <a:ext cx="6362378" cy="49315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5ECBD96-1790-241B-0FEC-3E74001EFE37}"/>
              </a:ext>
            </a:extLst>
          </p:cNvPr>
          <p:cNvSpPr txBox="1"/>
          <p:nvPr/>
        </p:nvSpPr>
        <p:spPr>
          <a:xfrm>
            <a:off x="0" y="6523744"/>
            <a:ext cx="1219200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Helsinki" panose="020B0504020202020204" pitchFamily="34" charset="0"/>
              </a:rPr>
              <a:t>Richie Thetford								                         www.thetfordcountry.com</a:t>
            </a:r>
          </a:p>
        </p:txBody>
      </p:sp>
    </p:spTree>
    <p:extLst>
      <p:ext uri="{BB962C8B-B14F-4D97-AF65-F5344CB8AC3E}">
        <p14:creationId xmlns:p14="http://schemas.microsoft.com/office/powerpoint/2010/main" val="3170949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ED044-6058-7592-4CAC-73C9A2AA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8E3AA-9546-748B-5F31-8789FF958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50" y="365126"/>
            <a:ext cx="11464578" cy="741376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sinki" panose="020B0504020202020204" pitchFamily="34" charset="0"/>
              </a:rPr>
              <a:t>“stiff-necked” Examples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BA514-41B2-1CC6-F4C9-177DB4D4D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49" y="1172484"/>
            <a:ext cx="11464577" cy="493011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0070C0"/>
                </a:solidFill>
              </a:rPr>
              <a:t>Baptism</a:t>
            </a:r>
          </a:p>
          <a:p>
            <a:pPr lvl="1">
              <a:lnSpc>
                <a:spcPct val="100000"/>
              </a:lnSpc>
            </a:pPr>
            <a:r>
              <a:rPr lang="en-US" sz="3400" dirty="0"/>
              <a:t>Mark 16:16</a:t>
            </a:r>
          </a:p>
          <a:p>
            <a:pPr lvl="1">
              <a:lnSpc>
                <a:spcPct val="100000"/>
              </a:lnSpc>
            </a:pPr>
            <a:r>
              <a:rPr lang="en-US" sz="3400" dirty="0"/>
              <a:t>Acts 2:38</a:t>
            </a:r>
          </a:p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0070C0"/>
                </a:solidFill>
              </a:rPr>
              <a:t>Remarriage</a:t>
            </a:r>
          </a:p>
          <a:p>
            <a:pPr lvl="1">
              <a:lnSpc>
                <a:spcPct val="100000"/>
              </a:lnSpc>
            </a:pPr>
            <a:r>
              <a:rPr lang="en-US" sz="3400" dirty="0"/>
              <a:t>Matthew 19:9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3070F3-2770-4F9A-5CE2-8608646CF8BC}"/>
              </a:ext>
            </a:extLst>
          </p:cNvPr>
          <p:cNvSpPr/>
          <p:nvPr/>
        </p:nvSpPr>
        <p:spPr>
          <a:xfrm>
            <a:off x="0" y="0"/>
            <a:ext cx="12192000" cy="2689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sinki" panose="020B05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F669DF-171D-E574-A419-0BDCAD52848C}"/>
              </a:ext>
            </a:extLst>
          </p:cNvPr>
          <p:cNvSpPr/>
          <p:nvPr/>
        </p:nvSpPr>
        <p:spPr>
          <a:xfrm>
            <a:off x="0" y="6263968"/>
            <a:ext cx="12192000" cy="2689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sinki" panose="020B05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771A14-1072-ACF6-2F43-4696FF70F9CA}"/>
              </a:ext>
            </a:extLst>
          </p:cNvPr>
          <p:cNvSpPr/>
          <p:nvPr/>
        </p:nvSpPr>
        <p:spPr>
          <a:xfrm>
            <a:off x="0" y="0"/>
            <a:ext cx="253573" cy="62639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sinki" panose="020B05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4A9FBD-4D03-929F-11F9-1081A0FC9350}"/>
              </a:ext>
            </a:extLst>
          </p:cNvPr>
          <p:cNvSpPr/>
          <p:nvPr/>
        </p:nvSpPr>
        <p:spPr>
          <a:xfrm>
            <a:off x="11938427" y="163726"/>
            <a:ext cx="253573" cy="62639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sinki" panose="020B05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B6FDA4D-C2C4-F6A6-DF17-C80CE3B42F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076" y="1226546"/>
            <a:ext cx="3680650" cy="49075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5D64A7A-DF01-1E21-C118-36072A84A931}"/>
              </a:ext>
            </a:extLst>
          </p:cNvPr>
          <p:cNvSpPr txBox="1"/>
          <p:nvPr/>
        </p:nvSpPr>
        <p:spPr>
          <a:xfrm>
            <a:off x="0" y="6523744"/>
            <a:ext cx="1219200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Helsinki" panose="020B0504020202020204" pitchFamily="34" charset="0"/>
              </a:rPr>
              <a:t>Richie Thetford								                         www.thetfordcountry.com</a:t>
            </a:r>
          </a:p>
        </p:txBody>
      </p:sp>
    </p:spTree>
    <p:extLst>
      <p:ext uri="{BB962C8B-B14F-4D97-AF65-F5344CB8AC3E}">
        <p14:creationId xmlns:p14="http://schemas.microsoft.com/office/powerpoint/2010/main" val="36659811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CC657-E196-790E-6489-853CDB7B5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BCCE2-3105-8C66-0E01-C53CDC103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50" y="365126"/>
            <a:ext cx="11464578" cy="741376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sinki" panose="020B0504020202020204" pitchFamily="34" charset="0"/>
              </a:rPr>
              <a:t>“stiff-necked” Examples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0A4CB-C0DE-6BF1-F731-D7158AB81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49" y="1172484"/>
            <a:ext cx="11464577" cy="493011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0070C0"/>
                </a:solidFill>
              </a:rPr>
              <a:t>Reverence God</a:t>
            </a:r>
          </a:p>
          <a:p>
            <a:pPr lvl="1">
              <a:lnSpc>
                <a:spcPct val="100000"/>
              </a:lnSpc>
            </a:pPr>
            <a:r>
              <a:rPr lang="en-US" sz="3400" dirty="0"/>
              <a:t>Hebrews 10:25</a:t>
            </a:r>
          </a:p>
          <a:p>
            <a:pPr lvl="1">
              <a:lnSpc>
                <a:spcPct val="100000"/>
              </a:lnSpc>
            </a:pPr>
            <a:r>
              <a:rPr lang="en-US" sz="3400" dirty="0"/>
              <a:t>John 4:24</a:t>
            </a:r>
          </a:p>
          <a:p>
            <a:pPr lvl="1">
              <a:lnSpc>
                <a:spcPct val="100000"/>
              </a:lnSpc>
            </a:pPr>
            <a:r>
              <a:rPr lang="en-US" sz="3400" dirty="0"/>
              <a:t>Acts 20:7</a:t>
            </a:r>
          </a:p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0070C0"/>
                </a:solidFill>
              </a:rPr>
              <a:t>Friends of the World</a:t>
            </a:r>
          </a:p>
          <a:p>
            <a:pPr lvl="1">
              <a:lnSpc>
                <a:spcPct val="100000"/>
              </a:lnSpc>
            </a:pPr>
            <a:r>
              <a:rPr lang="en-US" sz="3400" dirty="0"/>
              <a:t>James 4:4-7</a:t>
            </a:r>
          </a:p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0070C0"/>
                </a:solidFill>
              </a:rPr>
              <a:t>Refusing to Obey God</a:t>
            </a:r>
          </a:p>
          <a:p>
            <a:pPr lvl="1">
              <a:lnSpc>
                <a:spcPct val="100000"/>
              </a:lnSpc>
            </a:pPr>
            <a:r>
              <a:rPr lang="en-US" sz="3400" dirty="0"/>
              <a:t>Jeremiah 17:23; Romans 10:21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DB932A-1A93-B3FE-F947-B3F85B3D9FB3}"/>
              </a:ext>
            </a:extLst>
          </p:cNvPr>
          <p:cNvSpPr/>
          <p:nvPr/>
        </p:nvSpPr>
        <p:spPr>
          <a:xfrm>
            <a:off x="0" y="0"/>
            <a:ext cx="12192000" cy="2689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sinki" panose="020B05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DA1AF8-C42E-8766-7431-1729CFCDBD49}"/>
              </a:ext>
            </a:extLst>
          </p:cNvPr>
          <p:cNvSpPr/>
          <p:nvPr/>
        </p:nvSpPr>
        <p:spPr>
          <a:xfrm>
            <a:off x="0" y="6263968"/>
            <a:ext cx="12192000" cy="2689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sinki" panose="020B05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632CF0-A61D-F420-61B4-82FDA904BE03}"/>
              </a:ext>
            </a:extLst>
          </p:cNvPr>
          <p:cNvSpPr/>
          <p:nvPr/>
        </p:nvSpPr>
        <p:spPr>
          <a:xfrm>
            <a:off x="0" y="0"/>
            <a:ext cx="253573" cy="62639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sinki" panose="020B05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B8A7CD-4185-D787-691A-4A77315BEA6F}"/>
              </a:ext>
            </a:extLst>
          </p:cNvPr>
          <p:cNvSpPr/>
          <p:nvPr/>
        </p:nvSpPr>
        <p:spPr>
          <a:xfrm>
            <a:off x="11938427" y="163726"/>
            <a:ext cx="253573" cy="62639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sinki" panose="020B05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F266B9C-8A40-DE49-5EF0-2A1CD53D8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909" y="1231081"/>
            <a:ext cx="3311817" cy="49029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F7172D8-7184-35FE-9A0E-59B86D673967}"/>
              </a:ext>
            </a:extLst>
          </p:cNvPr>
          <p:cNvSpPr txBox="1"/>
          <p:nvPr/>
        </p:nvSpPr>
        <p:spPr>
          <a:xfrm>
            <a:off x="0" y="6523744"/>
            <a:ext cx="1219200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Helsinki" panose="020B0504020202020204" pitchFamily="34" charset="0"/>
              </a:rPr>
              <a:t>Richie Thetford								                         www.thetfordcountry.com</a:t>
            </a:r>
          </a:p>
        </p:txBody>
      </p:sp>
    </p:spTree>
    <p:extLst>
      <p:ext uri="{BB962C8B-B14F-4D97-AF65-F5344CB8AC3E}">
        <p14:creationId xmlns:p14="http://schemas.microsoft.com/office/powerpoint/2010/main" val="2693570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D1AD0-D722-8FFE-492A-232211BDE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D976A-401E-E709-EC62-679632F41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50" y="365126"/>
            <a:ext cx="11464578" cy="741376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sinki" panose="020B0504020202020204" pitchFamily="34" charset="0"/>
              </a:rPr>
              <a:t>Consequences of Being “stiff-necked”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4296D-5178-43E7-EA34-1FBED6070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49" y="1195536"/>
            <a:ext cx="11464577" cy="493011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0070C0"/>
                </a:solidFill>
              </a:rPr>
              <a:t>Resisting the Holy Spirit</a:t>
            </a:r>
          </a:p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0070C0"/>
                </a:solidFill>
              </a:rPr>
              <a:t>Destruction</a:t>
            </a:r>
          </a:p>
          <a:p>
            <a:pPr lvl="1">
              <a:lnSpc>
                <a:spcPct val="100000"/>
              </a:lnSpc>
            </a:pPr>
            <a:r>
              <a:rPr lang="en-US" sz="3400" dirty="0"/>
              <a:t>2 Kings 23:5-14</a:t>
            </a:r>
          </a:p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0070C0"/>
                </a:solidFill>
              </a:rPr>
              <a:t>Death</a:t>
            </a:r>
          </a:p>
          <a:p>
            <a:pPr lvl="1">
              <a:lnSpc>
                <a:spcPct val="100000"/>
              </a:lnSpc>
            </a:pPr>
            <a:r>
              <a:rPr lang="en-US" sz="3400" dirty="0"/>
              <a:t>Jeremiah 52:8-11</a:t>
            </a:r>
          </a:p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0070C0"/>
                </a:solidFill>
              </a:rPr>
              <a:t>Eternal Separation</a:t>
            </a:r>
          </a:p>
          <a:p>
            <a:pPr lvl="1">
              <a:lnSpc>
                <a:spcPct val="100000"/>
              </a:lnSpc>
            </a:pPr>
            <a:r>
              <a:rPr lang="en-US" sz="3400" dirty="0"/>
              <a:t>Hebrews 10:28-31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86BFDC-8787-9A29-2D0A-46B06CB0B178}"/>
              </a:ext>
            </a:extLst>
          </p:cNvPr>
          <p:cNvSpPr/>
          <p:nvPr/>
        </p:nvSpPr>
        <p:spPr>
          <a:xfrm>
            <a:off x="0" y="0"/>
            <a:ext cx="12192000" cy="2689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sinki" panose="020B05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92EFB7-6885-742A-6242-6B9E305B946A}"/>
              </a:ext>
            </a:extLst>
          </p:cNvPr>
          <p:cNvSpPr/>
          <p:nvPr/>
        </p:nvSpPr>
        <p:spPr>
          <a:xfrm>
            <a:off x="0" y="6263968"/>
            <a:ext cx="12192000" cy="2689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sinki" panose="020B05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B3583C-5CFB-1D87-8A15-A56C5FEC13B7}"/>
              </a:ext>
            </a:extLst>
          </p:cNvPr>
          <p:cNvSpPr/>
          <p:nvPr/>
        </p:nvSpPr>
        <p:spPr>
          <a:xfrm>
            <a:off x="0" y="0"/>
            <a:ext cx="253573" cy="62639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sinki" panose="020B05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0BDB27-E4B7-8969-2624-1018491F3A80}"/>
              </a:ext>
            </a:extLst>
          </p:cNvPr>
          <p:cNvSpPr/>
          <p:nvPr/>
        </p:nvSpPr>
        <p:spPr>
          <a:xfrm>
            <a:off x="11938427" y="163726"/>
            <a:ext cx="253573" cy="62639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sinki" panose="020B05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0151F03-F9E7-AA0B-C792-DBB727D7B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682" y="1234029"/>
            <a:ext cx="4887044" cy="48870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0C223E8-0529-B364-8EA4-6E8F6891DD48}"/>
              </a:ext>
            </a:extLst>
          </p:cNvPr>
          <p:cNvSpPr txBox="1"/>
          <p:nvPr/>
        </p:nvSpPr>
        <p:spPr>
          <a:xfrm>
            <a:off x="0" y="6523744"/>
            <a:ext cx="1219200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Helsinki" panose="020B0504020202020204" pitchFamily="34" charset="0"/>
              </a:rPr>
              <a:t>Richie Thetford								                         www.thetfordcountry.com</a:t>
            </a:r>
          </a:p>
        </p:txBody>
      </p:sp>
    </p:spTree>
    <p:extLst>
      <p:ext uri="{BB962C8B-B14F-4D97-AF65-F5344CB8AC3E}">
        <p14:creationId xmlns:p14="http://schemas.microsoft.com/office/powerpoint/2010/main" val="2606279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167</Words>
  <Application>Microsoft Office PowerPoint</Application>
  <PresentationFormat>Widescreen</PresentationFormat>
  <Paragraphs>39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Helsinki</vt:lpstr>
      <vt:lpstr>Office Theme</vt:lpstr>
      <vt:lpstr>A “stiff-necked” People</vt:lpstr>
      <vt:lpstr>Old Testament Examples</vt:lpstr>
      <vt:lpstr>“stiff-necked” Examples Today</vt:lpstr>
      <vt:lpstr>“stiff-necked” Examples Today</vt:lpstr>
      <vt:lpstr>Consequences of Being “stiff-necked”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Richard Thetford</dc:creator>
  <cp:lastModifiedBy>Richard Thetford</cp:lastModifiedBy>
  <cp:revision>4</cp:revision>
  <dcterms:created xsi:type="dcterms:W3CDTF">2026-01-19T16:38:06Z</dcterms:created>
  <dcterms:modified xsi:type="dcterms:W3CDTF">2026-11-01T22:12:25Z</dcterms:modified>
</cp:coreProperties>
</file>