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95"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15" r:id="rId24"/>
    <p:sldId id="316" r:id="rId25"/>
    <p:sldId id="317" r:id="rId26"/>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420042"/>
    <a:srgbClr val="6B2347"/>
    <a:srgbClr val="878543"/>
    <a:srgbClr val="860000"/>
    <a:srgbClr val="43D1CE"/>
    <a:srgbClr val="8AE2E0"/>
    <a:srgbClr val="6BDB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60"/>
  </p:normalViewPr>
  <p:slideViewPr>
    <p:cSldViewPr>
      <p:cViewPr varScale="1">
        <p:scale>
          <a:sx n="110" d="100"/>
          <a:sy n="110" d="100"/>
        </p:scale>
        <p:origin x="1024" y="64"/>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2DC45C2-9F3E-42D5-9B06-3A1FA0CB0B90}" type="slidenum">
              <a:rPr lang="en-US" altLang="en-US" smtClean="0"/>
              <a:pPr/>
              <a:t>‹#›</a:t>
            </a:fld>
            <a:endParaRPr lang="en-US" altLang="en-US"/>
          </a:p>
        </p:txBody>
      </p:sp>
    </p:spTree>
    <p:extLst>
      <p:ext uri="{BB962C8B-B14F-4D97-AF65-F5344CB8AC3E}">
        <p14:creationId xmlns:p14="http://schemas.microsoft.com/office/powerpoint/2010/main" val="2571042840"/>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CE30C721-57A7-4EC8-ABE9-820B79A75F8E}" type="slidenum">
              <a:rPr lang="en-US" altLang="en-US" smtClean="0"/>
              <a:pPr/>
              <a:t>‹#›</a:t>
            </a:fld>
            <a:endParaRPr lang="en-US" altLang="en-US"/>
          </a:p>
        </p:txBody>
      </p:sp>
    </p:spTree>
    <p:extLst>
      <p:ext uri="{BB962C8B-B14F-4D97-AF65-F5344CB8AC3E}">
        <p14:creationId xmlns:p14="http://schemas.microsoft.com/office/powerpoint/2010/main" val="3930350713"/>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C188EE0-E097-417B-845D-BA59BF22CE22}" type="slidenum">
              <a:rPr lang="en-US" altLang="en-US" smtClean="0"/>
              <a:pPr/>
              <a:t>‹#›</a:t>
            </a:fld>
            <a:endParaRPr lang="en-US" altLang="en-US"/>
          </a:p>
        </p:txBody>
      </p:sp>
    </p:spTree>
    <p:extLst>
      <p:ext uri="{BB962C8B-B14F-4D97-AF65-F5344CB8AC3E}">
        <p14:creationId xmlns:p14="http://schemas.microsoft.com/office/powerpoint/2010/main" val="3617556001"/>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BABDCD7-0BC9-4A5E-B98D-5BB628F04C30}" type="slidenum">
              <a:rPr lang="en-US" altLang="en-US" smtClean="0"/>
              <a:pPr/>
              <a:t>‹#›</a:t>
            </a:fld>
            <a:endParaRPr lang="en-US" altLang="en-US"/>
          </a:p>
        </p:txBody>
      </p:sp>
    </p:spTree>
    <p:extLst>
      <p:ext uri="{BB962C8B-B14F-4D97-AF65-F5344CB8AC3E}">
        <p14:creationId xmlns:p14="http://schemas.microsoft.com/office/powerpoint/2010/main" val="3982234815"/>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F3E7A2-5FF1-4905-85AC-017892BFD1D4}" type="slidenum">
              <a:rPr lang="en-US" altLang="en-US" smtClean="0"/>
              <a:pPr/>
              <a:t>‹#›</a:t>
            </a:fld>
            <a:endParaRPr lang="en-US" altLang="en-US"/>
          </a:p>
        </p:txBody>
      </p:sp>
    </p:spTree>
    <p:extLst>
      <p:ext uri="{BB962C8B-B14F-4D97-AF65-F5344CB8AC3E}">
        <p14:creationId xmlns:p14="http://schemas.microsoft.com/office/powerpoint/2010/main" val="2787901656"/>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A90A3EF-D908-48CE-A52C-1B7F4F947650}" type="slidenum">
              <a:rPr lang="en-US" altLang="en-US" smtClean="0"/>
              <a:pPr/>
              <a:t>‹#›</a:t>
            </a:fld>
            <a:endParaRPr lang="en-US" altLang="en-US"/>
          </a:p>
        </p:txBody>
      </p:sp>
    </p:spTree>
    <p:extLst>
      <p:ext uri="{BB962C8B-B14F-4D97-AF65-F5344CB8AC3E}">
        <p14:creationId xmlns:p14="http://schemas.microsoft.com/office/powerpoint/2010/main" val="882379308"/>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ACA7A2B4-8AA0-43CA-9586-E4B31BAD0A69}" type="slidenum">
              <a:rPr lang="en-US" altLang="en-US" smtClean="0"/>
              <a:pPr/>
              <a:t>‹#›</a:t>
            </a:fld>
            <a:endParaRPr lang="en-US" altLang="en-US"/>
          </a:p>
        </p:txBody>
      </p:sp>
    </p:spTree>
    <p:extLst>
      <p:ext uri="{BB962C8B-B14F-4D97-AF65-F5344CB8AC3E}">
        <p14:creationId xmlns:p14="http://schemas.microsoft.com/office/powerpoint/2010/main" val="752366628"/>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15B5B839-1022-4138-AB05-B3124ACEB0E2}" type="slidenum">
              <a:rPr lang="en-US" altLang="en-US" smtClean="0"/>
              <a:pPr/>
              <a:t>‹#›</a:t>
            </a:fld>
            <a:endParaRPr lang="en-US" altLang="en-US"/>
          </a:p>
        </p:txBody>
      </p:sp>
    </p:spTree>
    <p:extLst>
      <p:ext uri="{BB962C8B-B14F-4D97-AF65-F5344CB8AC3E}">
        <p14:creationId xmlns:p14="http://schemas.microsoft.com/office/powerpoint/2010/main" val="766337942"/>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57CB003F-AABE-4E87-B96E-A2C3477A6FE0}" type="slidenum">
              <a:rPr lang="en-US" altLang="en-US" smtClean="0"/>
              <a:pPr/>
              <a:t>‹#›</a:t>
            </a:fld>
            <a:endParaRPr lang="en-US" altLang="en-US"/>
          </a:p>
        </p:txBody>
      </p:sp>
    </p:spTree>
    <p:extLst>
      <p:ext uri="{BB962C8B-B14F-4D97-AF65-F5344CB8AC3E}">
        <p14:creationId xmlns:p14="http://schemas.microsoft.com/office/powerpoint/2010/main" val="3766675539"/>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7244657D-EDC9-48EA-9FA2-F7C5472B69C7}" type="slidenum">
              <a:rPr lang="en-US" altLang="en-US" smtClean="0"/>
              <a:pPr/>
              <a:t>‹#›</a:t>
            </a:fld>
            <a:endParaRPr lang="en-US" altLang="en-US"/>
          </a:p>
        </p:txBody>
      </p:sp>
    </p:spTree>
    <p:extLst>
      <p:ext uri="{BB962C8B-B14F-4D97-AF65-F5344CB8AC3E}">
        <p14:creationId xmlns:p14="http://schemas.microsoft.com/office/powerpoint/2010/main" val="1526578137"/>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EF83CB91-419E-4E59-A3DF-2EC1378564B0}" type="slidenum">
              <a:rPr lang="en-US" altLang="en-US" smtClean="0"/>
              <a:pPr/>
              <a:t>‹#›</a:t>
            </a:fld>
            <a:endParaRPr lang="en-US" altLang="en-US"/>
          </a:p>
        </p:txBody>
      </p:sp>
    </p:spTree>
    <p:extLst>
      <p:ext uri="{BB962C8B-B14F-4D97-AF65-F5344CB8AC3E}">
        <p14:creationId xmlns:p14="http://schemas.microsoft.com/office/powerpoint/2010/main" val="611621286"/>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2004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lt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lt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B468795-A9F3-4EB7-AC7F-10A74F3AC32A}" type="slidenum">
              <a:rPr lang="en-US" altLang="en-US" smtClean="0"/>
              <a:pPr/>
              <a:t>‹#›</a:t>
            </a:fld>
            <a:endParaRPr lang="en-US" altLang="en-US" dirty="0"/>
          </a:p>
        </p:txBody>
      </p:sp>
    </p:spTree>
    <p:extLst>
      <p:ext uri="{BB962C8B-B14F-4D97-AF65-F5344CB8AC3E}">
        <p14:creationId xmlns:p14="http://schemas.microsoft.com/office/powerpoint/2010/main" val="310852358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Calibri" panose="020F050202020403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C700292-74BC-43D8-A499-85BFE1D2EEDC}"/>
              </a:ext>
            </a:extLst>
          </p:cNvPr>
          <p:cNvSpPr>
            <a:spLocks noGrp="1" noChangeArrowheads="1"/>
          </p:cNvSpPr>
          <p:nvPr>
            <p:ph type="ctrTitle"/>
          </p:nvPr>
        </p:nvSpPr>
        <p:spPr>
          <a:xfrm>
            <a:off x="1257300" y="176212"/>
            <a:ext cx="6629400" cy="719138"/>
          </a:xfrm>
          <a:effectLst>
            <a:outerShdw dist="28398" dir="1593903" algn="ctr" rotWithShape="0">
              <a:srgbClr val="218785"/>
            </a:outerShdw>
          </a:effectLst>
        </p:spPr>
        <p:txBody>
          <a:bodyPr/>
          <a:lstStyle/>
          <a:p>
            <a:r>
              <a:rPr lang="en-US" altLang="en-US" b="1" dirty="0">
                <a:solidFill>
                  <a:schemeClr val="bg1"/>
                </a:solidFill>
              </a:rPr>
              <a:t>Realized Eschatology</a:t>
            </a:r>
          </a:p>
        </p:txBody>
      </p:sp>
      <p:sp>
        <p:nvSpPr>
          <p:cNvPr id="2057" name="Rectangle 9">
            <a:extLst>
              <a:ext uri="{FF2B5EF4-FFF2-40B4-BE49-F238E27FC236}">
                <a16:creationId xmlns:a16="http://schemas.microsoft.com/office/drawing/2014/main" id="{9B5C1D00-BFDC-4FF3-99B2-A1583EF342C1}"/>
              </a:ext>
            </a:extLst>
          </p:cNvPr>
          <p:cNvSpPr>
            <a:spLocks noChangeArrowheads="1"/>
          </p:cNvSpPr>
          <p:nvPr/>
        </p:nvSpPr>
        <p:spPr bwMode="auto">
          <a:xfrm>
            <a:off x="0" y="0"/>
            <a:ext cx="1245394"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2058" name="Rectangle 10">
            <a:extLst>
              <a:ext uri="{FF2B5EF4-FFF2-40B4-BE49-F238E27FC236}">
                <a16:creationId xmlns:a16="http://schemas.microsoft.com/office/drawing/2014/main" id="{2D1F576F-EB09-4AD8-A12B-2634F5BB627A}"/>
              </a:ext>
            </a:extLst>
          </p:cNvPr>
          <p:cNvSpPr>
            <a:spLocks noChangeArrowheads="1"/>
          </p:cNvSpPr>
          <p:nvPr/>
        </p:nvSpPr>
        <p:spPr bwMode="auto">
          <a:xfrm>
            <a:off x="7898606" y="0"/>
            <a:ext cx="1245394"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2059" name="Rectangle 11">
            <a:extLst>
              <a:ext uri="{FF2B5EF4-FFF2-40B4-BE49-F238E27FC236}">
                <a16:creationId xmlns:a16="http://schemas.microsoft.com/office/drawing/2014/main" id="{C2DBCC6E-E41F-40B2-B72A-0F3CACEA3F88}"/>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2060" name="Rectangle 12">
            <a:extLst>
              <a:ext uri="{FF2B5EF4-FFF2-40B4-BE49-F238E27FC236}">
                <a16:creationId xmlns:a16="http://schemas.microsoft.com/office/drawing/2014/main" id="{BC7275C9-C895-45ED-A2CA-67F42A52DA33}"/>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2061" name="Line 13">
            <a:extLst>
              <a:ext uri="{FF2B5EF4-FFF2-40B4-BE49-F238E27FC236}">
                <a16:creationId xmlns:a16="http://schemas.microsoft.com/office/drawing/2014/main" id="{80EEEF60-ECCC-4564-9B98-F23FAAAC74AB}"/>
              </a:ext>
            </a:extLst>
          </p:cNvPr>
          <p:cNvSpPr>
            <a:spLocks noChangeShapeType="1"/>
          </p:cNvSpPr>
          <p:nvPr/>
        </p:nvSpPr>
        <p:spPr bwMode="auto">
          <a:xfrm>
            <a:off x="1371600" y="91440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2066" name="Text Box 18">
            <a:extLst>
              <a:ext uri="{FF2B5EF4-FFF2-40B4-BE49-F238E27FC236}">
                <a16:creationId xmlns:a16="http://schemas.microsoft.com/office/drawing/2014/main" id="{4DA723C9-D923-49E3-AB06-BD283E8D82F8}"/>
              </a:ext>
            </a:extLst>
          </p:cNvPr>
          <p:cNvSpPr txBox="1">
            <a:spLocks noChangeArrowheads="1"/>
          </p:cNvSpPr>
          <p:nvPr/>
        </p:nvSpPr>
        <p:spPr bwMode="auto">
          <a:xfrm>
            <a:off x="4000500" y="2159794"/>
            <a:ext cx="3771900"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spcBef>
                <a:spcPct val="50000"/>
              </a:spcBef>
            </a:pPr>
            <a:r>
              <a:rPr lang="en-US" altLang="en-US" sz="4500" dirty="0">
                <a:solidFill>
                  <a:schemeClr val="bg1"/>
                </a:solidFill>
                <a:latin typeface="Calibri" panose="020F0502020204030204" pitchFamily="34" charset="0"/>
              </a:rPr>
              <a:t>of the</a:t>
            </a:r>
            <a:br>
              <a:rPr lang="en-US" altLang="en-US" sz="4500" b="1" dirty="0">
                <a:solidFill>
                  <a:schemeClr val="bg1"/>
                </a:solidFill>
                <a:latin typeface="Calibri" panose="020F0502020204030204" pitchFamily="34" charset="0"/>
              </a:rPr>
            </a:br>
            <a:r>
              <a:rPr lang="en-US" altLang="en-US" sz="4500" b="1" dirty="0">
                <a:solidFill>
                  <a:schemeClr val="bg1"/>
                </a:solidFill>
                <a:latin typeface="Calibri" panose="020F0502020204030204" pitchFamily="34" charset="0"/>
              </a:rPr>
              <a:t>70 A.D.</a:t>
            </a:r>
            <a:br>
              <a:rPr lang="en-US" altLang="en-US" sz="4500" b="1" dirty="0">
                <a:solidFill>
                  <a:schemeClr val="bg1"/>
                </a:solidFill>
                <a:latin typeface="Calibri" panose="020F0502020204030204" pitchFamily="34" charset="0"/>
              </a:rPr>
            </a:br>
            <a:r>
              <a:rPr lang="en-US" altLang="en-US" sz="4500" b="1" dirty="0">
                <a:solidFill>
                  <a:schemeClr val="bg1"/>
                </a:solidFill>
                <a:latin typeface="Calibri" panose="020F0502020204030204" pitchFamily="34" charset="0"/>
              </a:rPr>
              <a:t>Doctrine</a:t>
            </a:r>
          </a:p>
        </p:txBody>
      </p:sp>
      <p:pic>
        <p:nvPicPr>
          <p:cNvPr id="2083" name="Picture 35" descr="Girl Meditating">
            <a:extLst>
              <a:ext uri="{FF2B5EF4-FFF2-40B4-BE49-F238E27FC236}">
                <a16:creationId xmlns:a16="http://schemas.microsoft.com/office/drawing/2014/main" id="{AFFDC62B-1061-4D54-B9D5-A3916C975C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047750"/>
            <a:ext cx="2559844" cy="3851672"/>
          </a:xfrm>
          <a:prstGeom prst="rect">
            <a:avLst/>
          </a:prstGeom>
          <a:noFill/>
          <a:extLst>
            <a:ext uri="{909E8E84-426E-40DD-AFC4-6F175D3DCCD1}">
              <a14:hiddenFill xmlns:a14="http://schemas.microsoft.com/office/drawing/2010/main">
                <a:solidFill>
                  <a:srgbClr val="FFFFFF"/>
                </a:solidFill>
              </a14:hiddenFill>
            </a:ext>
          </a:extLst>
        </p:spPr>
      </p:pic>
      <p:sp>
        <p:nvSpPr>
          <p:cNvPr id="2086" name="WordArt 38">
            <a:extLst>
              <a:ext uri="{FF2B5EF4-FFF2-40B4-BE49-F238E27FC236}">
                <a16:creationId xmlns:a16="http://schemas.microsoft.com/office/drawing/2014/main" id="{A8DFE110-C592-4D9A-BD8F-3FD073C8F908}"/>
              </a:ext>
            </a:extLst>
          </p:cNvPr>
          <p:cNvSpPr>
            <a:spLocks noChangeArrowheads="1" noChangeShapeType="1" noTextEdit="1"/>
          </p:cNvSpPr>
          <p:nvPr/>
        </p:nvSpPr>
        <p:spPr bwMode="auto">
          <a:xfrm>
            <a:off x="4114800" y="1485900"/>
            <a:ext cx="3600450" cy="685800"/>
          </a:xfrm>
          <a:prstGeom prst="rect">
            <a:avLst/>
          </a:prstGeom>
        </p:spPr>
        <p:txBody>
          <a:bodyPr wrap="none" fromWordArt="1">
            <a:prstTxWarp prst="textPlain">
              <a:avLst>
                <a:gd name="adj" fmla="val 50000"/>
              </a:avLst>
            </a:prstTxWarp>
          </a:bodyPr>
          <a:lstStyle/>
          <a:p>
            <a:pPr algn="ctr"/>
            <a:r>
              <a:rPr lang="en-US" sz="2700" b="1" kern="10" dirty="0">
                <a:ln w="15875">
                  <a:solidFill>
                    <a:srgbClr val="000000"/>
                  </a:solidFill>
                  <a:round/>
                  <a:headEnd/>
                  <a:tailEnd/>
                </a:ln>
                <a:solidFill>
                  <a:srgbClr val="218785"/>
                </a:solidFill>
                <a:effectLst>
                  <a:outerShdw dist="53882" dir="2700000" algn="ctr" rotWithShape="0">
                    <a:schemeClr val="tx1"/>
                  </a:outerShdw>
                </a:effectLst>
                <a:latin typeface="Calibri" panose="020F0502020204030204" pitchFamily="34" charset="0"/>
                <a:cs typeface="Calibri" panose="020F0502020204030204" pitchFamily="34" charset="0"/>
              </a:rPr>
              <a:t>CONSEQUENCES</a:t>
            </a: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194" name="Rectangle 2">
            <a:extLst>
              <a:ext uri="{FF2B5EF4-FFF2-40B4-BE49-F238E27FC236}">
                <a16:creationId xmlns:a16="http://schemas.microsoft.com/office/drawing/2014/main" id="{BE196A30-C07C-469A-821E-11437E62138B}"/>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36200" name="Rectangle 8">
            <a:extLst>
              <a:ext uri="{FF2B5EF4-FFF2-40B4-BE49-F238E27FC236}">
                <a16:creationId xmlns:a16="http://schemas.microsoft.com/office/drawing/2014/main" id="{92ABF906-931D-485F-B758-50AE32F37E60}"/>
              </a:ext>
            </a:extLst>
          </p:cNvPr>
          <p:cNvSpPr>
            <a:spLocks noGrp="1" noChangeArrowheads="1"/>
          </p:cNvSpPr>
          <p:nvPr>
            <p:ph idx="1"/>
          </p:nvPr>
        </p:nvSpPr>
        <p:spPr>
          <a:xfrm>
            <a:off x="228600" y="1771650"/>
            <a:ext cx="7543800" cy="914400"/>
          </a:xfrm>
        </p:spPr>
        <p:txBody>
          <a:bodyPr>
            <a:normAutofit/>
          </a:bodyPr>
          <a:lstStyle/>
          <a:p>
            <a:pPr>
              <a:lnSpc>
                <a:spcPct val="100000"/>
              </a:lnSpc>
            </a:pPr>
            <a:r>
              <a:rPr lang="en-US" altLang="en-US" sz="2700" b="1" dirty="0">
                <a:solidFill>
                  <a:schemeClr val="bg1"/>
                </a:solidFill>
              </a:rPr>
              <a:t>Paul’s accusers </a:t>
            </a:r>
            <a:r>
              <a:rPr lang="en-US" altLang="en-US" sz="2700" b="1" dirty="0">
                <a:solidFill>
                  <a:srgbClr val="FFFF00"/>
                </a:solidFill>
              </a:rPr>
              <a:t>(THE JEWS)</a:t>
            </a:r>
            <a:r>
              <a:rPr lang="en-US" altLang="en-US" sz="2700" b="1" dirty="0"/>
              <a:t> </a:t>
            </a:r>
            <a:r>
              <a:rPr lang="en-US" altLang="en-US" sz="2700" b="1" dirty="0">
                <a:solidFill>
                  <a:schemeClr val="bg1"/>
                </a:solidFill>
              </a:rPr>
              <a:t>were looking for the same kind of resurrection as he was</a:t>
            </a:r>
            <a:endParaRPr lang="en-US" altLang="en-US" sz="2700" dirty="0">
              <a:solidFill>
                <a:schemeClr val="bg1"/>
              </a:solidFill>
            </a:endParaRPr>
          </a:p>
        </p:txBody>
      </p:sp>
      <p:sp>
        <p:nvSpPr>
          <p:cNvPr id="136199" name="Line 7">
            <a:extLst>
              <a:ext uri="{FF2B5EF4-FFF2-40B4-BE49-F238E27FC236}">
                <a16:creationId xmlns:a16="http://schemas.microsoft.com/office/drawing/2014/main" id="{81E7B12D-A81D-4F0C-BE7D-620CEAEB175E}"/>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36201" name="Rectangle 9">
            <a:extLst>
              <a:ext uri="{FF2B5EF4-FFF2-40B4-BE49-F238E27FC236}">
                <a16:creationId xmlns:a16="http://schemas.microsoft.com/office/drawing/2014/main" id="{E418B5DB-6482-414B-BD47-336C00CF6936}"/>
              </a:ext>
            </a:extLst>
          </p:cNvPr>
          <p:cNvSpPr>
            <a:spLocks noChangeArrowheads="1"/>
          </p:cNvSpPr>
          <p:nvPr/>
        </p:nvSpPr>
        <p:spPr bwMode="auto">
          <a:xfrm>
            <a:off x="228600" y="1371600"/>
            <a:ext cx="8686800" cy="4000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36202" name="Text Box 10">
            <a:extLst>
              <a:ext uri="{FF2B5EF4-FFF2-40B4-BE49-F238E27FC236}">
                <a16:creationId xmlns:a16="http://schemas.microsoft.com/office/drawing/2014/main" id="{8F215673-3F96-44C8-A22B-C3C23714288E}"/>
              </a:ext>
            </a:extLst>
          </p:cNvPr>
          <p:cNvSpPr txBox="1">
            <a:spLocks noChangeArrowheads="1"/>
          </p:cNvSpPr>
          <p:nvPr/>
        </p:nvSpPr>
        <p:spPr bwMode="auto">
          <a:xfrm>
            <a:off x="228600" y="1325166"/>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the Resurrection</a:t>
            </a:r>
          </a:p>
        </p:txBody>
      </p:sp>
      <p:sp>
        <p:nvSpPr>
          <p:cNvPr id="136205" name="Rectangle 13">
            <a:extLst>
              <a:ext uri="{FF2B5EF4-FFF2-40B4-BE49-F238E27FC236}">
                <a16:creationId xmlns:a16="http://schemas.microsoft.com/office/drawing/2014/main" id="{26CFB120-C348-47E6-9FB6-712DD5F0332C}"/>
              </a:ext>
            </a:extLst>
          </p:cNvPr>
          <p:cNvSpPr>
            <a:spLocks noChangeArrowheads="1"/>
          </p:cNvSpPr>
          <p:nvPr/>
        </p:nvSpPr>
        <p:spPr bwMode="auto">
          <a:xfrm>
            <a:off x="228600" y="2686050"/>
            <a:ext cx="5943599"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accent2"/>
              </a:buClr>
              <a:buSzPct val="75000"/>
              <a:buFont typeface="Wingdings" panose="05000000000000000000" pitchFamily="2" charset="2"/>
              <a:buChar char="n"/>
              <a:defRPr sz="3100">
                <a:solidFill>
                  <a:schemeClr val="tx1"/>
                </a:solidFill>
                <a:latin typeface="Arial" panose="020B0604020202020204" pitchFamily="34" charset="0"/>
              </a:defRPr>
            </a:lvl1pPr>
            <a:lvl2pPr marL="742950" indent="-285750">
              <a:spcBef>
                <a:spcPct val="20000"/>
              </a:spcBef>
              <a:buClr>
                <a:schemeClr val="accent1"/>
              </a:buClr>
              <a:buSzPct val="6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hlink"/>
              </a:buClr>
              <a:buSzPct val="5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tx1"/>
              </a:buClr>
              <a:buSzPct val="85000"/>
              <a:buFont typeface="Wingdings" panose="05000000000000000000" pitchFamily="2" charset="2"/>
              <a:buChar char="§"/>
              <a:defRPr sz="2000">
                <a:solidFill>
                  <a:schemeClr val="tx1"/>
                </a:solidFill>
                <a:latin typeface="Arial" panose="020B0604020202020204" pitchFamily="34" charset="0"/>
              </a:defRPr>
            </a:lvl5pPr>
            <a:lvl6pPr marL="25146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6pPr>
            <a:lvl7pPr marL="29718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7pPr>
            <a:lvl8pPr marL="34290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8pPr>
            <a:lvl9pPr marL="38862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9pPr>
          </a:lstStyle>
          <a:p>
            <a:pPr lvl="1" eaLnBrk="1" hangingPunct="1"/>
            <a:r>
              <a:rPr lang="en-US" altLang="en-US" dirty="0">
                <a:solidFill>
                  <a:schemeClr val="bg1"/>
                </a:solidFill>
                <a:latin typeface="Calibri" panose="020F0502020204030204" pitchFamily="34" charset="0"/>
              </a:rPr>
              <a:t>Were the Jewish accusers looking forward to the day when Christianity would arise to dominance, while Judaism would be destroyed?</a:t>
            </a:r>
          </a:p>
        </p:txBody>
      </p:sp>
      <p:pic>
        <p:nvPicPr>
          <p:cNvPr id="136206" name="Picture 14" descr="RobertsJerusalemWeb">
            <a:extLst>
              <a:ext uri="{FF2B5EF4-FFF2-40B4-BE49-F238E27FC236}">
                <a16:creationId xmlns:a16="http://schemas.microsoft.com/office/drawing/2014/main" id="{F93CE973-9C8E-4552-89DD-F91354BE74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4109" y="2686050"/>
            <a:ext cx="2600325" cy="225385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9">
            <a:extLst>
              <a:ext uri="{FF2B5EF4-FFF2-40B4-BE49-F238E27FC236}">
                <a16:creationId xmlns:a16="http://schemas.microsoft.com/office/drawing/2014/main" id="{25C0D26C-6C1D-62EF-EA28-C9ED427DCE04}"/>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838B3E8F-6E19-432A-89BD-30F52AA2EEA6}"/>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50D7100C-054F-00A8-3156-CFA9F78F1A26}"/>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ECA53E99-0D24-6D06-C605-19CC8492B5CA}"/>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36205">
                                            <p:txEl>
                                              <p:pRg st="0" end="0"/>
                                            </p:txEl>
                                          </p:spTgt>
                                        </p:tgtEl>
                                        <p:attrNameLst>
                                          <p:attrName>style.visibility</p:attrName>
                                        </p:attrNameLst>
                                      </p:cBhvr>
                                      <p:to>
                                        <p:strVal val="visible"/>
                                      </p:to>
                                    </p:set>
                                    <p:anim calcmode="lin" valueType="num">
                                      <p:cBhvr>
                                        <p:cTn id="7" dur="500" fill="hold"/>
                                        <p:tgtEl>
                                          <p:spTgt spid="13620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3620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3620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254" name="Rectangle 14">
            <a:extLst>
              <a:ext uri="{FF2B5EF4-FFF2-40B4-BE49-F238E27FC236}">
                <a16:creationId xmlns:a16="http://schemas.microsoft.com/office/drawing/2014/main" id="{A1DA6611-AF88-442C-A43A-F09A0CF33BD1}"/>
              </a:ext>
            </a:extLst>
          </p:cNvPr>
          <p:cNvSpPr>
            <a:spLocks noChangeArrowheads="1"/>
          </p:cNvSpPr>
          <p:nvPr/>
        </p:nvSpPr>
        <p:spPr bwMode="auto">
          <a:xfrm>
            <a:off x="228600" y="2411017"/>
            <a:ext cx="8686800" cy="252293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38242" name="Rectangle 2">
            <a:extLst>
              <a:ext uri="{FF2B5EF4-FFF2-40B4-BE49-F238E27FC236}">
                <a16:creationId xmlns:a16="http://schemas.microsoft.com/office/drawing/2014/main" id="{479930D9-4BCA-4D8D-832D-2E1237EEF919}"/>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38248" name="Rectangle 8">
            <a:extLst>
              <a:ext uri="{FF2B5EF4-FFF2-40B4-BE49-F238E27FC236}">
                <a16:creationId xmlns:a16="http://schemas.microsoft.com/office/drawing/2014/main" id="{8CFC2A6C-6277-4C19-BE81-3687AF5C982C}"/>
              </a:ext>
            </a:extLst>
          </p:cNvPr>
          <p:cNvSpPr>
            <a:spLocks noGrp="1" noChangeArrowheads="1"/>
          </p:cNvSpPr>
          <p:nvPr>
            <p:ph idx="1"/>
          </p:nvPr>
        </p:nvSpPr>
        <p:spPr>
          <a:xfrm>
            <a:off x="228600" y="1828800"/>
            <a:ext cx="8686800" cy="582217"/>
          </a:xfrm>
        </p:spPr>
        <p:txBody>
          <a:bodyPr>
            <a:normAutofit/>
          </a:bodyPr>
          <a:lstStyle/>
          <a:p>
            <a:r>
              <a:rPr lang="en-US" altLang="en-US" sz="2600" b="1" dirty="0">
                <a:solidFill>
                  <a:schemeClr val="bg1"/>
                </a:solidFill>
              </a:rPr>
              <a:t>Forgiveness of sins was not fully accomplished until 70 A.D.</a:t>
            </a:r>
          </a:p>
        </p:txBody>
      </p:sp>
      <p:sp>
        <p:nvSpPr>
          <p:cNvPr id="138247" name="Line 7">
            <a:extLst>
              <a:ext uri="{FF2B5EF4-FFF2-40B4-BE49-F238E27FC236}">
                <a16:creationId xmlns:a16="http://schemas.microsoft.com/office/drawing/2014/main" id="{B7EC11E7-5CEC-490C-9C12-8DD68BBCD6F4}"/>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38249" name="Rectangle 9">
            <a:extLst>
              <a:ext uri="{FF2B5EF4-FFF2-40B4-BE49-F238E27FC236}">
                <a16:creationId xmlns:a16="http://schemas.microsoft.com/office/drawing/2014/main" id="{CBCBD489-69A2-4F21-B981-1743BF77C053}"/>
              </a:ext>
            </a:extLst>
          </p:cNvPr>
          <p:cNvSpPr>
            <a:spLocks noChangeArrowheads="1"/>
          </p:cNvSpPr>
          <p:nvPr/>
        </p:nvSpPr>
        <p:spPr bwMode="auto">
          <a:xfrm>
            <a:off x="228600" y="1371600"/>
            <a:ext cx="8686800" cy="4000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38250" name="Text Box 10">
            <a:extLst>
              <a:ext uri="{FF2B5EF4-FFF2-40B4-BE49-F238E27FC236}">
                <a16:creationId xmlns:a16="http://schemas.microsoft.com/office/drawing/2014/main" id="{01BE9BB1-22C4-460B-A03B-549CAC0763C5}"/>
              </a:ext>
            </a:extLst>
          </p:cNvPr>
          <p:cNvSpPr txBox="1">
            <a:spLocks noChangeArrowheads="1"/>
          </p:cNvSpPr>
          <p:nvPr/>
        </p:nvSpPr>
        <p:spPr bwMode="auto">
          <a:xfrm>
            <a:off x="228600" y="1325166"/>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Human Redemption</a:t>
            </a:r>
          </a:p>
        </p:txBody>
      </p:sp>
      <p:sp>
        <p:nvSpPr>
          <p:cNvPr id="138253" name="Text Box 13">
            <a:extLst>
              <a:ext uri="{FF2B5EF4-FFF2-40B4-BE49-F238E27FC236}">
                <a16:creationId xmlns:a16="http://schemas.microsoft.com/office/drawing/2014/main" id="{1BA8D580-817E-4255-8B14-F0E05FC95FDA}"/>
              </a:ext>
            </a:extLst>
          </p:cNvPr>
          <p:cNvSpPr txBox="1">
            <a:spLocks noChangeArrowheads="1"/>
          </p:cNvSpPr>
          <p:nvPr/>
        </p:nvSpPr>
        <p:spPr bwMode="auto">
          <a:xfrm>
            <a:off x="381000" y="2737068"/>
            <a:ext cx="83820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800" dirty="0">
                <a:latin typeface="Calibri" panose="020F0502020204030204" pitchFamily="34" charset="0"/>
              </a:rPr>
              <a:t>“When would ungodliness be turned away from Jacob, or their sins be taken away? When Christ, the deliverer, came OUT OF ZION. When did Christ come out of Zion? Not at his first coming, but his second coming.” </a:t>
            </a:r>
            <a:r>
              <a:rPr lang="en-US" altLang="en-US" b="1" dirty="0">
                <a:solidFill>
                  <a:srgbClr val="660066"/>
                </a:solidFill>
                <a:latin typeface="Calibri" panose="020F0502020204030204" pitchFamily="34" charset="0"/>
              </a:rPr>
              <a:t>(SOP, P. 63)</a:t>
            </a:r>
          </a:p>
        </p:txBody>
      </p:sp>
      <p:sp>
        <p:nvSpPr>
          <p:cNvPr id="2" name="Rectangle 9">
            <a:extLst>
              <a:ext uri="{FF2B5EF4-FFF2-40B4-BE49-F238E27FC236}">
                <a16:creationId xmlns:a16="http://schemas.microsoft.com/office/drawing/2014/main" id="{7415ED5C-E125-7492-B71F-1D10D721B04B}"/>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C3C2CEF7-7269-2965-2E52-A457ACFDC856}"/>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133C68B6-12F7-E486-F652-24607E768998}"/>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4912B8FB-1738-3882-D371-204C5074AA20}"/>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38254"/>
                                        </p:tgtEl>
                                        <p:attrNameLst>
                                          <p:attrName>style.visibility</p:attrName>
                                        </p:attrNameLst>
                                      </p:cBhvr>
                                      <p:to>
                                        <p:strVal val="visible"/>
                                      </p:to>
                                    </p:set>
                                    <p:anim calcmode="lin" valueType="num">
                                      <p:cBhvr>
                                        <p:cTn id="7" dur="500" fill="hold"/>
                                        <p:tgtEl>
                                          <p:spTgt spid="138254"/>
                                        </p:tgtEl>
                                        <p:attrNameLst>
                                          <p:attrName>ppt_w</p:attrName>
                                        </p:attrNameLst>
                                      </p:cBhvr>
                                      <p:tavLst>
                                        <p:tav tm="0">
                                          <p:val>
                                            <p:fltVal val="0"/>
                                          </p:val>
                                        </p:tav>
                                        <p:tav tm="100000">
                                          <p:val>
                                            <p:strVal val="#ppt_w"/>
                                          </p:val>
                                        </p:tav>
                                      </p:tavLst>
                                    </p:anim>
                                    <p:anim calcmode="lin" valueType="num">
                                      <p:cBhvr>
                                        <p:cTn id="8" dur="500" fill="hold"/>
                                        <p:tgtEl>
                                          <p:spTgt spid="138254"/>
                                        </p:tgtEl>
                                        <p:attrNameLst>
                                          <p:attrName>ppt_h</p:attrName>
                                        </p:attrNameLst>
                                      </p:cBhvr>
                                      <p:tavLst>
                                        <p:tav tm="0">
                                          <p:val>
                                            <p:fltVal val="0"/>
                                          </p:val>
                                        </p:tav>
                                        <p:tav tm="100000">
                                          <p:val>
                                            <p:strVal val="#ppt_h"/>
                                          </p:val>
                                        </p:tav>
                                      </p:tavLst>
                                    </p:anim>
                                    <p:animEffect transition="in" filter="fade">
                                      <p:cBhvr>
                                        <p:cTn id="9" dur="500"/>
                                        <p:tgtEl>
                                          <p:spTgt spid="138254"/>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38253"/>
                                        </p:tgtEl>
                                        <p:attrNameLst>
                                          <p:attrName>style.visibility</p:attrName>
                                        </p:attrNameLst>
                                      </p:cBhvr>
                                      <p:to>
                                        <p:strVal val="visible"/>
                                      </p:to>
                                    </p:set>
                                    <p:anim calcmode="lin" valueType="num">
                                      <p:cBhvr>
                                        <p:cTn id="12" dur="500" fill="hold"/>
                                        <p:tgtEl>
                                          <p:spTgt spid="138253"/>
                                        </p:tgtEl>
                                        <p:attrNameLst>
                                          <p:attrName>ppt_w</p:attrName>
                                        </p:attrNameLst>
                                      </p:cBhvr>
                                      <p:tavLst>
                                        <p:tav tm="0">
                                          <p:val>
                                            <p:fltVal val="0"/>
                                          </p:val>
                                        </p:tav>
                                        <p:tav tm="100000">
                                          <p:val>
                                            <p:strVal val="#ppt_w"/>
                                          </p:val>
                                        </p:tav>
                                      </p:tavLst>
                                    </p:anim>
                                    <p:anim calcmode="lin" valueType="num">
                                      <p:cBhvr>
                                        <p:cTn id="13" dur="500" fill="hold"/>
                                        <p:tgtEl>
                                          <p:spTgt spid="138253"/>
                                        </p:tgtEl>
                                        <p:attrNameLst>
                                          <p:attrName>ppt_h</p:attrName>
                                        </p:attrNameLst>
                                      </p:cBhvr>
                                      <p:tavLst>
                                        <p:tav tm="0">
                                          <p:val>
                                            <p:fltVal val="0"/>
                                          </p:val>
                                        </p:tav>
                                        <p:tav tm="100000">
                                          <p:val>
                                            <p:strVal val="#ppt_h"/>
                                          </p:val>
                                        </p:tav>
                                      </p:tavLst>
                                    </p:anim>
                                    <p:animEffect transition="in" filter="fade">
                                      <p:cBhvr>
                                        <p:cTn id="14" dur="500"/>
                                        <p:tgtEl>
                                          <p:spTgt spid="138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53"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267" name="Rectangle 3">
            <a:extLst>
              <a:ext uri="{FF2B5EF4-FFF2-40B4-BE49-F238E27FC236}">
                <a16:creationId xmlns:a16="http://schemas.microsoft.com/office/drawing/2014/main" id="{67B82BE0-3A38-4583-AEC1-E683C9EA7F2E}"/>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39273" name="Rectangle 9">
            <a:extLst>
              <a:ext uri="{FF2B5EF4-FFF2-40B4-BE49-F238E27FC236}">
                <a16:creationId xmlns:a16="http://schemas.microsoft.com/office/drawing/2014/main" id="{40854177-E4E8-41C2-AB15-13A6B541CB3F}"/>
              </a:ext>
            </a:extLst>
          </p:cNvPr>
          <p:cNvSpPr>
            <a:spLocks noGrp="1" noChangeArrowheads="1"/>
          </p:cNvSpPr>
          <p:nvPr>
            <p:ph idx="1"/>
          </p:nvPr>
        </p:nvSpPr>
        <p:spPr>
          <a:xfrm>
            <a:off x="228600" y="1828800"/>
            <a:ext cx="6824662" cy="3086100"/>
          </a:xfrm>
        </p:spPr>
        <p:txBody>
          <a:bodyPr/>
          <a:lstStyle/>
          <a:p>
            <a:pPr lvl="1">
              <a:lnSpc>
                <a:spcPct val="100000"/>
              </a:lnSpc>
            </a:pPr>
            <a:r>
              <a:rPr lang="en-US" altLang="en-US" sz="2600" dirty="0">
                <a:solidFill>
                  <a:schemeClr val="bg1"/>
                </a:solidFill>
              </a:rPr>
              <a:t>The cross of Christ is removed as the focal point and means of accomplishing forgiveness – it is replaced by 70 A.D.</a:t>
            </a:r>
          </a:p>
          <a:p>
            <a:pPr lvl="2">
              <a:lnSpc>
                <a:spcPct val="100000"/>
              </a:lnSpc>
            </a:pPr>
            <a:r>
              <a:rPr lang="en-US" altLang="en-US" sz="2500" dirty="0">
                <a:solidFill>
                  <a:schemeClr val="bg1"/>
                </a:solidFill>
              </a:rPr>
              <a:t>Why make appeals to people before 70 A.D. to receive the forgiveness of sins through the death of Christ?</a:t>
            </a:r>
          </a:p>
        </p:txBody>
      </p:sp>
      <p:sp>
        <p:nvSpPr>
          <p:cNvPr id="139272" name="Line 8">
            <a:extLst>
              <a:ext uri="{FF2B5EF4-FFF2-40B4-BE49-F238E27FC236}">
                <a16:creationId xmlns:a16="http://schemas.microsoft.com/office/drawing/2014/main" id="{C3F83286-52F1-4012-85F5-E2C9A7B58963}"/>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39274" name="Rectangle 10">
            <a:extLst>
              <a:ext uri="{FF2B5EF4-FFF2-40B4-BE49-F238E27FC236}">
                <a16:creationId xmlns:a16="http://schemas.microsoft.com/office/drawing/2014/main" id="{7C209BD8-61E5-4DD7-A486-0833A441732B}"/>
              </a:ext>
            </a:extLst>
          </p:cNvPr>
          <p:cNvSpPr>
            <a:spLocks noChangeArrowheads="1"/>
          </p:cNvSpPr>
          <p:nvPr/>
        </p:nvSpPr>
        <p:spPr bwMode="auto">
          <a:xfrm>
            <a:off x="228600" y="1371600"/>
            <a:ext cx="8686800" cy="4000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39275" name="Text Box 11">
            <a:extLst>
              <a:ext uri="{FF2B5EF4-FFF2-40B4-BE49-F238E27FC236}">
                <a16:creationId xmlns:a16="http://schemas.microsoft.com/office/drawing/2014/main" id="{EB022E96-94B1-4D92-8A7C-F2AF70F80E3C}"/>
              </a:ext>
            </a:extLst>
          </p:cNvPr>
          <p:cNvSpPr txBox="1">
            <a:spLocks noChangeArrowheads="1"/>
          </p:cNvSpPr>
          <p:nvPr/>
        </p:nvSpPr>
        <p:spPr bwMode="auto">
          <a:xfrm>
            <a:off x="1676400" y="1325166"/>
            <a:ext cx="6038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Human Redemption</a:t>
            </a:r>
          </a:p>
        </p:txBody>
      </p:sp>
      <p:pic>
        <p:nvPicPr>
          <p:cNvPr id="139277" name="Picture 13" descr="Cross">
            <a:extLst>
              <a:ext uri="{FF2B5EF4-FFF2-40B4-BE49-F238E27FC236}">
                <a16:creationId xmlns:a16="http://schemas.microsoft.com/office/drawing/2014/main" id="{E59A970F-613B-4030-802F-520D2040B6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7562" y="1928812"/>
            <a:ext cx="1747838" cy="298608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9">
            <a:extLst>
              <a:ext uri="{FF2B5EF4-FFF2-40B4-BE49-F238E27FC236}">
                <a16:creationId xmlns:a16="http://schemas.microsoft.com/office/drawing/2014/main" id="{387C2314-ABD5-38D0-F698-A20AF15B03C9}"/>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D858DFC4-F2D3-D4E9-3D03-1FD130999E9F}"/>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C7A44569-5525-3507-9F3C-F59C4C4B3C51}"/>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FD360D87-515C-1395-69FF-3B8446F3FCD1}"/>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290" name="Rectangle 2">
            <a:extLst>
              <a:ext uri="{FF2B5EF4-FFF2-40B4-BE49-F238E27FC236}">
                <a16:creationId xmlns:a16="http://schemas.microsoft.com/office/drawing/2014/main" id="{45132949-CDC2-4351-8466-7623636078F0}"/>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40296" name="Rectangle 8">
            <a:extLst>
              <a:ext uri="{FF2B5EF4-FFF2-40B4-BE49-F238E27FC236}">
                <a16:creationId xmlns:a16="http://schemas.microsoft.com/office/drawing/2014/main" id="{8FA713E6-4B04-4B07-BF2B-C0F1675172C9}"/>
              </a:ext>
            </a:extLst>
          </p:cNvPr>
          <p:cNvSpPr>
            <a:spLocks noGrp="1" noChangeArrowheads="1"/>
          </p:cNvSpPr>
          <p:nvPr>
            <p:ph idx="1"/>
          </p:nvPr>
        </p:nvSpPr>
        <p:spPr>
          <a:xfrm>
            <a:off x="4343400" y="1885950"/>
            <a:ext cx="4572000" cy="3028950"/>
          </a:xfrm>
        </p:spPr>
        <p:txBody>
          <a:bodyPr>
            <a:normAutofit/>
          </a:bodyPr>
          <a:lstStyle/>
          <a:p>
            <a:pPr lvl="1">
              <a:lnSpc>
                <a:spcPct val="100000"/>
              </a:lnSpc>
            </a:pPr>
            <a:r>
              <a:rPr lang="en-US" altLang="en-US" sz="2500" dirty="0">
                <a:solidFill>
                  <a:schemeClr val="bg1"/>
                </a:solidFill>
              </a:rPr>
              <a:t>These Jews did not have to wait until 70 A.D. to have their sins forgiven</a:t>
            </a:r>
          </a:p>
          <a:p>
            <a:pPr lvl="1">
              <a:lnSpc>
                <a:spcPct val="100000"/>
              </a:lnSpc>
            </a:pPr>
            <a:r>
              <a:rPr lang="en-US" altLang="en-US" sz="2500" dirty="0">
                <a:solidFill>
                  <a:schemeClr val="bg1"/>
                </a:solidFill>
              </a:rPr>
              <a:t>Baptism puts one into the death of Christ (Romans 6:3), to enable justification by His blood</a:t>
            </a:r>
          </a:p>
        </p:txBody>
      </p:sp>
      <p:sp>
        <p:nvSpPr>
          <p:cNvPr id="140295" name="Line 7">
            <a:extLst>
              <a:ext uri="{FF2B5EF4-FFF2-40B4-BE49-F238E27FC236}">
                <a16:creationId xmlns:a16="http://schemas.microsoft.com/office/drawing/2014/main" id="{8290F70C-8BD9-4787-BEB8-324EB4F9EE8F}"/>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40297" name="Rectangle 9">
            <a:extLst>
              <a:ext uri="{FF2B5EF4-FFF2-40B4-BE49-F238E27FC236}">
                <a16:creationId xmlns:a16="http://schemas.microsoft.com/office/drawing/2014/main" id="{79D11FA5-7A66-41EA-A49B-7AEA5B40E180}"/>
              </a:ext>
            </a:extLst>
          </p:cNvPr>
          <p:cNvSpPr>
            <a:spLocks noChangeArrowheads="1"/>
          </p:cNvSpPr>
          <p:nvPr/>
        </p:nvSpPr>
        <p:spPr bwMode="auto">
          <a:xfrm>
            <a:off x="228600" y="1371600"/>
            <a:ext cx="8686800" cy="4000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0298" name="Text Box 10">
            <a:extLst>
              <a:ext uri="{FF2B5EF4-FFF2-40B4-BE49-F238E27FC236}">
                <a16:creationId xmlns:a16="http://schemas.microsoft.com/office/drawing/2014/main" id="{B2909AAF-D1D1-4F40-9CE8-4FDF21AF4157}"/>
              </a:ext>
            </a:extLst>
          </p:cNvPr>
          <p:cNvSpPr txBox="1">
            <a:spLocks noChangeArrowheads="1"/>
          </p:cNvSpPr>
          <p:nvPr/>
        </p:nvSpPr>
        <p:spPr bwMode="auto">
          <a:xfrm>
            <a:off x="228600" y="1325166"/>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Human Redemption</a:t>
            </a:r>
          </a:p>
        </p:txBody>
      </p:sp>
      <p:pic>
        <p:nvPicPr>
          <p:cNvPr id="140300" name="Picture 12">
            <a:extLst>
              <a:ext uri="{FF2B5EF4-FFF2-40B4-BE49-F238E27FC236}">
                <a16:creationId xmlns:a16="http://schemas.microsoft.com/office/drawing/2014/main" id="{672A286B-5524-468E-9360-17C2626289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885950"/>
            <a:ext cx="40386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0301" name="Text Box 13">
            <a:extLst>
              <a:ext uri="{FF2B5EF4-FFF2-40B4-BE49-F238E27FC236}">
                <a16:creationId xmlns:a16="http://schemas.microsoft.com/office/drawing/2014/main" id="{29671AD4-ED05-4A92-82C7-02CF4C3853A3}"/>
              </a:ext>
            </a:extLst>
          </p:cNvPr>
          <p:cNvSpPr txBox="1">
            <a:spLocks noChangeArrowheads="1"/>
          </p:cNvSpPr>
          <p:nvPr/>
        </p:nvSpPr>
        <p:spPr bwMode="auto">
          <a:xfrm>
            <a:off x="685800" y="2057400"/>
            <a:ext cx="32766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000" dirty="0">
                <a:latin typeface="Calibri" panose="020F0502020204030204" pitchFamily="34" charset="0"/>
              </a:rPr>
              <a:t>Then Peter said to them, “Repent, and let every one of you be baptized in the name of Jesus Christ </a:t>
            </a:r>
            <a:r>
              <a:rPr lang="en-US" altLang="en-US" sz="2000" b="1" dirty="0">
                <a:solidFill>
                  <a:schemeClr val="accent2"/>
                </a:solidFill>
                <a:latin typeface="Calibri" panose="020F0502020204030204" pitchFamily="34" charset="0"/>
              </a:rPr>
              <a:t>for the remission of sins</a:t>
            </a:r>
            <a:r>
              <a:rPr lang="en-US" altLang="en-US" sz="2000" dirty="0">
                <a:latin typeface="Calibri" panose="020F0502020204030204" pitchFamily="34" charset="0"/>
              </a:rPr>
              <a:t>; and you shall receive the gift of the Holy Spirit.” </a:t>
            </a:r>
            <a:r>
              <a:rPr lang="en-US" altLang="en-US" sz="2000" b="1" dirty="0">
                <a:latin typeface="Calibri" panose="020F0502020204030204" pitchFamily="34" charset="0"/>
              </a:rPr>
              <a:t>Acts 2:38</a:t>
            </a:r>
          </a:p>
        </p:txBody>
      </p:sp>
      <p:sp>
        <p:nvSpPr>
          <p:cNvPr id="2" name="Rectangle 9">
            <a:extLst>
              <a:ext uri="{FF2B5EF4-FFF2-40B4-BE49-F238E27FC236}">
                <a16:creationId xmlns:a16="http://schemas.microsoft.com/office/drawing/2014/main" id="{E7D2FBFA-CD82-A9C7-1C1E-577226C89CF1}"/>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F2B3E22D-7549-C185-3564-EFE48C4706F8}"/>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15C3F141-EC73-16FD-FC84-E254A296A3BB}"/>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AFF30797-63EE-113F-9A04-BBA28DC43571}"/>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40296">
                                            <p:txEl>
                                              <p:pRg st="0" end="0"/>
                                            </p:txEl>
                                          </p:spTgt>
                                        </p:tgtEl>
                                        <p:attrNameLst>
                                          <p:attrName>style.visibility</p:attrName>
                                        </p:attrNameLst>
                                      </p:cBhvr>
                                      <p:to>
                                        <p:strVal val="visible"/>
                                      </p:to>
                                    </p:set>
                                    <p:anim calcmode="lin" valueType="num">
                                      <p:cBhvr>
                                        <p:cTn id="7" dur="500" fill="hold"/>
                                        <p:tgtEl>
                                          <p:spTgt spid="14029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4029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40296">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140296">
                                            <p:txEl>
                                              <p:pRg st="1" end="1"/>
                                            </p:txEl>
                                          </p:spTgt>
                                        </p:tgtEl>
                                        <p:attrNameLst>
                                          <p:attrName>style.visibility</p:attrName>
                                        </p:attrNameLst>
                                      </p:cBhvr>
                                      <p:to>
                                        <p:strVal val="visible"/>
                                      </p:to>
                                    </p:set>
                                    <p:anim calcmode="lin" valueType="num">
                                      <p:cBhvr>
                                        <p:cTn id="14" dur="500" fill="hold"/>
                                        <p:tgtEl>
                                          <p:spTgt spid="140296">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40296">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4029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66481DC4-2DCE-4AD6-8723-758213A1268A}"/>
              </a:ext>
            </a:extLst>
          </p:cNvPr>
          <p:cNvSpPr>
            <a:spLocks noChangeArrowheads="1"/>
          </p:cNvSpPr>
          <p:nvPr/>
        </p:nvSpPr>
        <p:spPr bwMode="auto">
          <a:xfrm>
            <a:off x="228600" y="2343150"/>
            <a:ext cx="8686800" cy="8572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1315" name="Rectangle 3">
            <a:extLst>
              <a:ext uri="{FF2B5EF4-FFF2-40B4-BE49-F238E27FC236}">
                <a16:creationId xmlns:a16="http://schemas.microsoft.com/office/drawing/2014/main" id="{DD96654D-599B-4709-BFEB-1639F424729D}"/>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41321" name="Rectangle 9">
            <a:extLst>
              <a:ext uri="{FF2B5EF4-FFF2-40B4-BE49-F238E27FC236}">
                <a16:creationId xmlns:a16="http://schemas.microsoft.com/office/drawing/2014/main" id="{00AE0589-D969-4583-8A6C-3261425AB6D7}"/>
              </a:ext>
            </a:extLst>
          </p:cNvPr>
          <p:cNvSpPr>
            <a:spLocks noGrp="1" noChangeArrowheads="1"/>
          </p:cNvSpPr>
          <p:nvPr>
            <p:ph idx="1"/>
          </p:nvPr>
        </p:nvSpPr>
        <p:spPr>
          <a:xfrm>
            <a:off x="228600" y="1828800"/>
            <a:ext cx="8686800" cy="3200400"/>
          </a:xfrm>
        </p:spPr>
        <p:txBody>
          <a:bodyPr>
            <a:normAutofit/>
          </a:bodyPr>
          <a:lstStyle/>
          <a:p>
            <a:pPr>
              <a:lnSpc>
                <a:spcPct val="100000"/>
              </a:lnSpc>
            </a:pPr>
            <a:r>
              <a:rPr lang="en-US" altLang="en-US" sz="2600" b="1" dirty="0">
                <a:solidFill>
                  <a:schemeClr val="bg1"/>
                </a:solidFill>
              </a:rPr>
              <a:t>Maturity and completeness in Christ</a:t>
            </a:r>
          </a:p>
          <a:p>
            <a:pPr>
              <a:lnSpc>
                <a:spcPct val="100000"/>
              </a:lnSpc>
            </a:pPr>
            <a:endParaRPr lang="en-US" altLang="en-US" sz="2550" b="1" dirty="0"/>
          </a:p>
          <a:p>
            <a:pPr>
              <a:lnSpc>
                <a:spcPct val="100000"/>
              </a:lnSpc>
            </a:pPr>
            <a:endParaRPr lang="en-US" altLang="en-US" sz="2550" b="1" dirty="0"/>
          </a:p>
          <a:p>
            <a:pPr lvl="1">
              <a:lnSpc>
                <a:spcPct val="100000"/>
              </a:lnSpc>
            </a:pPr>
            <a:r>
              <a:rPr lang="en-US" altLang="en-US" sz="2500" dirty="0">
                <a:solidFill>
                  <a:schemeClr val="bg1"/>
                </a:solidFill>
              </a:rPr>
              <a:t>The apostle Paul taught differently:</a:t>
            </a:r>
          </a:p>
          <a:p>
            <a:pPr lvl="2">
              <a:lnSpc>
                <a:spcPct val="100000"/>
              </a:lnSpc>
            </a:pPr>
            <a:r>
              <a:rPr lang="en-US" altLang="en-US" sz="2400" b="1" dirty="0">
                <a:solidFill>
                  <a:srgbClr val="43D1CE"/>
                </a:solidFill>
              </a:rPr>
              <a:t>Colossians 2:10; 1:27-28</a:t>
            </a:r>
          </a:p>
          <a:p>
            <a:pPr lvl="1">
              <a:lnSpc>
                <a:spcPct val="100000"/>
              </a:lnSpc>
            </a:pPr>
            <a:r>
              <a:rPr lang="en-US" altLang="en-US" sz="2500" dirty="0">
                <a:solidFill>
                  <a:schemeClr val="bg1"/>
                </a:solidFill>
              </a:rPr>
              <a:t>70 A.D. doctrine concludes that no Christian could be mature in Christ before 70 A.D.</a:t>
            </a:r>
          </a:p>
        </p:txBody>
      </p:sp>
      <p:sp>
        <p:nvSpPr>
          <p:cNvPr id="141320" name="Line 8">
            <a:extLst>
              <a:ext uri="{FF2B5EF4-FFF2-40B4-BE49-F238E27FC236}">
                <a16:creationId xmlns:a16="http://schemas.microsoft.com/office/drawing/2014/main" id="{8AE09CE0-FCD4-4F26-B9A4-3B5137C8172A}"/>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41322" name="Rectangle 10">
            <a:extLst>
              <a:ext uri="{FF2B5EF4-FFF2-40B4-BE49-F238E27FC236}">
                <a16:creationId xmlns:a16="http://schemas.microsoft.com/office/drawing/2014/main" id="{97CE1C14-97A9-41E1-A6B0-005DBD2D3789}"/>
              </a:ext>
            </a:extLst>
          </p:cNvPr>
          <p:cNvSpPr>
            <a:spLocks noChangeArrowheads="1"/>
          </p:cNvSpPr>
          <p:nvPr/>
        </p:nvSpPr>
        <p:spPr bwMode="auto">
          <a:xfrm>
            <a:off x="228600" y="1371600"/>
            <a:ext cx="8686800" cy="4000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1323" name="Text Box 11">
            <a:extLst>
              <a:ext uri="{FF2B5EF4-FFF2-40B4-BE49-F238E27FC236}">
                <a16:creationId xmlns:a16="http://schemas.microsoft.com/office/drawing/2014/main" id="{8FCB99A5-917A-430D-AF7A-167F537C4A12}"/>
              </a:ext>
            </a:extLst>
          </p:cNvPr>
          <p:cNvSpPr txBox="1">
            <a:spLocks noChangeArrowheads="1"/>
          </p:cNvSpPr>
          <p:nvPr/>
        </p:nvSpPr>
        <p:spPr bwMode="auto">
          <a:xfrm>
            <a:off x="228600" y="1325166"/>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Human Redemption</a:t>
            </a:r>
          </a:p>
        </p:txBody>
      </p:sp>
      <p:sp>
        <p:nvSpPr>
          <p:cNvPr id="141324" name="Text Box 12">
            <a:extLst>
              <a:ext uri="{FF2B5EF4-FFF2-40B4-BE49-F238E27FC236}">
                <a16:creationId xmlns:a16="http://schemas.microsoft.com/office/drawing/2014/main" id="{B705F677-FB71-48A1-841F-61792981E62A}"/>
              </a:ext>
            </a:extLst>
          </p:cNvPr>
          <p:cNvSpPr txBox="1">
            <a:spLocks noChangeArrowheads="1"/>
          </p:cNvSpPr>
          <p:nvPr/>
        </p:nvSpPr>
        <p:spPr bwMode="auto">
          <a:xfrm>
            <a:off x="228600" y="2266950"/>
            <a:ext cx="86868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800" dirty="0">
                <a:latin typeface="Calibri" panose="020F0502020204030204" pitchFamily="34" charset="0"/>
              </a:rPr>
              <a:t>“Maturity and completeness in Christ was not</a:t>
            </a:r>
            <a:br>
              <a:rPr lang="en-US" altLang="en-US" sz="2800" dirty="0">
                <a:latin typeface="Calibri" panose="020F0502020204030204" pitchFamily="34" charset="0"/>
              </a:rPr>
            </a:br>
            <a:r>
              <a:rPr lang="en-US" altLang="en-US" sz="2800" dirty="0">
                <a:latin typeface="Calibri" panose="020F0502020204030204" pitchFamily="34" charset="0"/>
              </a:rPr>
              <a:t>possible before 70 A.D</a:t>
            </a:r>
            <a:r>
              <a:rPr lang="en-US" altLang="en-US" sz="2800" dirty="0">
                <a:solidFill>
                  <a:srgbClr val="660066"/>
                </a:solidFill>
                <a:latin typeface="Calibri" panose="020F0502020204030204" pitchFamily="34" charset="0"/>
              </a:rPr>
              <a:t>.” </a:t>
            </a:r>
            <a:r>
              <a:rPr lang="en-US" altLang="en-US" b="1" dirty="0">
                <a:solidFill>
                  <a:srgbClr val="660066"/>
                </a:solidFill>
                <a:latin typeface="Calibri" panose="020F0502020204030204" pitchFamily="34" charset="0"/>
              </a:rPr>
              <a:t>(SOP, P. 239)</a:t>
            </a:r>
          </a:p>
        </p:txBody>
      </p:sp>
      <p:sp>
        <p:nvSpPr>
          <p:cNvPr id="2" name="Rectangle 9">
            <a:extLst>
              <a:ext uri="{FF2B5EF4-FFF2-40B4-BE49-F238E27FC236}">
                <a16:creationId xmlns:a16="http://schemas.microsoft.com/office/drawing/2014/main" id="{F3F4D8B9-0492-CF7F-175D-12ED176B1345}"/>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D9DB2BF6-8EB8-1578-B4C0-8C8230883D2F}"/>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BDDECF38-F633-896C-729B-D8E03B149685}"/>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9D1FB4F0-3BA8-BD4E-648C-3453A0768DCB}"/>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41321">
                                            <p:txEl>
                                              <p:pRg st="3" end="3"/>
                                            </p:txEl>
                                          </p:spTgt>
                                        </p:tgtEl>
                                        <p:attrNameLst>
                                          <p:attrName>style.visibility</p:attrName>
                                        </p:attrNameLst>
                                      </p:cBhvr>
                                      <p:to>
                                        <p:strVal val="visible"/>
                                      </p:to>
                                    </p:set>
                                    <p:anim calcmode="lin" valueType="num">
                                      <p:cBhvr>
                                        <p:cTn id="7" dur="500" fill="hold"/>
                                        <p:tgtEl>
                                          <p:spTgt spid="141321">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141321">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141321">
                                            <p:txEl>
                                              <p:pRg st="3" end="3"/>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141321">
                                            <p:txEl>
                                              <p:pRg st="4" end="4"/>
                                            </p:txEl>
                                          </p:spTgt>
                                        </p:tgtEl>
                                        <p:attrNameLst>
                                          <p:attrName>style.visibility</p:attrName>
                                        </p:attrNameLst>
                                      </p:cBhvr>
                                      <p:to>
                                        <p:strVal val="visible"/>
                                      </p:to>
                                    </p:set>
                                    <p:anim calcmode="lin" valueType="num">
                                      <p:cBhvr>
                                        <p:cTn id="13" dur="500" fill="hold"/>
                                        <p:tgtEl>
                                          <p:spTgt spid="141321">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141321">
                                            <p:txEl>
                                              <p:pRg st="4" end="4"/>
                                            </p:txEl>
                                          </p:spTgt>
                                        </p:tgtEl>
                                        <p:attrNameLst>
                                          <p:attrName>ppt_h</p:attrName>
                                        </p:attrNameLst>
                                      </p:cBhvr>
                                      <p:tavLst>
                                        <p:tav tm="0">
                                          <p:val>
                                            <p:fltVal val="0"/>
                                          </p:val>
                                        </p:tav>
                                        <p:tav tm="100000">
                                          <p:val>
                                            <p:strVal val="#ppt_h"/>
                                          </p:val>
                                        </p:tav>
                                      </p:tavLst>
                                    </p:anim>
                                    <p:animEffect transition="in" filter="fade">
                                      <p:cBhvr>
                                        <p:cTn id="15" dur="500"/>
                                        <p:tgtEl>
                                          <p:spTgt spid="141321">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16" fill="hold" nodeType="clickEffect">
                                  <p:stCondLst>
                                    <p:cond delay="0"/>
                                  </p:stCondLst>
                                  <p:childTnLst>
                                    <p:set>
                                      <p:cBhvr>
                                        <p:cTn id="19" dur="1" fill="hold">
                                          <p:stCondLst>
                                            <p:cond delay="0"/>
                                          </p:stCondLst>
                                        </p:cTn>
                                        <p:tgtEl>
                                          <p:spTgt spid="141321">
                                            <p:txEl>
                                              <p:pRg st="5" end="5"/>
                                            </p:txEl>
                                          </p:spTgt>
                                        </p:tgtEl>
                                        <p:attrNameLst>
                                          <p:attrName>style.visibility</p:attrName>
                                        </p:attrNameLst>
                                      </p:cBhvr>
                                      <p:to>
                                        <p:strVal val="visible"/>
                                      </p:to>
                                    </p:set>
                                    <p:anim calcmode="lin" valueType="num">
                                      <p:cBhvr>
                                        <p:cTn id="20" dur="500" fill="hold"/>
                                        <p:tgtEl>
                                          <p:spTgt spid="141321">
                                            <p:txEl>
                                              <p:pRg st="5" end="5"/>
                                            </p:txEl>
                                          </p:spTgt>
                                        </p:tgtEl>
                                        <p:attrNameLst>
                                          <p:attrName>ppt_w</p:attrName>
                                        </p:attrNameLst>
                                      </p:cBhvr>
                                      <p:tavLst>
                                        <p:tav tm="0">
                                          <p:val>
                                            <p:fltVal val="0"/>
                                          </p:val>
                                        </p:tav>
                                        <p:tav tm="100000">
                                          <p:val>
                                            <p:strVal val="#ppt_w"/>
                                          </p:val>
                                        </p:tav>
                                      </p:tavLst>
                                    </p:anim>
                                    <p:anim calcmode="lin" valueType="num">
                                      <p:cBhvr>
                                        <p:cTn id="21" dur="500" fill="hold"/>
                                        <p:tgtEl>
                                          <p:spTgt spid="141321">
                                            <p:txEl>
                                              <p:pRg st="5" end="5"/>
                                            </p:txEl>
                                          </p:spTgt>
                                        </p:tgtEl>
                                        <p:attrNameLst>
                                          <p:attrName>ppt_h</p:attrName>
                                        </p:attrNameLst>
                                      </p:cBhvr>
                                      <p:tavLst>
                                        <p:tav tm="0">
                                          <p:val>
                                            <p:fltVal val="0"/>
                                          </p:val>
                                        </p:tav>
                                        <p:tav tm="100000">
                                          <p:val>
                                            <p:strVal val="#ppt_h"/>
                                          </p:val>
                                        </p:tav>
                                      </p:tavLst>
                                    </p:anim>
                                    <p:animEffect transition="in" filter="fade">
                                      <p:cBhvr>
                                        <p:cTn id="22" dur="500"/>
                                        <p:tgtEl>
                                          <p:spTgt spid="14132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339" name="Rectangle 3">
            <a:extLst>
              <a:ext uri="{FF2B5EF4-FFF2-40B4-BE49-F238E27FC236}">
                <a16:creationId xmlns:a16="http://schemas.microsoft.com/office/drawing/2014/main" id="{368F0B0E-7D3D-4E0F-BF81-4AB642A87A8E}"/>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42345" name="Rectangle 9">
            <a:extLst>
              <a:ext uri="{FF2B5EF4-FFF2-40B4-BE49-F238E27FC236}">
                <a16:creationId xmlns:a16="http://schemas.microsoft.com/office/drawing/2014/main" id="{0315826E-F81F-49B6-88C3-1DE0C88C29D9}"/>
              </a:ext>
            </a:extLst>
          </p:cNvPr>
          <p:cNvSpPr>
            <a:spLocks noGrp="1" noChangeArrowheads="1"/>
          </p:cNvSpPr>
          <p:nvPr>
            <p:ph idx="1"/>
          </p:nvPr>
        </p:nvSpPr>
        <p:spPr>
          <a:xfrm>
            <a:off x="228600" y="1924050"/>
            <a:ext cx="8686800" cy="571500"/>
          </a:xfrm>
        </p:spPr>
        <p:txBody>
          <a:bodyPr>
            <a:normAutofit/>
          </a:bodyPr>
          <a:lstStyle/>
          <a:p>
            <a:r>
              <a:rPr lang="en-US" altLang="en-US" sz="2700" b="1" dirty="0">
                <a:solidFill>
                  <a:schemeClr val="bg1"/>
                </a:solidFill>
              </a:rPr>
              <a:t>Misapplying Hebrews 12:28:</a:t>
            </a:r>
          </a:p>
        </p:txBody>
      </p:sp>
      <p:sp>
        <p:nvSpPr>
          <p:cNvPr id="142344" name="Line 8">
            <a:extLst>
              <a:ext uri="{FF2B5EF4-FFF2-40B4-BE49-F238E27FC236}">
                <a16:creationId xmlns:a16="http://schemas.microsoft.com/office/drawing/2014/main" id="{A4D6F396-3824-4183-8A75-F6E76C01955E}"/>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42346" name="Rectangle 10">
            <a:extLst>
              <a:ext uri="{FF2B5EF4-FFF2-40B4-BE49-F238E27FC236}">
                <a16:creationId xmlns:a16="http://schemas.microsoft.com/office/drawing/2014/main" id="{7C6224F5-E2DD-49E9-A33F-1D8C85F7846D}"/>
              </a:ext>
            </a:extLst>
          </p:cNvPr>
          <p:cNvSpPr>
            <a:spLocks noChangeArrowheads="1"/>
          </p:cNvSpPr>
          <p:nvPr/>
        </p:nvSpPr>
        <p:spPr bwMode="auto">
          <a:xfrm>
            <a:off x="228600" y="1371600"/>
            <a:ext cx="8686800" cy="461665"/>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2347" name="Text Box 11">
            <a:extLst>
              <a:ext uri="{FF2B5EF4-FFF2-40B4-BE49-F238E27FC236}">
                <a16:creationId xmlns:a16="http://schemas.microsoft.com/office/drawing/2014/main" id="{B588B391-3F40-4CCD-A9D0-745A51BD6985}"/>
              </a:ext>
            </a:extLst>
          </p:cNvPr>
          <p:cNvSpPr txBox="1">
            <a:spLocks noChangeArrowheads="1"/>
          </p:cNvSpPr>
          <p:nvPr/>
        </p:nvSpPr>
        <p:spPr bwMode="auto">
          <a:xfrm>
            <a:off x="228600" y="1352550"/>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the Establishment of the Kingdom</a:t>
            </a:r>
          </a:p>
        </p:txBody>
      </p:sp>
      <p:sp>
        <p:nvSpPr>
          <p:cNvPr id="142349" name="AutoShape 13">
            <a:extLst>
              <a:ext uri="{FF2B5EF4-FFF2-40B4-BE49-F238E27FC236}">
                <a16:creationId xmlns:a16="http://schemas.microsoft.com/office/drawing/2014/main" id="{A25EAA24-A0A8-4F83-BE01-AAB7C2E95207}"/>
              </a:ext>
            </a:extLst>
          </p:cNvPr>
          <p:cNvSpPr>
            <a:spLocks noChangeArrowheads="1"/>
          </p:cNvSpPr>
          <p:nvPr/>
        </p:nvSpPr>
        <p:spPr bwMode="auto">
          <a:xfrm>
            <a:off x="304800" y="2381250"/>
            <a:ext cx="8534400" cy="2476500"/>
          </a:xfrm>
          <a:prstGeom prst="horizontalScroll">
            <a:avLst>
              <a:gd name="adj" fmla="val 12500"/>
            </a:avLst>
          </a:prstGeom>
          <a:solidFill>
            <a:srgbClr val="10403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2350" name="Text Box 14">
            <a:extLst>
              <a:ext uri="{FF2B5EF4-FFF2-40B4-BE49-F238E27FC236}">
                <a16:creationId xmlns:a16="http://schemas.microsoft.com/office/drawing/2014/main" id="{75D935D3-31BD-46D0-9236-116D77C46594}"/>
              </a:ext>
            </a:extLst>
          </p:cNvPr>
          <p:cNvSpPr txBox="1">
            <a:spLocks noChangeArrowheads="1"/>
          </p:cNvSpPr>
          <p:nvPr/>
        </p:nvSpPr>
        <p:spPr bwMode="auto">
          <a:xfrm>
            <a:off x="762000" y="2869407"/>
            <a:ext cx="7924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400" dirty="0">
                <a:solidFill>
                  <a:schemeClr val="bg1"/>
                </a:solidFill>
                <a:latin typeface="Calibri" panose="020F0502020204030204" pitchFamily="34" charset="0"/>
              </a:rPr>
              <a:t>“Therefore, </a:t>
            </a:r>
            <a:r>
              <a:rPr lang="en-US" altLang="en-US" sz="2400" b="1" dirty="0">
                <a:solidFill>
                  <a:srgbClr val="FFFF00"/>
                </a:solidFill>
                <a:latin typeface="Calibri" panose="020F0502020204030204" pitchFamily="34" charset="0"/>
              </a:rPr>
              <a:t>since we are receiving a kingdom which cannot be shaken</a:t>
            </a:r>
            <a:r>
              <a:rPr lang="en-US" altLang="en-US" sz="2400" dirty="0">
                <a:solidFill>
                  <a:schemeClr val="bg1"/>
                </a:solidFill>
                <a:latin typeface="Calibri" panose="020F0502020204030204" pitchFamily="34" charset="0"/>
              </a:rPr>
              <a:t>, let us have grace, by which we may serve God acceptably with reverence and godly fear.” </a:t>
            </a:r>
            <a:r>
              <a:rPr lang="en-US" altLang="en-US" sz="2400" b="1" dirty="0">
                <a:solidFill>
                  <a:schemeClr val="bg1"/>
                </a:solidFill>
                <a:latin typeface="Calibri" panose="020F0502020204030204" pitchFamily="34" charset="0"/>
              </a:rPr>
              <a:t>(Hebrews 12:28)</a:t>
            </a:r>
          </a:p>
        </p:txBody>
      </p:sp>
      <p:sp>
        <p:nvSpPr>
          <p:cNvPr id="2" name="Rectangle 9">
            <a:extLst>
              <a:ext uri="{FF2B5EF4-FFF2-40B4-BE49-F238E27FC236}">
                <a16:creationId xmlns:a16="http://schemas.microsoft.com/office/drawing/2014/main" id="{2BCB77DB-CC19-9C61-9403-563EB318426A}"/>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F2E11B24-DDF6-3434-AA40-C5A47BB252FF}"/>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3ED29935-205C-6FF4-D78B-46D4EC9C611F}"/>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E512A812-BF4C-245E-4B75-3EA26E213CC6}"/>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62" name="Rectangle 2">
            <a:extLst>
              <a:ext uri="{FF2B5EF4-FFF2-40B4-BE49-F238E27FC236}">
                <a16:creationId xmlns:a16="http://schemas.microsoft.com/office/drawing/2014/main" id="{A7D8B0A3-0062-434B-AFAA-D73BF5EDFFA7}"/>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43368" name="Rectangle 8">
            <a:extLst>
              <a:ext uri="{FF2B5EF4-FFF2-40B4-BE49-F238E27FC236}">
                <a16:creationId xmlns:a16="http://schemas.microsoft.com/office/drawing/2014/main" id="{97253D44-8643-429B-847B-CC8CDFA27BFA}"/>
              </a:ext>
            </a:extLst>
          </p:cNvPr>
          <p:cNvSpPr>
            <a:spLocks noGrp="1" noChangeArrowheads="1"/>
          </p:cNvSpPr>
          <p:nvPr>
            <p:ph idx="1"/>
          </p:nvPr>
        </p:nvSpPr>
        <p:spPr>
          <a:xfrm>
            <a:off x="228600" y="1885950"/>
            <a:ext cx="8686800" cy="1905000"/>
          </a:xfrm>
        </p:spPr>
        <p:txBody>
          <a:bodyPr/>
          <a:lstStyle/>
          <a:p>
            <a:pPr>
              <a:lnSpc>
                <a:spcPct val="100000"/>
              </a:lnSpc>
            </a:pPr>
            <a:r>
              <a:rPr lang="en-US" altLang="en-US" sz="2700" b="1" dirty="0">
                <a:solidFill>
                  <a:schemeClr val="bg1"/>
                </a:solidFill>
              </a:rPr>
              <a:t>Realized Eschatology concludes that the kingdom was not FULLY established until 70 A.D.</a:t>
            </a:r>
          </a:p>
          <a:p>
            <a:pPr lvl="1">
              <a:lnSpc>
                <a:spcPct val="100000"/>
              </a:lnSpc>
            </a:pPr>
            <a:r>
              <a:rPr lang="en-US" altLang="en-US" sz="2600" dirty="0">
                <a:solidFill>
                  <a:schemeClr val="bg1"/>
                </a:solidFill>
              </a:rPr>
              <a:t>Isaiah prophecies the following </a:t>
            </a:r>
            <a:r>
              <a:rPr lang="en-US" altLang="en-US" sz="2600" b="1" dirty="0">
                <a:solidFill>
                  <a:srgbClr val="43D1CE"/>
                </a:solidFill>
              </a:rPr>
              <a:t>(2:2)</a:t>
            </a:r>
            <a:r>
              <a:rPr lang="en-US" altLang="en-US" sz="2600" dirty="0">
                <a:solidFill>
                  <a:schemeClr val="bg1"/>
                </a:solidFill>
              </a:rPr>
              <a:t>:</a:t>
            </a:r>
          </a:p>
        </p:txBody>
      </p:sp>
      <p:sp>
        <p:nvSpPr>
          <p:cNvPr id="143367" name="Line 7">
            <a:extLst>
              <a:ext uri="{FF2B5EF4-FFF2-40B4-BE49-F238E27FC236}">
                <a16:creationId xmlns:a16="http://schemas.microsoft.com/office/drawing/2014/main" id="{0158B7BF-363E-409B-848D-6AB8806E8994}"/>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43369" name="Rectangle 9">
            <a:extLst>
              <a:ext uri="{FF2B5EF4-FFF2-40B4-BE49-F238E27FC236}">
                <a16:creationId xmlns:a16="http://schemas.microsoft.com/office/drawing/2014/main" id="{DAB777FB-1A6F-44EC-BFFF-FE8F7887FDB9}"/>
              </a:ext>
            </a:extLst>
          </p:cNvPr>
          <p:cNvSpPr>
            <a:spLocks noChangeArrowheads="1"/>
          </p:cNvSpPr>
          <p:nvPr/>
        </p:nvSpPr>
        <p:spPr bwMode="auto">
          <a:xfrm>
            <a:off x="228600" y="1371600"/>
            <a:ext cx="8686800" cy="4381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3370" name="Text Box 10">
            <a:extLst>
              <a:ext uri="{FF2B5EF4-FFF2-40B4-BE49-F238E27FC236}">
                <a16:creationId xmlns:a16="http://schemas.microsoft.com/office/drawing/2014/main" id="{EB287ACA-4CE7-433A-8644-6BAEEF10BD75}"/>
              </a:ext>
            </a:extLst>
          </p:cNvPr>
          <p:cNvSpPr txBox="1">
            <a:spLocks noChangeArrowheads="1"/>
          </p:cNvSpPr>
          <p:nvPr/>
        </p:nvSpPr>
        <p:spPr bwMode="auto">
          <a:xfrm>
            <a:off x="228600" y="1348085"/>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the Establishment of the Kingdom</a:t>
            </a:r>
          </a:p>
        </p:txBody>
      </p:sp>
      <p:sp>
        <p:nvSpPr>
          <p:cNvPr id="143373" name="Rectangle 13">
            <a:extLst>
              <a:ext uri="{FF2B5EF4-FFF2-40B4-BE49-F238E27FC236}">
                <a16:creationId xmlns:a16="http://schemas.microsoft.com/office/drawing/2014/main" id="{1AA0531C-7F7E-4A74-8083-6D37010C1DB4}"/>
              </a:ext>
            </a:extLst>
          </p:cNvPr>
          <p:cNvSpPr>
            <a:spLocks noChangeArrowheads="1"/>
          </p:cNvSpPr>
          <p:nvPr/>
        </p:nvSpPr>
        <p:spPr bwMode="auto">
          <a:xfrm>
            <a:off x="228600" y="3333749"/>
            <a:ext cx="8686800" cy="1580971"/>
          </a:xfrm>
          <a:prstGeom prst="rect">
            <a:avLst/>
          </a:prstGeom>
          <a:solidFill>
            <a:srgbClr val="86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3375" name="Text Box 15">
            <a:extLst>
              <a:ext uri="{FF2B5EF4-FFF2-40B4-BE49-F238E27FC236}">
                <a16:creationId xmlns:a16="http://schemas.microsoft.com/office/drawing/2014/main" id="{2D8CA695-E307-4CDA-94DE-B54F5316828A}"/>
              </a:ext>
            </a:extLst>
          </p:cNvPr>
          <p:cNvSpPr txBox="1">
            <a:spLocks noChangeArrowheads="1"/>
          </p:cNvSpPr>
          <p:nvPr/>
        </p:nvSpPr>
        <p:spPr bwMode="auto">
          <a:xfrm>
            <a:off x="304800" y="3333750"/>
            <a:ext cx="85344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400" dirty="0">
                <a:solidFill>
                  <a:schemeClr val="bg1"/>
                </a:solidFill>
                <a:latin typeface="Calibri" panose="020F0502020204030204" pitchFamily="34" charset="0"/>
              </a:rPr>
              <a:t>“Now it shall come to pass in the latter days That the mountain</a:t>
            </a:r>
            <a:br>
              <a:rPr lang="en-US" altLang="en-US" sz="2400" dirty="0">
                <a:solidFill>
                  <a:schemeClr val="bg1"/>
                </a:solidFill>
                <a:latin typeface="Calibri" panose="020F0502020204030204" pitchFamily="34" charset="0"/>
              </a:rPr>
            </a:br>
            <a:r>
              <a:rPr lang="en-US" altLang="en-US" sz="2400" dirty="0">
                <a:solidFill>
                  <a:schemeClr val="bg1"/>
                </a:solidFill>
                <a:latin typeface="Calibri" panose="020F0502020204030204" pitchFamily="34" charset="0"/>
              </a:rPr>
              <a:t>of the LORD's house</a:t>
            </a:r>
            <a:r>
              <a:rPr lang="en-US" altLang="en-US" sz="2400" dirty="0">
                <a:latin typeface="Calibri" panose="020F0502020204030204" pitchFamily="34" charset="0"/>
              </a:rPr>
              <a:t> </a:t>
            </a:r>
            <a:r>
              <a:rPr lang="en-US" altLang="en-US" sz="2400" b="1" dirty="0">
                <a:solidFill>
                  <a:srgbClr val="FFFF00"/>
                </a:solidFill>
                <a:latin typeface="Calibri" panose="020F0502020204030204" pitchFamily="34" charset="0"/>
              </a:rPr>
              <a:t>Shall be established</a:t>
            </a:r>
            <a:r>
              <a:rPr lang="en-US" altLang="en-US" sz="2400" dirty="0">
                <a:latin typeface="Calibri" panose="020F0502020204030204" pitchFamily="34" charset="0"/>
              </a:rPr>
              <a:t> </a:t>
            </a:r>
            <a:r>
              <a:rPr lang="en-US" altLang="en-US" sz="2400" dirty="0">
                <a:solidFill>
                  <a:schemeClr val="bg1"/>
                </a:solidFill>
                <a:latin typeface="Calibri" panose="020F0502020204030204" pitchFamily="34" charset="0"/>
              </a:rPr>
              <a:t>on the top of the mountains,</a:t>
            </a:r>
            <a:r>
              <a:rPr lang="en-US" altLang="en-US" sz="2400" dirty="0">
                <a:latin typeface="Calibri" panose="020F0502020204030204" pitchFamily="34" charset="0"/>
              </a:rPr>
              <a:t> </a:t>
            </a:r>
            <a:r>
              <a:rPr lang="en-US" altLang="en-US" sz="2400" b="1" dirty="0">
                <a:solidFill>
                  <a:srgbClr val="FFFF00"/>
                </a:solidFill>
                <a:latin typeface="Calibri" panose="020F0502020204030204" pitchFamily="34" charset="0"/>
              </a:rPr>
              <a:t>And shall be exalted</a:t>
            </a:r>
            <a:r>
              <a:rPr lang="en-US" altLang="en-US" sz="2400" dirty="0">
                <a:latin typeface="Calibri" panose="020F0502020204030204" pitchFamily="34" charset="0"/>
              </a:rPr>
              <a:t> </a:t>
            </a:r>
            <a:r>
              <a:rPr lang="en-US" altLang="en-US" sz="2400" dirty="0">
                <a:solidFill>
                  <a:schemeClr val="bg1"/>
                </a:solidFill>
                <a:latin typeface="Calibri" panose="020F0502020204030204" pitchFamily="34" charset="0"/>
              </a:rPr>
              <a:t>above the hills;</a:t>
            </a:r>
            <a:br>
              <a:rPr lang="en-US" altLang="en-US" sz="2400" dirty="0">
                <a:solidFill>
                  <a:schemeClr val="bg1"/>
                </a:solidFill>
                <a:latin typeface="Calibri" panose="020F0502020204030204" pitchFamily="34" charset="0"/>
              </a:rPr>
            </a:br>
            <a:r>
              <a:rPr lang="en-US" altLang="en-US" sz="2400" dirty="0">
                <a:solidFill>
                  <a:schemeClr val="bg1"/>
                </a:solidFill>
                <a:latin typeface="Calibri" panose="020F0502020204030204" pitchFamily="34" charset="0"/>
              </a:rPr>
              <a:t>And </a:t>
            </a:r>
            <a:r>
              <a:rPr lang="en-US" altLang="en-US" sz="2400" b="1" dirty="0">
                <a:solidFill>
                  <a:srgbClr val="FFFF00"/>
                </a:solidFill>
                <a:latin typeface="Calibri" panose="020F0502020204030204" pitchFamily="34" charset="0"/>
              </a:rPr>
              <a:t>all nations shall flow to it</a:t>
            </a:r>
            <a:r>
              <a:rPr lang="en-US" altLang="en-US" sz="2400" dirty="0">
                <a:solidFill>
                  <a:schemeClr val="bg1"/>
                </a:solidFill>
                <a:latin typeface="Calibri" panose="020F0502020204030204" pitchFamily="34" charset="0"/>
              </a:rPr>
              <a:t>.”</a:t>
            </a:r>
          </a:p>
        </p:txBody>
      </p:sp>
      <p:sp>
        <p:nvSpPr>
          <p:cNvPr id="2" name="Rectangle 9">
            <a:extLst>
              <a:ext uri="{FF2B5EF4-FFF2-40B4-BE49-F238E27FC236}">
                <a16:creationId xmlns:a16="http://schemas.microsoft.com/office/drawing/2014/main" id="{B26C459B-708F-6E35-1DC7-9FE8A55AE539}"/>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EB8BA9AF-E43D-1B50-583A-0D6761935280}"/>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87C501F0-D069-7267-AEB8-8862900F6C9D}"/>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2E3FF2AC-85B3-140F-42B1-0B5A8C42BBAC}"/>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43368">
                                            <p:txEl>
                                              <p:pRg st="1" end="1"/>
                                            </p:txEl>
                                          </p:spTgt>
                                        </p:tgtEl>
                                        <p:attrNameLst>
                                          <p:attrName>style.visibility</p:attrName>
                                        </p:attrNameLst>
                                      </p:cBhvr>
                                      <p:to>
                                        <p:strVal val="visible"/>
                                      </p:to>
                                    </p:set>
                                    <p:anim calcmode="lin" valueType="num">
                                      <p:cBhvr>
                                        <p:cTn id="7" dur="500" fill="hold"/>
                                        <p:tgtEl>
                                          <p:spTgt spid="14336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4336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43368">
                                            <p:txEl>
                                              <p:pRg st="1" end="1"/>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143373"/>
                                        </p:tgtEl>
                                        <p:attrNameLst>
                                          <p:attrName>style.visibility</p:attrName>
                                        </p:attrNameLst>
                                      </p:cBhvr>
                                      <p:to>
                                        <p:strVal val="visible"/>
                                      </p:to>
                                    </p:set>
                                    <p:anim calcmode="lin" valueType="num">
                                      <p:cBhvr>
                                        <p:cTn id="13" dur="500" fill="hold"/>
                                        <p:tgtEl>
                                          <p:spTgt spid="143373"/>
                                        </p:tgtEl>
                                        <p:attrNameLst>
                                          <p:attrName>ppt_w</p:attrName>
                                        </p:attrNameLst>
                                      </p:cBhvr>
                                      <p:tavLst>
                                        <p:tav tm="0">
                                          <p:val>
                                            <p:fltVal val="0"/>
                                          </p:val>
                                        </p:tav>
                                        <p:tav tm="100000">
                                          <p:val>
                                            <p:strVal val="#ppt_w"/>
                                          </p:val>
                                        </p:tav>
                                      </p:tavLst>
                                    </p:anim>
                                    <p:anim calcmode="lin" valueType="num">
                                      <p:cBhvr>
                                        <p:cTn id="14" dur="500" fill="hold"/>
                                        <p:tgtEl>
                                          <p:spTgt spid="143373"/>
                                        </p:tgtEl>
                                        <p:attrNameLst>
                                          <p:attrName>ppt_h</p:attrName>
                                        </p:attrNameLst>
                                      </p:cBhvr>
                                      <p:tavLst>
                                        <p:tav tm="0">
                                          <p:val>
                                            <p:fltVal val="0"/>
                                          </p:val>
                                        </p:tav>
                                        <p:tav tm="100000">
                                          <p:val>
                                            <p:strVal val="#ppt_h"/>
                                          </p:val>
                                        </p:tav>
                                      </p:tavLst>
                                    </p:anim>
                                    <p:animEffect transition="in" filter="fade">
                                      <p:cBhvr>
                                        <p:cTn id="15" dur="500"/>
                                        <p:tgtEl>
                                          <p:spTgt spid="143373"/>
                                        </p:tgtEl>
                                      </p:cBhvr>
                                    </p:animEffect>
                                  </p:childTnLst>
                                </p:cTn>
                              </p:par>
                              <p:par>
                                <p:cTn id="16" presetID="53" presetClass="entr" presetSubtype="16" fill="hold" grpId="0" nodeType="withEffect">
                                  <p:stCondLst>
                                    <p:cond delay="0"/>
                                  </p:stCondLst>
                                  <p:childTnLst>
                                    <p:set>
                                      <p:cBhvr>
                                        <p:cTn id="17" dur="1" fill="hold">
                                          <p:stCondLst>
                                            <p:cond delay="0"/>
                                          </p:stCondLst>
                                        </p:cTn>
                                        <p:tgtEl>
                                          <p:spTgt spid="143375"/>
                                        </p:tgtEl>
                                        <p:attrNameLst>
                                          <p:attrName>style.visibility</p:attrName>
                                        </p:attrNameLst>
                                      </p:cBhvr>
                                      <p:to>
                                        <p:strVal val="visible"/>
                                      </p:to>
                                    </p:set>
                                    <p:anim calcmode="lin" valueType="num">
                                      <p:cBhvr>
                                        <p:cTn id="18" dur="500" fill="hold"/>
                                        <p:tgtEl>
                                          <p:spTgt spid="143375"/>
                                        </p:tgtEl>
                                        <p:attrNameLst>
                                          <p:attrName>ppt_w</p:attrName>
                                        </p:attrNameLst>
                                      </p:cBhvr>
                                      <p:tavLst>
                                        <p:tav tm="0">
                                          <p:val>
                                            <p:fltVal val="0"/>
                                          </p:val>
                                        </p:tav>
                                        <p:tav tm="100000">
                                          <p:val>
                                            <p:strVal val="#ppt_w"/>
                                          </p:val>
                                        </p:tav>
                                      </p:tavLst>
                                    </p:anim>
                                    <p:anim calcmode="lin" valueType="num">
                                      <p:cBhvr>
                                        <p:cTn id="19" dur="500" fill="hold"/>
                                        <p:tgtEl>
                                          <p:spTgt spid="143375"/>
                                        </p:tgtEl>
                                        <p:attrNameLst>
                                          <p:attrName>ppt_h</p:attrName>
                                        </p:attrNameLst>
                                      </p:cBhvr>
                                      <p:tavLst>
                                        <p:tav tm="0">
                                          <p:val>
                                            <p:fltVal val="0"/>
                                          </p:val>
                                        </p:tav>
                                        <p:tav tm="100000">
                                          <p:val>
                                            <p:strVal val="#ppt_h"/>
                                          </p:val>
                                        </p:tav>
                                      </p:tavLst>
                                    </p:anim>
                                    <p:animEffect transition="in" filter="fade">
                                      <p:cBhvr>
                                        <p:cTn id="20" dur="500"/>
                                        <p:tgtEl>
                                          <p:spTgt spid="1433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75"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386" name="Rectangle 2">
            <a:extLst>
              <a:ext uri="{FF2B5EF4-FFF2-40B4-BE49-F238E27FC236}">
                <a16:creationId xmlns:a16="http://schemas.microsoft.com/office/drawing/2014/main" id="{9414CFEA-7B83-4A53-AFCF-1E59558F951C}"/>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44392" name="Rectangle 8">
            <a:extLst>
              <a:ext uri="{FF2B5EF4-FFF2-40B4-BE49-F238E27FC236}">
                <a16:creationId xmlns:a16="http://schemas.microsoft.com/office/drawing/2014/main" id="{F3527D5E-BB40-4B19-A652-589EE930CF12}"/>
              </a:ext>
            </a:extLst>
          </p:cNvPr>
          <p:cNvSpPr>
            <a:spLocks noGrp="1" noChangeArrowheads="1"/>
          </p:cNvSpPr>
          <p:nvPr>
            <p:ph idx="1"/>
          </p:nvPr>
        </p:nvSpPr>
        <p:spPr>
          <a:xfrm>
            <a:off x="228600" y="1905000"/>
            <a:ext cx="8686800" cy="2800350"/>
          </a:xfrm>
        </p:spPr>
        <p:txBody>
          <a:bodyPr/>
          <a:lstStyle/>
          <a:p>
            <a:pPr lvl="1">
              <a:lnSpc>
                <a:spcPct val="100000"/>
              </a:lnSpc>
            </a:pPr>
            <a:r>
              <a:rPr lang="en-US" altLang="en-US" sz="2600" dirty="0">
                <a:solidFill>
                  <a:schemeClr val="bg1"/>
                </a:solidFill>
              </a:rPr>
              <a:t>Realized Eschatology has God’s house being only partially established in the “latter days” – fully established at 70 A.D. (their “eternal days”)</a:t>
            </a:r>
          </a:p>
          <a:p>
            <a:pPr>
              <a:lnSpc>
                <a:spcPct val="100000"/>
              </a:lnSpc>
            </a:pPr>
            <a:r>
              <a:rPr lang="en-US" altLang="en-US" sz="2700" b="1" dirty="0">
                <a:solidFill>
                  <a:schemeClr val="bg1"/>
                </a:solidFill>
              </a:rPr>
              <a:t>Isaiah </a:t>
            </a:r>
            <a:r>
              <a:rPr lang="en-US" altLang="en-US" sz="2700" dirty="0">
                <a:solidFill>
                  <a:srgbClr val="43D1CE"/>
                </a:solidFill>
              </a:rPr>
              <a:t>(v.2)</a:t>
            </a:r>
            <a:r>
              <a:rPr lang="en-US" altLang="en-US" sz="2700" b="1" dirty="0"/>
              <a:t> </a:t>
            </a:r>
            <a:r>
              <a:rPr lang="en-US" altLang="en-US" sz="2700" b="1" dirty="0">
                <a:solidFill>
                  <a:schemeClr val="bg1"/>
                </a:solidFill>
              </a:rPr>
              <a:t>implies that </a:t>
            </a:r>
            <a:r>
              <a:rPr lang="en-US" altLang="en-US" sz="2700" b="1" dirty="0">
                <a:solidFill>
                  <a:srgbClr val="FFFF00"/>
                </a:solidFill>
              </a:rPr>
              <a:t>FULL</a:t>
            </a:r>
            <a:r>
              <a:rPr lang="en-US" altLang="en-US" sz="2700" b="1" dirty="0"/>
              <a:t> </a:t>
            </a:r>
            <a:r>
              <a:rPr lang="en-US" altLang="en-US" sz="2700" b="1" dirty="0">
                <a:solidFill>
                  <a:schemeClr val="bg1"/>
                </a:solidFill>
              </a:rPr>
              <a:t>and complete establishment would occur when the law and the word went forth from Jerusalem </a:t>
            </a:r>
            <a:r>
              <a:rPr lang="en-US" altLang="en-US" sz="2700" dirty="0">
                <a:solidFill>
                  <a:srgbClr val="43D1CE"/>
                </a:solidFill>
              </a:rPr>
              <a:t>(v.3)</a:t>
            </a:r>
          </a:p>
        </p:txBody>
      </p:sp>
      <p:sp>
        <p:nvSpPr>
          <p:cNvPr id="144391" name="Line 7">
            <a:extLst>
              <a:ext uri="{FF2B5EF4-FFF2-40B4-BE49-F238E27FC236}">
                <a16:creationId xmlns:a16="http://schemas.microsoft.com/office/drawing/2014/main" id="{53F45BCA-B5CB-41F9-BEBE-68481C0D59A3}"/>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44393" name="Rectangle 9">
            <a:extLst>
              <a:ext uri="{FF2B5EF4-FFF2-40B4-BE49-F238E27FC236}">
                <a16:creationId xmlns:a16="http://schemas.microsoft.com/office/drawing/2014/main" id="{9876E2C3-1BE6-4591-A1D9-14A17CDE2503}"/>
              </a:ext>
            </a:extLst>
          </p:cNvPr>
          <p:cNvSpPr>
            <a:spLocks noChangeArrowheads="1"/>
          </p:cNvSpPr>
          <p:nvPr/>
        </p:nvSpPr>
        <p:spPr bwMode="auto">
          <a:xfrm>
            <a:off x="228600" y="1371601"/>
            <a:ext cx="8686800" cy="4381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4394" name="Text Box 10">
            <a:extLst>
              <a:ext uri="{FF2B5EF4-FFF2-40B4-BE49-F238E27FC236}">
                <a16:creationId xmlns:a16="http://schemas.microsoft.com/office/drawing/2014/main" id="{671DB1F5-3630-4408-A1E3-CF28A67D3567}"/>
              </a:ext>
            </a:extLst>
          </p:cNvPr>
          <p:cNvSpPr txBox="1">
            <a:spLocks noChangeArrowheads="1"/>
          </p:cNvSpPr>
          <p:nvPr/>
        </p:nvSpPr>
        <p:spPr bwMode="auto">
          <a:xfrm>
            <a:off x="228600" y="1348085"/>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the Establishment of the Kingdom</a:t>
            </a:r>
          </a:p>
        </p:txBody>
      </p:sp>
      <p:sp>
        <p:nvSpPr>
          <p:cNvPr id="2" name="Rectangle 9">
            <a:extLst>
              <a:ext uri="{FF2B5EF4-FFF2-40B4-BE49-F238E27FC236}">
                <a16:creationId xmlns:a16="http://schemas.microsoft.com/office/drawing/2014/main" id="{515B58F9-C09A-9B9C-F365-DF68CCC72BC8}"/>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DAB0DDC4-2525-104F-7779-02EC5BAE94DE}"/>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D9D64724-95AB-DAAE-180A-62815F985F55}"/>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07902F8A-A693-1848-3214-60352FF9B644}"/>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44392">
                                            <p:txEl>
                                              <p:pRg st="1" end="1"/>
                                            </p:txEl>
                                          </p:spTgt>
                                        </p:tgtEl>
                                        <p:attrNameLst>
                                          <p:attrName>style.visibility</p:attrName>
                                        </p:attrNameLst>
                                      </p:cBhvr>
                                      <p:to>
                                        <p:strVal val="visible"/>
                                      </p:to>
                                    </p:set>
                                    <p:anim calcmode="lin" valueType="num">
                                      <p:cBhvr>
                                        <p:cTn id="7" dur="500" fill="hold"/>
                                        <p:tgtEl>
                                          <p:spTgt spid="14439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4439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4439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410" name="Rectangle 2">
            <a:extLst>
              <a:ext uri="{FF2B5EF4-FFF2-40B4-BE49-F238E27FC236}">
                <a16:creationId xmlns:a16="http://schemas.microsoft.com/office/drawing/2014/main" id="{ECAF61F5-8AB9-4086-BEB1-EDF42060765C}"/>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45416" name="Rectangle 8">
            <a:extLst>
              <a:ext uri="{FF2B5EF4-FFF2-40B4-BE49-F238E27FC236}">
                <a16:creationId xmlns:a16="http://schemas.microsoft.com/office/drawing/2014/main" id="{65927674-FB3D-4A54-9260-7B6F4CED27C3}"/>
              </a:ext>
            </a:extLst>
          </p:cNvPr>
          <p:cNvSpPr>
            <a:spLocks noGrp="1" noChangeArrowheads="1"/>
          </p:cNvSpPr>
          <p:nvPr>
            <p:ph idx="1"/>
          </p:nvPr>
        </p:nvSpPr>
        <p:spPr>
          <a:xfrm>
            <a:off x="228600" y="1905000"/>
            <a:ext cx="8686800" cy="2800350"/>
          </a:xfrm>
        </p:spPr>
        <p:txBody>
          <a:bodyPr/>
          <a:lstStyle/>
          <a:p>
            <a:pPr lvl="1">
              <a:lnSpc>
                <a:spcPct val="100000"/>
              </a:lnSpc>
            </a:pPr>
            <a:r>
              <a:rPr lang="en-US" altLang="en-US" sz="2600" dirty="0">
                <a:solidFill>
                  <a:schemeClr val="bg1"/>
                </a:solidFill>
              </a:rPr>
              <a:t>The gospel of the kingdom was preached from Jerusalem to all nations following Jesus’ ascension</a:t>
            </a:r>
            <a:br>
              <a:rPr lang="en-US" altLang="en-US" sz="2600" dirty="0">
                <a:solidFill>
                  <a:schemeClr val="bg1"/>
                </a:solidFill>
              </a:rPr>
            </a:br>
            <a:r>
              <a:rPr lang="en-US" altLang="en-US" sz="2600" dirty="0">
                <a:solidFill>
                  <a:schemeClr val="bg1"/>
                </a:solidFill>
              </a:rPr>
              <a:t>(Luke 24:45-49; Acts 2:14-36)</a:t>
            </a:r>
          </a:p>
          <a:p>
            <a:pPr>
              <a:lnSpc>
                <a:spcPct val="100000"/>
              </a:lnSpc>
            </a:pPr>
            <a:r>
              <a:rPr lang="en-US" altLang="en-US" sz="2700" b="1" dirty="0">
                <a:solidFill>
                  <a:schemeClr val="bg1"/>
                </a:solidFill>
              </a:rPr>
              <a:t>Jesus said the kingdom would</a:t>
            </a:r>
            <a:br>
              <a:rPr lang="en-US" altLang="en-US" sz="2700" b="1" dirty="0"/>
            </a:br>
            <a:r>
              <a:rPr lang="en-US" altLang="en-US" sz="2700" b="1" i="1" dirty="0">
                <a:solidFill>
                  <a:srgbClr val="FFFF00"/>
                </a:solidFill>
              </a:rPr>
              <a:t>“come with power”</a:t>
            </a:r>
          </a:p>
          <a:p>
            <a:pPr lvl="1">
              <a:lnSpc>
                <a:spcPct val="100000"/>
              </a:lnSpc>
            </a:pPr>
            <a:r>
              <a:rPr lang="en-US" altLang="en-US" sz="2600" b="1" dirty="0">
                <a:solidFill>
                  <a:srgbClr val="43D1CE"/>
                </a:solidFill>
              </a:rPr>
              <a:t>Mark 9:1</a:t>
            </a:r>
          </a:p>
        </p:txBody>
      </p:sp>
      <p:sp>
        <p:nvSpPr>
          <p:cNvPr id="145415" name="Line 7">
            <a:extLst>
              <a:ext uri="{FF2B5EF4-FFF2-40B4-BE49-F238E27FC236}">
                <a16:creationId xmlns:a16="http://schemas.microsoft.com/office/drawing/2014/main" id="{6B61B178-9A9A-416C-AA13-4C9C7089DEEF}"/>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45417" name="Rectangle 9">
            <a:extLst>
              <a:ext uri="{FF2B5EF4-FFF2-40B4-BE49-F238E27FC236}">
                <a16:creationId xmlns:a16="http://schemas.microsoft.com/office/drawing/2014/main" id="{349CF595-D7BC-42D7-AC00-CF88176AC5FC}"/>
              </a:ext>
            </a:extLst>
          </p:cNvPr>
          <p:cNvSpPr>
            <a:spLocks noChangeArrowheads="1"/>
          </p:cNvSpPr>
          <p:nvPr/>
        </p:nvSpPr>
        <p:spPr bwMode="auto">
          <a:xfrm>
            <a:off x="228600" y="1371600"/>
            <a:ext cx="8686800" cy="4381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5418" name="Text Box 10">
            <a:extLst>
              <a:ext uri="{FF2B5EF4-FFF2-40B4-BE49-F238E27FC236}">
                <a16:creationId xmlns:a16="http://schemas.microsoft.com/office/drawing/2014/main" id="{194DB0A5-4A14-41CF-9D9B-F9D9FA0DDB7D}"/>
              </a:ext>
            </a:extLst>
          </p:cNvPr>
          <p:cNvSpPr txBox="1">
            <a:spLocks noChangeArrowheads="1"/>
          </p:cNvSpPr>
          <p:nvPr/>
        </p:nvSpPr>
        <p:spPr bwMode="auto">
          <a:xfrm>
            <a:off x="228600" y="1348085"/>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the Establishment of the Kingdom</a:t>
            </a:r>
          </a:p>
        </p:txBody>
      </p:sp>
      <p:pic>
        <p:nvPicPr>
          <p:cNvPr id="145420" name="Picture 12" descr="Bible9">
            <a:extLst>
              <a:ext uri="{FF2B5EF4-FFF2-40B4-BE49-F238E27FC236}">
                <a16:creationId xmlns:a16="http://schemas.microsoft.com/office/drawing/2014/main" id="{8ACBC4AE-8D3D-4A8D-A8AF-ACEB883358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78010" y="2433936"/>
            <a:ext cx="3048000" cy="250001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9">
            <a:extLst>
              <a:ext uri="{FF2B5EF4-FFF2-40B4-BE49-F238E27FC236}">
                <a16:creationId xmlns:a16="http://schemas.microsoft.com/office/drawing/2014/main" id="{F4D2508C-F278-0D7E-6EDE-2FD251482E89}"/>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C871223F-7BB9-CCD5-E280-EE0835C5F91F}"/>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8444B419-481C-2BE2-468D-43032DC5255D}"/>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7DF70AFD-E2D9-D535-A8FC-58FBAFDD35C8}"/>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45416">
                                            <p:txEl>
                                              <p:pRg st="1" end="1"/>
                                            </p:txEl>
                                          </p:spTgt>
                                        </p:tgtEl>
                                        <p:attrNameLst>
                                          <p:attrName>style.visibility</p:attrName>
                                        </p:attrNameLst>
                                      </p:cBhvr>
                                      <p:to>
                                        <p:strVal val="visible"/>
                                      </p:to>
                                    </p:set>
                                    <p:anim calcmode="lin" valueType="num">
                                      <p:cBhvr>
                                        <p:cTn id="7" dur="500" fill="hold"/>
                                        <p:tgtEl>
                                          <p:spTgt spid="145416">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45416">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45416">
                                            <p:txEl>
                                              <p:pRg st="1" end="1"/>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145416">
                                            <p:txEl>
                                              <p:pRg st="2" end="2"/>
                                            </p:txEl>
                                          </p:spTgt>
                                        </p:tgtEl>
                                        <p:attrNameLst>
                                          <p:attrName>style.visibility</p:attrName>
                                        </p:attrNameLst>
                                      </p:cBhvr>
                                      <p:to>
                                        <p:strVal val="visible"/>
                                      </p:to>
                                    </p:set>
                                    <p:anim calcmode="lin" valueType="num">
                                      <p:cBhvr>
                                        <p:cTn id="13" dur="500" fill="hold"/>
                                        <p:tgtEl>
                                          <p:spTgt spid="145416">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145416">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14541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836DD9FE-088C-47EE-A85D-ED79A925DDD5}"/>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46440" name="Rectangle 8">
            <a:extLst>
              <a:ext uri="{FF2B5EF4-FFF2-40B4-BE49-F238E27FC236}">
                <a16:creationId xmlns:a16="http://schemas.microsoft.com/office/drawing/2014/main" id="{DFA39E50-41E3-4639-B90E-6271AFF9A015}"/>
              </a:ext>
            </a:extLst>
          </p:cNvPr>
          <p:cNvSpPr>
            <a:spLocks noGrp="1" noChangeArrowheads="1"/>
          </p:cNvSpPr>
          <p:nvPr>
            <p:ph idx="1"/>
          </p:nvPr>
        </p:nvSpPr>
        <p:spPr>
          <a:xfrm>
            <a:off x="228600" y="1962150"/>
            <a:ext cx="8686800" cy="2800350"/>
          </a:xfrm>
        </p:spPr>
        <p:txBody>
          <a:bodyPr/>
          <a:lstStyle/>
          <a:p>
            <a:pPr>
              <a:lnSpc>
                <a:spcPct val="100000"/>
              </a:lnSpc>
            </a:pPr>
            <a:r>
              <a:rPr lang="en-US" altLang="en-US" sz="2700" b="1" dirty="0">
                <a:solidFill>
                  <a:schemeClr val="bg1"/>
                </a:solidFill>
              </a:rPr>
              <a:t>At the point of baptism, individuals were being translated into the kingdom of God</a:t>
            </a:r>
          </a:p>
          <a:p>
            <a:pPr lvl="1">
              <a:lnSpc>
                <a:spcPct val="100000"/>
              </a:lnSpc>
            </a:pPr>
            <a:r>
              <a:rPr lang="en-US" altLang="en-US" sz="2600" b="1" dirty="0">
                <a:solidFill>
                  <a:srgbClr val="43D1CE"/>
                </a:solidFill>
              </a:rPr>
              <a:t>Colossians 1:13</a:t>
            </a:r>
          </a:p>
          <a:p>
            <a:pPr lvl="1">
              <a:lnSpc>
                <a:spcPct val="100000"/>
              </a:lnSpc>
            </a:pPr>
            <a:r>
              <a:rPr lang="en-US" altLang="en-US" sz="2600" dirty="0">
                <a:solidFill>
                  <a:schemeClr val="bg1"/>
                </a:solidFill>
              </a:rPr>
              <a:t>The Jews who were baptized and received the forgiveness of sins on Pentecost were translated into the fullness of God’s kingdom</a:t>
            </a:r>
          </a:p>
        </p:txBody>
      </p:sp>
      <p:sp>
        <p:nvSpPr>
          <p:cNvPr id="146439" name="Line 7">
            <a:extLst>
              <a:ext uri="{FF2B5EF4-FFF2-40B4-BE49-F238E27FC236}">
                <a16:creationId xmlns:a16="http://schemas.microsoft.com/office/drawing/2014/main" id="{31909D04-41D8-4D1F-BCC1-EC5BAF18D52A}"/>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46441" name="Rectangle 9">
            <a:extLst>
              <a:ext uri="{FF2B5EF4-FFF2-40B4-BE49-F238E27FC236}">
                <a16:creationId xmlns:a16="http://schemas.microsoft.com/office/drawing/2014/main" id="{3458C1CA-4DA7-49BE-9ABD-73BEF7A1C491}"/>
              </a:ext>
            </a:extLst>
          </p:cNvPr>
          <p:cNvSpPr>
            <a:spLocks noChangeArrowheads="1"/>
          </p:cNvSpPr>
          <p:nvPr/>
        </p:nvSpPr>
        <p:spPr bwMode="auto">
          <a:xfrm>
            <a:off x="228600" y="1371601"/>
            <a:ext cx="8686800" cy="4381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6442" name="Text Box 10">
            <a:extLst>
              <a:ext uri="{FF2B5EF4-FFF2-40B4-BE49-F238E27FC236}">
                <a16:creationId xmlns:a16="http://schemas.microsoft.com/office/drawing/2014/main" id="{7821AA2E-E70B-4708-A72E-4FA1B6572BAB}"/>
              </a:ext>
            </a:extLst>
          </p:cNvPr>
          <p:cNvSpPr txBox="1">
            <a:spLocks noChangeArrowheads="1"/>
          </p:cNvSpPr>
          <p:nvPr/>
        </p:nvSpPr>
        <p:spPr bwMode="auto">
          <a:xfrm>
            <a:off x="228600" y="1348085"/>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the Establishment of the Kingdom</a:t>
            </a:r>
          </a:p>
        </p:txBody>
      </p:sp>
      <p:sp>
        <p:nvSpPr>
          <p:cNvPr id="2" name="Rectangle 9">
            <a:extLst>
              <a:ext uri="{FF2B5EF4-FFF2-40B4-BE49-F238E27FC236}">
                <a16:creationId xmlns:a16="http://schemas.microsoft.com/office/drawing/2014/main" id="{3FFCECC2-1CAF-40E5-2CB1-5E87B2EE6265}"/>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EF7D473C-ADE2-F9C4-3611-68BB37CEB67D}"/>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E4254649-62E5-C644-CB8C-B00FA06603B9}"/>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30F365C7-B78F-EE4F-C025-C2EE9FB01506}"/>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46440">
                                            <p:txEl>
                                              <p:pRg st="2" end="2"/>
                                            </p:txEl>
                                          </p:spTgt>
                                        </p:tgtEl>
                                        <p:attrNameLst>
                                          <p:attrName>style.visibility</p:attrName>
                                        </p:attrNameLst>
                                      </p:cBhvr>
                                      <p:to>
                                        <p:strVal val="visible"/>
                                      </p:to>
                                    </p:set>
                                    <p:anim calcmode="lin" valueType="num">
                                      <p:cBhvr>
                                        <p:cTn id="7" dur="500" fill="hold"/>
                                        <p:tgtEl>
                                          <p:spTgt spid="146440">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146440">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14644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55" name="Rectangle 11">
            <a:extLst>
              <a:ext uri="{FF2B5EF4-FFF2-40B4-BE49-F238E27FC236}">
                <a16:creationId xmlns:a16="http://schemas.microsoft.com/office/drawing/2014/main" id="{3F5AFCA4-7E16-4225-B03E-A5F4E1C1B7EE}"/>
              </a:ext>
            </a:extLst>
          </p:cNvPr>
          <p:cNvSpPr>
            <a:spLocks noChangeArrowheads="1"/>
          </p:cNvSpPr>
          <p:nvPr/>
        </p:nvSpPr>
        <p:spPr bwMode="auto">
          <a:xfrm>
            <a:off x="228600" y="1828801"/>
            <a:ext cx="8708020" cy="1771650"/>
          </a:xfrm>
          <a:prstGeom prst="rect">
            <a:avLst/>
          </a:prstGeom>
          <a:solidFill>
            <a:srgbClr val="10403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6146" name="Rectangle 2">
            <a:extLst>
              <a:ext uri="{FF2B5EF4-FFF2-40B4-BE49-F238E27FC236}">
                <a16:creationId xmlns:a16="http://schemas.microsoft.com/office/drawing/2014/main" id="{2048FE27-71D5-4AE0-9F2C-D351E1E0D578}"/>
              </a:ext>
            </a:extLst>
          </p:cNvPr>
          <p:cNvSpPr>
            <a:spLocks noGrp="1" noChangeArrowheads="1"/>
          </p:cNvSpPr>
          <p:nvPr>
            <p:ph type="title"/>
          </p:nvPr>
        </p:nvSpPr>
        <p:spPr>
          <a:xfrm>
            <a:off x="1314450" y="171450"/>
            <a:ext cx="6515100" cy="628650"/>
          </a:xfrm>
          <a:effectLst>
            <a:outerShdw dist="28398" dir="1593903" algn="ctr" rotWithShape="0">
              <a:srgbClr val="218785"/>
            </a:outerShdw>
          </a:effectLst>
        </p:spPr>
        <p:txBody>
          <a:bodyPr>
            <a:normAutofit fontScale="90000"/>
          </a:bodyPr>
          <a:lstStyle/>
          <a:p>
            <a:pPr algn="ctr"/>
            <a:r>
              <a:rPr lang="en-US" altLang="en-US" sz="4050" b="1" dirty="0">
                <a:solidFill>
                  <a:schemeClr val="bg1"/>
                </a:solidFill>
              </a:rPr>
              <a:t>Introduction</a:t>
            </a:r>
          </a:p>
        </p:txBody>
      </p:sp>
      <p:sp>
        <p:nvSpPr>
          <p:cNvPr id="6147" name="Rectangle 3">
            <a:extLst>
              <a:ext uri="{FF2B5EF4-FFF2-40B4-BE49-F238E27FC236}">
                <a16:creationId xmlns:a16="http://schemas.microsoft.com/office/drawing/2014/main" id="{3DA7D146-2C4A-43C8-8050-EF138BE31EB2}"/>
              </a:ext>
            </a:extLst>
          </p:cNvPr>
          <p:cNvSpPr>
            <a:spLocks noGrp="1" noChangeArrowheads="1"/>
          </p:cNvSpPr>
          <p:nvPr>
            <p:ph idx="1"/>
          </p:nvPr>
        </p:nvSpPr>
        <p:spPr>
          <a:xfrm>
            <a:off x="228600" y="914400"/>
            <a:ext cx="6934200" cy="4057650"/>
          </a:xfrm>
        </p:spPr>
        <p:txBody>
          <a:bodyPr/>
          <a:lstStyle/>
          <a:p>
            <a:pPr>
              <a:lnSpc>
                <a:spcPct val="100000"/>
              </a:lnSpc>
            </a:pPr>
            <a:r>
              <a:rPr lang="en-US" altLang="en-US" sz="2700" b="1" dirty="0">
                <a:solidFill>
                  <a:schemeClr val="bg1"/>
                </a:solidFill>
              </a:rPr>
              <a:t>Realized Eschatology teaches that ALL Bible prophecy has been fulfilled:</a:t>
            </a:r>
          </a:p>
          <a:p>
            <a:pPr lvl="1">
              <a:lnSpc>
                <a:spcPct val="100000"/>
              </a:lnSpc>
            </a:pPr>
            <a:r>
              <a:rPr lang="en-US" altLang="en-US" sz="2550" dirty="0">
                <a:solidFill>
                  <a:schemeClr val="bg1"/>
                </a:solidFill>
              </a:rPr>
              <a:t>The second coming of Christ</a:t>
            </a:r>
          </a:p>
          <a:p>
            <a:pPr lvl="1">
              <a:lnSpc>
                <a:spcPct val="100000"/>
              </a:lnSpc>
            </a:pPr>
            <a:r>
              <a:rPr lang="en-US" altLang="en-US" sz="2550" dirty="0">
                <a:solidFill>
                  <a:schemeClr val="bg1"/>
                </a:solidFill>
              </a:rPr>
              <a:t>The resurrection of the dead</a:t>
            </a:r>
          </a:p>
          <a:p>
            <a:pPr lvl="1">
              <a:lnSpc>
                <a:spcPct val="100000"/>
              </a:lnSpc>
            </a:pPr>
            <a:r>
              <a:rPr lang="en-US" altLang="en-US" sz="2550" dirty="0">
                <a:solidFill>
                  <a:schemeClr val="bg1"/>
                </a:solidFill>
              </a:rPr>
              <a:t>The day of judgment</a:t>
            </a:r>
          </a:p>
          <a:p>
            <a:pPr lvl="1">
              <a:lnSpc>
                <a:spcPct val="100000"/>
              </a:lnSpc>
            </a:pPr>
            <a:r>
              <a:rPr lang="en-US" altLang="en-US" sz="2550" dirty="0">
                <a:solidFill>
                  <a:schemeClr val="bg1"/>
                </a:solidFill>
              </a:rPr>
              <a:t>The end of the world</a:t>
            </a:r>
          </a:p>
          <a:p>
            <a:pPr>
              <a:lnSpc>
                <a:spcPct val="100000"/>
              </a:lnSpc>
            </a:pPr>
            <a:r>
              <a:rPr lang="en-US" altLang="en-US" sz="2700" b="1" dirty="0">
                <a:solidFill>
                  <a:schemeClr val="bg1"/>
                </a:solidFill>
              </a:rPr>
              <a:t>All these things were fulfilled in 70 A.D. at the destruction of Jerusalem</a:t>
            </a:r>
          </a:p>
        </p:txBody>
      </p:sp>
      <p:pic>
        <p:nvPicPr>
          <p:cNvPr id="6166" name="Picture 22" descr="jeremiah_mourning_the_destruction_of_jerusalem-400">
            <a:extLst>
              <a:ext uri="{FF2B5EF4-FFF2-40B4-BE49-F238E27FC236}">
                <a16:creationId xmlns:a16="http://schemas.microsoft.com/office/drawing/2014/main" id="{1CB23B56-1DCE-4BBE-8B66-0D31591998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1885950"/>
            <a:ext cx="1371600" cy="1676400"/>
          </a:xfrm>
          <a:prstGeom prst="rect">
            <a:avLst/>
          </a:prstGeom>
          <a:noFill/>
          <a:extLst>
            <a:ext uri="{909E8E84-426E-40DD-AFC4-6F175D3DCCD1}">
              <a14:hiddenFill xmlns:a14="http://schemas.microsoft.com/office/drawing/2010/main">
                <a:solidFill>
                  <a:srgbClr val="FFFFFF"/>
                </a:solidFill>
              </a14:hiddenFill>
            </a:ext>
          </a:extLst>
        </p:spPr>
      </p:pic>
      <p:sp>
        <p:nvSpPr>
          <p:cNvPr id="6186" name="Line 42">
            <a:extLst>
              <a:ext uri="{FF2B5EF4-FFF2-40B4-BE49-F238E27FC236}">
                <a16:creationId xmlns:a16="http://schemas.microsoft.com/office/drawing/2014/main" id="{45CC54E3-8A97-4E4B-881E-1E4B61BF7B98}"/>
              </a:ext>
            </a:extLst>
          </p:cNvPr>
          <p:cNvSpPr>
            <a:spLocks noChangeShapeType="1"/>
          </p:cNvSpPr>
          <p:nvPr/>
        </p:nvSpPr>
        <p:spPr bwMode="auto">
          <a:xfrm>
            <a:off x="1371600" y="8572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2" name="Rectangle 9">
            <a:extLst>
              <a:ext uri="{FF2B5EF4-FFF2-40B4-BE49-F238E27FC236}">
                <a16:creationId xmlns:a16="http://schemas.microsoft.com/office/drawing/2014/main" id="{9BEAA433-F45A-D2FE-D402-4AEB82EB0A8F}"/>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68A97A04-1EC1-C88E-0CF9-13EA7C9DA343}"/>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1CF97E22-34E7-96C8-1CF8-12B48E38A894}"/>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CB916EC7-7745-A506-96ED-27228F08D3E3}"/>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458" name="Rectangle 2">
            <a:extLst>
              <a:ext uri="{FF2B5EF4-FFF2-40B4-BE49-F238E27FC236}">
                <a16:creationId xmlns:a16="http://schemas.microsoft.com/office/drawing/2014/main" id="{A12914BC-DFF7-4DE5-8F38-F16164EF9B10}"/>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47464" name="Rectangle 8">
            <a:extLst>
              <a:ext uri="{FF2B5EF4-FFF2-40B4-BE49-F238E27FC236}">
                <a16:creationId xmlns:a16="http://schemas.microsoft.com/office/drawing/2014/main" id="{6E0B8437-9B0A-4958-A340-3F0EFA5CF217}"/>
              </a:ext>
            </a:extLst>
          </p:cNvPr>
          <p:cNvSpPr>
            <a:spLocks noGrp="1" noChangeArrowheads="1"/>
          </p:cNvSpPr>
          <p:nvPr>
            <p:ph idx="1"/>
          </p:nvPr>
        </p:nvSpPr>
        <p:spPr>
          <a:xfrm>
            <a:off x="228600" y="1885950"/>
            <a:ext cx="4419600" cy="3086100"/>
          </a:xfrm>
        </p:spPr>
        <p:txBody>
          <a:bodyPr>
            <a:normAutofit/>
          </a:bodyPr>
          <a:lstStyle/>
          <a:p>
            <a:pPr>
              <a:lnSpc>
                <a:spcPct val="100000"/>
              </a:lnSpc>
            </a:pPr>
            <a:r>
              <a:rPr lang="en-US" altLang="en-US" sz="2700" b="1" dirty="0">
                <a:solidFill>
                  <a:schemeClr val="bg1"/>
                </a:solidFill>
              </a:rPr>
              <a:t>Should the </a:t>
            </a:r>
            <a:r>
              <a:rPr lang="en-US" altLang="en-US" sz="2700" b="1" dirty="0">
                <a:solidFill>
                  <a:srgbClr val="FFFF00"/>
                </a:solidFill>
              </a:rPr>
              <a:t>Lord’s Supper</a:t>
            </a:r>
            <a:br>
              <a:rPr lang="en-US" altLang="en-US" sz="2700" b="1" dirty="0">
                <a:solidFill>
                  <a:srgbClr val="FFFF00"/>
                </a:solidFill>
              </a:rPr>
            </a:br>
            <a:r>
              <a:rPr lang="en-US" altLang="en-US" sz="2700" b="1" dirty="0">
                <a:solidFill>
                  <a:schemeClr val="bg1"/>
                </a:solidFill>
              </a:rPr>
              <a:t>be observed after 70 A.D.?</a:t>
            </a:r>
            <a:endParaRPr lang="en-US" altLang="en-US" sz="2700" dirty="0">
              <a:solidFill>
                <a:schemeClr val="bg1"/>
              </a:solidFill>
            </a:endParaRPr>
          </a:p>
        </p:txBody>
      </p:sp>
      <p:sp>
        <p:nvSpPr>
          <p:cNvPr id="147463" name="Line 7">
            <a:extLst>
              <a:ext uri="{FF2B5EF4-FFF2-40B4-BE49-F238E27FC236}">
                <a16:creationId xmlns:a16="http://schemas.microsoft.com/office/drawing/2014/main" id="{FD2E430F-E456-4993-9EDB-EFC90DB37213}"/>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47465" name="Rectangle 9">
            <a:extLst>
              <a:ext uri="{FF2B5EF4-FFF2-40B4-BE49-F238E27FC236}">
                <a16:creationId xmlns:a16="http://schemas.microsoft.com/office/drawing/2014/main" id="{F3F70B44-85BC-4EB1-B953-CAFADD6DDAC1}"/>
              </a:ext>
            </a:extLst>
          </p:cNvPr>
          <p:cNvSpPr>
            <a:spLocks noChangeArrowheads="1"/>
          </p:cNvSpPr>
          <p:nvPr/>
        </p:nvSpPr>
        <p:spPr bwMode="auto">
          <a:xfrm>
            <a:off x="228600" y="1371600"/>
            <a:ext cx="8686800" cy="45720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7466" name="Text Box 10">
            <a:extLst>
              <a:ext uri="{FF2B5EF4-FFF2-40B4-BE49-F238E27FC236}">
                <a16:creationId xmlns:a16="http://schemas.microsoft.com/office/drawing/2014/main" id="{7AD69EE6-DE3B-4FCA-84F8-0D4AC57EB51F}"/>
              </a:ext>
            </a:extLst>
          </p:cNvPr>
          <p:cNvSpPr txBox="1">
            <a:spLocks noChangeArrowheads="1"/>
          </p:cNvSpPr>
          <p:nvPr/>
        </p:nvSpPr>
        <p:spPr bwMode="auto">
          <a:xfrm>
            <a:off x="1981200" y="1371600"/>
            <a:ext cx="57340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Worship</a:t>
            </a:r>
          </a:p>
        </p:txBody>
      </p:sp>
      <p:pic>
        <p:nvPicPr>
          <p:cNvPr id="147468" name="Picture 12" descr="Picture2">
            <a:extLst>
              <a:ext uri="{FF2B5EF4-FFF2-40B4-BE49-F238E27FC236}">
                <a16:creationId xmlns:a16="http://schemas.microsoft.com/office/drawing/2014/main" id="{26807259-9C27-4949-8ACE-6FBF145AA8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017361"/>
            <a:ext cx="4117181" cy="288444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9">
            <a:extLst>
              <a:ext uri="{FF2B5EF4-FFF2-40B4-BE49-F238E27FC236}">
                <a16:creationId xmlns:a16="http://schemas.microsoft.com/office/drawing/2014/main" id="{A1EC3D43-B78F-2B74-EE35-1E81F9362130}"/>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A3EC311F-6BC4-EACA-23D6-56F9A9C4BD8B}"/>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BF053BAE-F326-D687-87CF-288556E65902}"/>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830B8156-216B-6D3E-1620-F1DE19FF05F0}"/>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7C4CF89F-9CD7-413E-B5D2-8BDB3B29B860}"/>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48488" name="Rectangle 8">
            <a:extLst>
              <a:ext uri="{FF2B5EF4-FFF2-40B4-BE49-F238E27FC236}">
                <a16:creationId xmlns:a16="http://schemas.microsoft.com/office/drawing/2014/main" id="{BD48F13B-3F72-4F6F-B16B-560E89A698A9}"/>
              </a:ext>
            </a:extLst>
          </p:cNvPr>
          <p:cNvSpPr>
            <a:spLocks noGrp="1" noChangeArrowheads="1"/>
          </p:cNvSpPr>
          <p:nvPr>
            <p:ph idx="1"/>
          </p:nvPr>
        </p:nvSpPr>
        <p:spPr>
          <a:xfrm>
            <a:off x="228600" y="1885949"/>
            <a:ext cx="8686800" cy="3138785"/>
          </a:xfrm>
        </p:spPr>
        <p:txBody>
          <a:bodyPr>
            <a:normAutofit/>
          </a:bodyPr>
          <a:lstStyle/>
          <a:p>
            <a:pPr>
              <a:lnSpc>
                <a:spcPct val="100000"/>
              </a:lnSpc>
            </a:pPr>
            <a:r>
              <a:rPr lang="en-US" altLang="en-US" sz="2700" b="1" dirty="0">
                <a:solidFill>
                  <a:schemeClr val="bg1"/>
                </a:solidFill>
              </a:rPr>
              <a:t>The Realized Eschatologist has no reason to partake of the Lord’s Supper</a:t>
            </a:r>
          </a:p>
          <a:p>
            <a:pPr>
              <a:lnSpc>
                <a:spcPct val="100000"/>
              </a:lnSpc>
            </a:pPr>
            <a:r>
              <a:rPr lang="en-US" altLang="en-US" sz="2700" b="1" dirty="0">
                <a:solidFill>
                  <a:schemeClr val="bg1"/>
                </a:solidFill>
              </a:rPr>
              <a:t>Jesus said – it would be observed when His kingdom was fully established</a:t>
            </a:r>
          </a:p>
          <a:p>
            <a:pPr lvl="1">
              <a:lnSpc>
                <a:spcPct val="100000"/>
              </a:lnSpc>
            </a:pPr>
            <a:r>
              <a:rPr lang="en-US" altLang="en-US" sz="2600" b="1" dirty="0">
                <a:solidFill>
                  <a:srgbClr val="43D1CE"/>
                </a:solidFill>
              </a:rPr>
              <a:t>Matthew 26:29</a:t>
            </a:r>
          </a:p>
          <a:p>
            <a:pPr lvl="2">
              <a:lnSpc>
                <a:spcPct val="100000"/>
              </a:lnSpc>
            </a:pPr>
            <a:r>
              <a:rPr lang="en-US" altLang="en-US" sz="2500" dirty="0">
                <a:solidFill>
                  <a:schemeClr val="bg1"/>
                </a:solidFill>
              </a:rPr>
              <a:t>To the Realized Eschatologist it could not be observed until the kingdom was fully established in 70 A.D.</a:t>
            </a:r>
          </a:p>
        </p:txBody>
      </p:sp>
      <p:sp>
        <p:nvSpPr>
          <p:cNvPr id="148487" name="Line 7">
            <a:extLst>
              <a:ext uri="{FF2B5EF4-FFF2-40B4-BE49-F238E27FC236}">
                <a16:creationId xmlns:a16="http://schemas.microsoft.com/office/drawing/2014/main" id="{32F8195A-8CED-4589-AFA9-98C91A934B74}"/>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48489" name="Rectangle 9">
            <a:extLst>
              <a:ext uri="{FF2B5EF4-FFF2-40B4-BE49-F238E27FC236}">
                <a16:creationId xmlns:a16="http://schemas.microsoft.com/office/drawing/2014/main" id="{A860354E-348B-462C-A900-AA3052767017}"/>
              </a:ext>
            </a:extLst>
          </p:cNvPr>
          <p:cNvSpPr>
            <a:spLocks noChangeArrowheads="1"/>
          </p:cNvSpPr>
          <p:nvPr/>
        </p:nvSpPr>
        <p:spPr bwMode="auto">
          <a:xfrm>
            <a:off x="228600" y="1371600"/>
            <a:ext cx="8686800" cy="45720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8490" name="Text Box 10">
            <a:extLst>
              <a:ext uri="{FF2B5EF4-FFF2-40B4-BE49-F238E27FC236}">
                <a16:creationId xmlns:a16="http://schemas.microsoft.com/office/drawing/2014/main" id="{029D0DDC-97D7-46EB-BB90-F58AA46E33CC}"/>
              </a:ext>
            </a:extLst>
          </p:cNvPr>
          <p:cNvSpPr txBox="1">
            <a:spLocks noChangeArrowheads="1"/>
          </p:cNvSpPr>
          <p:nvPr/>
        </p:nvSpPr>
        <p:spPr bwMode="auto">
          <a:xfrm>
            <a:off x="1752600" y="1371600"/>
            <a:ext cx="5962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Worship</a:t>
            </a:r>
          </a:p>
        </p:txBody>
      </p:sp>
      <p:sp>
        <p:nvSpPr>
          <p:cNvPr id="2" name="Rectangle 9">
            <a:extLst>
              <a:ext uri="{FF2B5EF4-FFF2-40B4-BE49-F238E27FC236}">
                <a16:creationId xmlns:a16="http://schemas.microsoft.com/office/drawing/2014/main" id="{EA8592DA-6469-606D-463D-82370158A9BE}"/>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825F3602-7368-7061-71E8-F5368DA45FC3}"/>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EE6C403B-1C3B-0A27-B97B-0F7FA2427CD9}"/>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B0881210-E262-49DB-C39D-EA5F7D308C67}"/>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48488">
                                            <p:txEl>
                                              <p:pRg st="1" end="1"/>
                                            </p:txEl>
                                          </p:spTgt>
                                        </p:tgtEl>
                                        <p:attrNameLst>
                                          <p:attrName>style.visibility</p:attrName>
                                        </p:attrNameLst>
                                      </p:cBhvr>
                                      <p:to>
                                        <p:strVal val="visible"/>
                                      </p:to>
                                    </p:set>
                                    <p:anim calcmode="lin" valueType="num">
                                      <p:cBhvr>
                                        <p:cTn id="7" dur="500" fill="hold"/>
                                        <p:tgtEl>
                                          <p:spTgt spid="14848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4848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48488">
                                            <p:txEl>
                                              <p:pRg st="1" end="1"/>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148488">
                                            <p:txEl>
                                              <p:pRg st="2" end="2"/>
                                            </p:txEl>
                                          </p:spTgt>
                                        </p:tgtEl>
                                        <p:attrNameLst>
                                          <p:attrName>style.visibility</p:attrName>
                                        </p:attrNameLst>
                                      </p:cBhvr>
                                      <p:to>
                                        <p:strVal val="visible"/>
                                      </p:to>
                                    </p:set>
                                    <p:anim calcmode="lin" valueType="num">
                                      <p:cBhvr>
                                        <p:cTn id="13" dur="500" fill="hold"/>
                                        <p:tgtEl>
                                          <p:spTgt spid="148488">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148488">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148488">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16" fill="hold" nodeType="clickEffect">
                                  <p:stCondLst>
                                    <p:cond delay="0"/>
                                  </p:stCondLst>
                                  <p:childTnLst>
                                    <p:set>
                                      <p:cBhvr>
                                        <p:cTn id="19" dur="1" fill="hold">
                                          <p:stCondLst>
                                            <p:cond delay="0"/>
                                          </p:stCondLst>
                                        </p:cTn>
                                        <p:tgtEl>
                                          <p:spTgt spid="148488">
                                            <p:txEl>
                                              <p:pRg st="3" end="3"/>
                                            </p:txEl>
                                          </p:spTgt>
                                        </p:tgtEl>
                                        <p:attrNameLst>
                                          <p:attrName>style.visibility</p:attrName>
                                        </p:attrNameLst>
                                      </p:cBhvr>
                                      <p:to>
                                        <p:strVal val="visible"/>
                                      </p:to>
                                    </p:set>
                                    <p:anim calcmode="lin" valueType="num">
                                      <p:cBhvr>
                                        <p:cTn id="20" dur="500" fill="hold"/>
                                        <p:tgtEl>
                                          <p:spTgt spid="148488">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148488">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14848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9506" name="Rectangle 2">
            <a:extLst>
              <a:ext uri="{FF2B5EF4-FFF2-40B4-BE49-F238E27FC236}">
                <a16:creationId xmlns:a16="http://schemas.microsoft.com/office/drawing/2014/main" id="{F6E11137-60F9-4EBA-A721-61DD5678E3AC}"/>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49512" name="Rectangle 8">
            <a:extLst>
              <a:ext uri="{FF2B5EF4-FFF2-40B4-BE49-F238E27FC236}">
                <a16:creationId xmlns:a16="http://schemas.microsoft.com/office/drawing/2014/main" id="{BED17626-2CE9-403F-93E0-6D8F1237F454}"/>
              </a:ext>
            </a:extLst>
          </p:cNvPr>
          <p:cNvSpPr>
            <a:spLocks noGrp="1" noChangeArrowheads="1"/>
          </p:cNvSpPr>
          <p:nvPr>
            <p:ph idx="1"/>
          </p:nvPr>
        </p:nvSpPr>
        <p:spPr>
          <a:xfrm>
            <a:off x="228600" y="1885950"/>
            <a:ext cx="8686800" cy="3086100"/>
          </a:xfrm>
        </p:spPr>
        <p:txBody>
          <a:bodyPr>
            <a:normAutofit/>
          </a:bodyPr>
          <a:lstStyle/>
          <a:p>
            <a:pPr>
              <a:lnSpc>
                <a:spcPct val="100000"/>
              </a:lnSpc>
            </a:pPr>
            <a:r>
              <a:rPr lang="en-US" altLang="en-US" sz="2700" b="1" dirty="0">
                <a:solidFill>
                  <a:schemeClr val="bg1"/>
                </a:solidFill>
              </a:rPr>
              <a:t>The Lord’s Supper was to be observed in the kingdom – but it would </a:t>
            </a:r>
            <a:r>
              <a:rPr lang="en-US" altLang="en-US" sz="2700" b="1" dirty="0">
                <a:solidFill>
                  <a:srgbClr val="FFFF00"/>
                </a:solidFill>
              </a:rPr>
              <a:t>NOT</a:t>
            </a:r>
            <a:r>
              <a:rPr lang="en-US" altLang="en-US" sz="2700" b="1" dirty="0"/>
              <a:t> </a:t>
            </a:r>
            <a:r>
              <a:rPr lang="en-US" altLang="en-US" sz="2700" b="1" dirty="0">
                <a:solidFill>
                  <a:schemeClr val="bg1"/>
                </a:solidFill>
              </a:rPr>
              <a:t>be observed</a:t>
            </a:r>
            <a:r>
              <a:rPr lang="en-US" altLang="en-US" sz="2700" b="1" dirty="0"/>
              <a:t> </a:t>
            </a:r>
            <a:r>
              <a:rPr lang="en-US" altLang="en-US" sz="2700" b="1" dirty="0">
                <a:solidFill>
                  <a:srgbClr val="FFFF00"/>
                </a:solidFill>
              </a:rPr>
              <a:t>AFTER</a:t>
            </a:r>
            <a:r>
              <a:rPr lang="en-US" altLang="en-US" sz="2700" b="1" dirty="0"/>
              <a:t> </a:t>
            </a:r>
            <a:r>
              <a:rPr lang="en-US" altLang="en-US" sz="2700" b="1" dirty="0">
                <a:solidFill>
                  <a:schemeClr val="bg1"/>
                </a:solidFill>
              </a:rPr>
              <a:t>the Lord’s return</a:t>
            </a:r>
            <a:endParaRPr lang="en-US" altLang="en-US" sz="2700" dirty="0">
              <a:solidFill>
                <a:schemeClr val="bg1"/>
              </a:solidFill>
            </a:endParaRPr>
          </a:p>
        </p:txBody>
      </p:sp>
      <p:sp>
        <p:nvSpPr>
          <p:cNvPr id="149511" name="Line 7">
            <a:extLst>
              <a:ext uri="{FF2B5EF4-FFF2-40B4-BE49-F238E27FC236}">
                <a16:creationId xmlns:a16="http://schemas.microsoft.com/office/drawing/2014/main" id="{4988BCE2-C916-4BA8-8B58-E5E09F2AD833}"/>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49513" name="Rectangle 9">
            <a:extLst>
              <a:ext uri="{FF2B5EF4-FFF2-40B4-BE49-F238E27FC236}">
                <a16:creationId xmlns:a16="http://schemas.microsoft.com/office/drawing/2014/main" id="{64D6A152-54D1-4AF0-B930-F7DD50CAF912}"/>
              </a:ext>
            </a:extLst>
          </p:cNvPr>
          <p:cNvSpPr>
            <a:spLocks noChangeArrowheads="1"/>
          </p:cNvSpPr>
          <p:nvPr/>
        </p:nvSpPr>
        <p:spPr bwMode="auto">
          <a:xfrm>
            <a:off x="228600" y="1371600"/>
            <a:ext cx="8686800" cy="45720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9514" name="Text Box 10">
            <a:extLst>
              <a:ext uri="{FF2B5EF4-FFF2-40B4-BE49-F238E27FC236}">
                <a16:creationId xmlns:a16="http://schemas.microsoft.com/office/drawing/2014/main" id="{584C8C07-90C4-4DFB-9AA1-8BAA71C0D4D7}"/>
              </a:ext>
            </a:extLst>
          </p:cNvPr>
          <p:cNvSpPr txBox="1">
            <a:spLocks noChangeArrowheads="1"/>
          </p:cNvSpPr>
          <p:nvPr/>
        </p:nvSpPr>
        <p:spPr bwMode="auto">
          <a:xfrm>
            <a:off x="1676400" y="1371600"/>
            <a:ext cx="6038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Worship</a:t>
            </a:r>
          </a:p>
        </p:txBody>
      </p:sp>
      <p:sp>
        <p:nvSpPr>
          <p:cNvPr id="149516" name="AutoShape 12">
            <a:extLst>
              <a:ext uri="{FF2B5EF4-FFF2-40B4-BE49-F238E27FC236}">
                <a16:creationId xmlns:a16="http://schemas.microsoft.com/office/drawing/2014/main" id="{950CF47A-6CE9-447D-8364-65E7B3560B25}"/>
              </a:ext>
            </a:extLst>
          </p:cNvPr>
          <p:cNvSpPr>
            <a:spLocks noChangeArrowheads="1"/>
          </p:cNvSpPr>
          <p:nvPr/>
        </p:nvSpPr>
        <p:spPr bwMode="auto">
          <a:xfrm>
            <a:off x="304800" y="2647950"/>
            <a:ext cx="8534400" cy="2209800"/>
          </a:xfrm>
          <a:prstGeom prst="horizontalScroll">
            <a:avLst>
              <a:gd name="adj" fmla="val 12500"/>
            </a:avLst>
          </a:prstGeom>
          <a:solidFill>
            <a:srgbClr val="10403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49517" name="Text Box 13">
            <a:extLst>
              <a:ext uri="{FF2B5EF4-FFF2-40B4-BE49-F238E27FC236}">
                <a16:creationId xmlns:a16="http://schemas.microsoft.com/office/drawing/2014/main" id="{1A8565E1-9505-481B-9B3C-FF454789825B}"/>
              </a:ext>
            </a:extLst>
          </p:cNvPr>
          <p:cNvSpPr txBox="1">
            <a:spLocks noChangeArrowheads="1"/>
          </p:cNvSpPr>
          <p:nvPr/>
        </p:nvSpPr>
        <p:spPr bwMode="auto">
          <a:xfrm>
            <a:off x="685800" y="3105150"/>
            <a:ext cx="8001000" cy="1338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700" dirty="0">
                <a:solidFill>
                  <a:schemeClr val="bg1"/>
                </a:solidFill>
                <a:latin typeface="Calibri" panose="020F0502020204030204" pitchFamily="34" charset="0"/>
              </a:rPr>
              <a:t>For as often as you eat this bread and drink this cup, you proclaim the Lord's death </a:t>
            </a:r>
            <a:r>
              <a:rPr lang="en-US" altLang="en-US" sz="2700" b="1" dirty="0">
                <a:solidFill>
                  <a:srgbClr val="FFFF00"/>
                </a:solidFill>
                <a:latin typeface="Calibri" panose="020F0502020204030204" pitchFamily="34" charset="0"/>
              </a:rPr>
              <a:t>till He comes</a:t>
            </a:r>
            <a:r>
              <a:rPr lang="en-US" altLang="en-US" sz="2700" dirty="0">
                <a:solidFill>
                  <a:schemeClr val="bg1"/>
                </a:solidFill>
                <a:latin typeface="Calibri" panose="020F0502020204030204" pitchFamily="34" charset="0"/>
              </a:rPr>
              <a:t>.</a:t>
            </a:r>
            <a:br>
              <a:rPr lang="en-US" altLang="en-US" sz="2700" dirty="0">
                <a:solidFill>
                  <a:schemeClr val="bg1"/>
                </a:solidFill>
                <a:latin typeface="Calibri" panose="020F0502020204030204" pitchFamily="34" charset="0"/>
              </a:rPr>
            </a:br>
            <a:r>
              <a:rPr lang="en-US" altLang="en-US" sz="2700" b="1" dirty="0">
                <a:solidFill>
                  <a:schemeClr val="bg1"/>
                </a:solidFill>
                <a:latin typeface="Calibri" panose="020F0502020204030204" pitchFamily="34" charset="0"/>
              </a:rPr>
              <a:t>1 Corinthians 11:26</a:t>
            </a:r>
          </a:p>
        </p:txBody>
      </p:sp>
      <p:sp>
        <p:nvSpPr>
          <p:cNvPr id="2" name="Rectangle 9">
            <a:extLst>
              <a:ext uri="{FF2B5EF4-FFF2-40B4-BE49-F238E27FC236}">
                <a16:creationId xmlns:a16="http://schemas.microsoft.com/office/drawing/2014/main" id="{94131128-30BE-341C-0DCB-87981720D83E}"/>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D0E46EAB-BB97-C735-5223-CFAA48D2E91A}"/>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1062A274-12E2-376E-8D36-173D991DEC58}"/>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4965CDD3-5C37-E679-62B4-5547102D7B05}"/>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49516"/>
                                        </p:tgtEl>
                                        <p:attrNameLst>
                                          <p:attrName>style.visibility</p:attrName>
                                        </p:attrNameLst>
                                      </p:cBhvr>
                                      <p:to>
                                        <p:strVal val="visible"/>
                                      </p:to>
                                    </p:set>
                                    <p:anim calcmode="lin" valueType="num">
                                      <p:cBhvr>
                                        <p:cTn id="7" dur="500" fill="hold"/>
                                        <p:tgtEl>
                                          <p:spTgt spid="149516"/>
                                        </p:tgtEl>
                                        <p:attrNameLst>
                                          <p:attrName>ppt_w</p:attrName>
                                        </p:attrNameLst>
                                      </p:cBhvr>
                                      <p:tavLst>
                                        <p:tav tm="0">
                                          <p:val>
                                            <p:fltVal val="0"/>
                                          </p:val>
                                        </p:tav>
                                        <p:tav tm="100000">
                                          <p:val>
                                            <p:strVal val="#ppt_w"/>
                                          </p:val>
                                        </p:tav>
                                      </p:tavLst>
                                    </p:anim>
                                    <p:anim calcmode="lin" valueType="num">
                                      <p:cBhvr>
                                        <p:cTn id="8" dur="500" fill="hold"/>
                                        <p:tgtEl>
                                          <p:spTgt spid="149516"/>
                                        </p:tgtEl>
                                        <p:attrNameLst>
                                          <p:attrName>ppt_h</p:attrName>
                                        </p:attrNameLst>
                                      </p:cBhvr>
                                      <p:tavLst>
                                        <p:tav tm="0">
                                          <p:val>
                                            <p:fltVal val="0"/>
                                          </p:val>
                                        </p:tav>
                                        <p:tav tm="100000">
                                          <p:val>
                                            <p:strVal val="#ppt_h"/>
                                          </p:val>
                                        </p:tav>
                                      </p:tavLst>
                                    </p:anim>
                                    <p:animEffect transition="in" filter="fade">
                                      <p:cBhvr>
                                        <p:cTn id="9" dur="500"/>
                                        <p:tgtEl>
                                          <p:spTgt spid="149516"/>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49517"/>
                                        </p:tgtEl>
                                        <p:attrNameLst>
                                          <p:attrName>style.visibility</p:attrName>
                                        </p:attrNameLst>
                                      </p:cBhvr>
                                      <p:to>
                                        <p:strVal val="visible"/>
                                      </p:to>
                                    </p:set>
                                    <p:anim calcmode="lin" valueType="num">
                                      <p:cBhvr>
                                        <p:cTn id="12" dur="500" fill="hold"/>
                                        <p:tgtEl>
                                          <p:spTgt spid="149517"/>
                                        </p:tgtEl>
                                        <p:attrNameLst>
                                          <p:attrName>ppt_w</p:attrName>
                                        </p:attrNameLst>
                                      </p:cBhvr>
                                      <p:tavLst>
                                        <p:tav tm="0">
                                          <p:val>
                                            <p:fltVal val="0"/>
                                          </p:val>
                                        </p:tav>
                                        <p:tav tm="100000">
                                          <p:val>
                                            <p:strVal val="#ppt_w"/>
                                          </p:val>
                                        </p:tav>
                                      </p:tavLst>
                                    </p:anim>
                                    <p:anim calcmode="lin" valueType="num">
                                      <p:cBhvr>
                                        <p:cTn id="13" dur="500" fill="hold"/>
                                        <p:tgtEl>
                                          <p:spTgt spid="149517"/>
                                        </p:tgtEl>
                                        <p:attrNameLst>
                                          <p:attrName>ppt_h</p:attrName>
                                        </p:attrNameLst>
                                      </p:cBhvr>
                                      <p:tavLst>
                                        <p:tav tm="0">
                                          <p:val>
                                            <p:fltVal val="0"/>
                                          </p:val>
                                        </p:tav>
                                        <p:tav tm="100000">
                                          <p:val>
                                            <p:strVal val="#ppt_h"/>
                                          </p:val>
                                        </p:tav>
                                      </p:tavLst>
                                    </p:anim>
                                    <p:animEffect transition="in" filter="fade">
                                      <p:cBhvr>
                                        <p:cTn id="14" dur="500"/>
                                        <p:tgtEl>
                                          <p:spTgt spid="1495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17" grpId="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C15AC1B7-73AC-4ACF-AD2E-03B433A32D58}"/>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50536" name="Rectangle 8">
            <a:extLst>
              <a:ext uri="{FF2B5EF4-FFF2-40B4-BE49-F238E27FC236}">
                <a16:creationId xmlns:a16="http://schemas.microsoft.com/office/drawing/2014/main" id="{A1574812-B0CF-47D8-A33B-7163DA9F7845}"/>
              </a:ext>
            </a:extLst>
          </p:cNvPr>
          <p:cNvSpPr>
            <a:spLocks noGrp="1" noChangeArrowheads="1"/>
          </p:cNvSpPr>
          <p:nvPr>
            <p:ph idx="1"/>
          </p:nvPr>
        </p:nvSpPr>
        <p:spPr>
          <a:xfrm>
            <a:off x="228600" y="1885950"/>
            <a:ext cx="8686800" cy="3028950"/>
          </a:xfrm>
        </p:spPr>
        <p:txBody>
          <a:bodyPr>
            <a:normAutofit/>
          </a:bodyPr>
          <a:lstStyle/>
          <a:p>
            <a:pPr>
              <a:lnSpc>
                <a:spcPct val="100000"/>
              </a:lnSpc>
            </a:pPr>
            <a:r>
              <a:rPr lang="en-US" altLang="en-US" sz="2700" b="1" dirty="0">
                <a:solidFill>
                  <a:schemeClr val="bg1"/>
                </a:solidFill>
              </a:rPr>
              <a:t>The 70 A.D. doctrine makes every coming of the Lord in the New Testament mean 70 A.D.</a:t>
            </a:r>
          </a:p>
        </p:txBody>
      </p:sp>
      <p:sp>
        <p:nvSpPr>
          <p:cNvPr id="150535" name="Line 7">
            <a:extLst>
              <a:ext uri="{FF2B5EF4-FFF2-40B4-BE49-F238E27FC236}">
                <a16:creationId xmlns:a16="http://schemas.microsoft.com/office/drawing/2014/main" id="{2C2036F3-25D1-4B5E-93DE-1E9E6E8137EF}"/>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50537" name="Rectangle 9">
            <a:extLst>
              <a:ext uri="{FF2B5EF4-FFF2-40B4-BE49-F238E27FC236}">
                <a16:creationId xmlns:a16="http://schemas.microsoft.com/office/drawing/2014/main" id="{955FF976-581C-4C0E-B378-76B977C6A425}"/>
              </a:ext>
            </a:extLst>
          </p:cNvPr>
          <p:cNvSpPr>
            <a:spLocks noChangeArrowheads="1"/>
          </p:cNvSpPr>
          <p:nvPr/>
        </p:nvSpPr>
        <p:spPr bwMode="auto">
          <a:xfrm>
            <a:off x="228600" y="1371600"/>
            <a:ext cx="8686800" cy="45720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50538" name="Text Box 10">
            <a:extLst>
              <a:ext uri="{FF2B5EF4-FFF2-40B4-BE49-F238E27FC236}">
                <a16:creationId xmlns:a16="http://schemas.microsoft.com/office/drawing/2014/main" id="{299D025C-452D-4A9A-8EBB-3BE818BDDCC6}"/>
              </a:ext>
            </a:extLst>
          </p:cNvPr>
          <p:cNvSpPr txBox="1">
            <a:spLocks noChangeArrowheads="1"/>
          </p:cNvSpPr>
          <p:nvPr/>
        </p:nvSpPr>
        <p:spPr bwMode="auto">
          <a:xfrm>
            <a:off x="228600" y="1371600"/>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Worship</a:t>
            </a:r>
          </a:p>
        </p:txBody>
      </p:sp>
      <p:pic>
        <p:nvPicPr>
          <p:cNvPr id="150541" name="Picture 13" descr="Picture2">
            <a:extLst>
              <a:ext uri="{FF2B5EF4-FFF2-40B4-BE49-F238E27FC236}">
                <a16:creationId xmlns:a16="http://schemas.microsoft.com/office/drawing/2014/main" id="{2F3C999C-20BB-4570-AA0A-59D56F26CE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3999" y="2400300"/>
            <a:ext cx="3581401" cy="2524126"/>
          </a:xfrm>
          <a:prstGeom prst="rect">
            <a:avLst/>
          </a:prstGeom>
          <a:noFill/>
          <a:extLst>
            <a:ext uri="{909E8E84-426E-40DD-AFC4-6F175D3DCCD1}">
              <a14:hiddenFill xmlns:a14="http://schemas.microsoft.com/office/drawing/2010/main">
                <a:solidFill>
                  <a:srgbClr val="FFFFFF"/>
                </a:solidFill>
              </a14:hiddenFill>
            </a:ext>
          </a:extLst>
        </p:spPr>
      </p:pic>
      <p:sp>
        <p:nvSpPr>
          <p:cNvPr id="150542" name="Rectangle 14">
            <a:extLst>
              <a:ext uri="{FF2B5EF4-FFF2-40B4-BE49-F238E27FC236}">
                <a16:creationId xmlns:a16="http://schemas.microsoft.com/office/drawing/2014/main" id="{70C61E62-E662-4051-B48A-16AE599C9561}"/>
              </a:ext>
            </a:extLst>
          </p:cNvPr>
          <p:cNvSpPr>
            <a:spLocks noChangeArrowheads="1"/>
          </p:cNvSpPr>
          <p:nvPr/>
        </p:nvSpPr>
        <p:spPr bwMode="auto">
          <a:xfrm>
            <a:off x="228601" y="2800350"/>
            <a:ext cx="4991098"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accent2"/>
              </a:buClr>
              <a:buSzPct val="75000"/>
              <a:buFont typeface="Wingdings" panose="05000000000000000000" pitchFamily="2" charset="2"/>
              <a:buChar char="n"/>
              <a:defRPr sz="3100">
                <a:solidFill>
                  <a:schemeClr val="tx1"/>
                </a:solidFill>
                <a:latin typeface="Arial" panose="020B0604020202020204" pitchFamily="34" charset="0"/>
              </a:defRPr>
            </a:lvl1pPr>
            <a:lvl2pPr marL="742950" indent="-285750">
              <a:spcBef>
                <a:spcPct val="20000"/>
              </a:spcBef>
              <a:buClr>
                <a:schemeClr val="accent1"/>
              </a:buClr>
              <a:buSzPct val="6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hlink"/>
              </a:buClr>
              <a:buSzPct val="5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tx1"/>
              </a:buClr>
              <a:buSzPct val="85000"/>
              <a:buFont typeface="Wingdings" panose="05000000000000000000" pitchFamily="2" charset="2"/>
              <a:buChar char="§"/>
              <a:defRPr sz="2000">
                <a:solidFill>
                  <a:schemeClr val="tx1"/>
                </a:solidFill>
                <a:latin typeface="Arial" panose="020B0604020202020204" pitchFamily="34" charset="0"/>
              </a:defRPr>
            </a:lvl5pPr>
            <a:lvl6pPr marL="25146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6pPr>
            <a:lvl7pPr marL="29718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7pPr>
            <a:lvl8pPr marL="34290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8pPr>
            <a:lvl9pPr marL="38862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9pPr>
          </a:lstStyle>
          <a:p>
            <a:pPr lvl="1" eaLnBrk="1" hangingPunct="1"/>
            <a:r>
              <a:rPr lang="en-US" altLang="en-US" dirty="0">
                <a:solidFill>
                  <a:schemeClr val="bg1"/>
                </a:solidFill>
                <a:latin typeface="Calibri" panose="020F0502020204030204" pitchFamily="34" charset="0"/>
              </a:rPr>
              <a:t>Based on their theory, the Lord’s Supper was never observed and could never be observed</a:t>
            </a:r>
          </a:p>
        </p:txBody>
      </p:sp>
      <p:sp>
        <p:nvSpPr>
          <p:cNvPr id="2" name="Rectangle 9">
            <a:extLst>
              <a:ext uri="{FF2B5EF4-FFF2-40B4-BE49-F238E27FC236}">
                <a16:creationId xmlns:a16="http://schemas.microsoft.com/office/drawing/2014/main" id="{F6697994-BC7B-4E70-3032-0CBC76219ACB}"/>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DBF6B9AD-AE26-8C2C-E021-404A8A0BC83E}"/>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A1E2F3A5-DDCD-A235-C465-97801CDEBAEE}"/>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66F72E23-D390-41A6-4E46-9E2CBD7CBF1E}"/>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1554" name="Rectangle 2">
            <a:extLst>
              <a:ext uri="{FF2B5EF4-FFF2-40B4-BE49-F238E27FC236}">
                <a16:creationId xmlns:a16="http://schemas.microsoft.com/office/drawing/2014/main" id="{FE280404-5185-47A6-8713-2F64AC694E4B}"/>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51560" name="Rectangle 8">
            <a:extLst>
              <a:ext uri="{FF2B5EF4-FFF2-40B4-BE49-F238E27FC236}">
                <a16:creationId xmlns:a16="http://schemas.microsoft.com/office/drawing/2014/main" id="{02A88E78-4E59-4BDB-AF3B-5D3F8C5F0C04}"/>
              </a:ext>
            </a:extLst>
          </p:cNvPr>
          <p:cNvSpPr>
            <a:spLocks noGrp="1" noChangeArrowheads="1"/>
          </p:cNvSpPr>
          <p:nvPr>
            <p:ph idx="1"/>
          </p:nvPr>
        </p:nvSpPr>
        <p:spPr>
          <a:xfrm>
            <a:off x="228600" y="1885950"/>
            <a:ext cx="7772400" cy="3028950"/>
          </a:xfrm>
        </p:spPr>
        <p:txBody>
          <a:bodyPr>
            <a:normAutofit/>
          </a:bodyPr>
          <a:lstStyle/>
          <a:p>
            <a:r>
              <a:rPr lang="en-US" altLang="en-US" sz="2700" b="1" dirty="0">
                <a:solidFill>
                  <a:schemeClr val="bg1"/>
                </a:solidFill>
              </a:rPr>
              <a:t>Most songs must be eliminated from worship</a:t>
            </a:r>
          </a:p>
        </p:txBody>
      </p:sp>
      <p:sp>
        <p:nvSpPr>
          <p:cNvPr id="151559" name="Line 7">
            <a:extLst>
              <a:ext uri="{FF2B5EF4-FFF2-40B4-BE49-F238E27FC236}">
                <a16:creationId xmlns:a16="http://schemas.microsoft.com/office/drawing/2014/main" id="{BFF1266B-B06A-4567-A0A0-BCC9940684FC}"/>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51561" name="Rectangle 9">
            <a:extLst>
              <a:ext uri="{FF2B5EF4-FFF2-40B4-BE49-F238E27FC236}">
                <a16:creationId xmlns:a16="http://schemas.microsoft.com/office/drawing/2014/main" id="{893A0250-E3AA-4E9F-A456-B16A05102894}"/>
              </a:ext>
            </a:extLst>
          </p:cNvPr>
          <p:cNvSpPr>
            <a:spLocks noChangeArrowheads="1"/>
          </p:cNvSpPr>
          <p:nvPr/>
        </p:nvSpPr>
        <p:spPr bwMode="auto">
          <a:xfrm>
            <a:off x="228600" y="1371600"/>
            <a:ext cx="8686800" cy="45720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51562" name="Text Box 10">
            <a:extLst>
              <a:ext uri="{FF2B5EF4-FFF2-40B4-BE49-F238E27FC236}">
                <a16:creationId xmlns:a16="http://schemas.microsoft.com/office/drawing/2014/main" id="{29AC45E6-37BF-4CE5-9805-496709E0DC51}"/>
              </a:ext>
            </a:extLst>
          </p:cNvPr>
          <p:cNvSpPr txBox="1">
            <a:spLocks noChangeArrowheads="1"/>
          </p:cNvSpPr>
          <p:nvPr/>
        </p:nvSpPr>
        <p:spPr bwMode="auto">
          <a:xfrm>
            <a:off x="1676400" y="1371600"/>
            <a:ext cx="6038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Worship</a:t>
            </a:r>
          </a:p>
        </p:txBody>
      </p:sp>
      <p:sp>
        <p:nvSpPr>
          <p:cNvPr id="151564" name="Rectangle 12">
            <a:extLst>
              <a:ext uri="{FF2B5EF4-FFF2-40B4-BE49-F238E27FC236}">
                <a16:creationId xmlns:a16="http://schemas.microsoft.com/office/drawing/2014/main" id="{2C7CC3DA-AF50-4300-9234-5DAAC91F97FD}"/>
              </a:ext>
            </a:extLst>
          </p:cNvPr>
          <p:cNvSpPr>
            <a:spLocks noChangeArrowheads="1"/>
          </p:cNvSpPr>
          <p:nvPr/>
        </p:nvSpPr>
        <p:spPr bwMode="auto">
          <a:xfrm>
            <a:off x="228600" y="2343150"/>
            <a:ext cx="5410200" cy="257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accent2"/>
              </a:buClr>
              <a:buSzPct val="75000"/>
              <a:buFont typeface="Wingdings" panose="05000000000000000000" pitchFamily="2" charset="2"/>
              <a:buChar char="n"/>
              <a:defRPr sz="3100">
                <a:solidFill>
                  <a:schemeClr val="tx1"/>
                </a:solidFill>
                <a:latin typeface="Arial" panose="020B0604020202020204" pitchFamily="34" charset="0"/>
              </a:defRPr>
            </a:lvl1pPr>
            <a:lvl2pPr marL="742950" indent="-285750">
              <a:spcBef>
                <a:spcPct val="20000"/>
              </a:spcBef>
              <a:buClr>
                <a:schemeClr val="accent1"/>
              </a:buClr>
              <a:buSzPct val="6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hlink"/>
              </a:buClr>
              <a:buSzPct val="5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tx1"/>
              </a:buClr>
              <a:buSzPct val="85000"/>
              <a:buFont typeface="Wingdings" panose="05000000000000000000" pitchFamily="2" charset="2"/>
              <a:buChar char="§"/>
              <a:defRPr sz="2000">
                <a:solidFill>
                  <a:schemeClr val="tx1"/>
                </a:solidFill>
                <a:latin typeface="Arial" panose="020B0604020202020204" pitchFamily="34" charset="0"/>
              </a:defRPr>
            </a:lvl5pPr>
            <a:lvl6pPr marL="25146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6pPr>
            <a:lvl7pPr marL="29718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7pPr>
            <a:lvl8pPr marL="34290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8pPr>
            <a:lvl9pPr marL="38862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9pPr>
          </a:lstStyle>
          <a:p>
            <a:pPr lvl="1" eaLnBrk="1" hangingPunct="1"/>
            <a:r>
              <a:rPr lang="en-US" altLang="en-US" sz="2400" dirty="0">
                <a:solidFill>
                  <a:schemeClr val="bg1"/>
                </a:solidFill>
                <a:latin typeface="Calibri" panose="020F0502020204030204" pitchFamily="34" charset="0"/>
              </a:rPr>
              <a:t>Every song that has reference to the return of Jesus Christ, the judgment day, the end of the world, and all its events must not be sung</a:t>
            </a:r>
          </a:p>
          <a:p>
            <a:pPr lvl="2" eaLnBrk="1" hangingPunct="1"/>
            <a:r>
              <a:rPr lang="en-US" altLang="en-US" sz="2300" dirty="0">
                <a:solidFill>
                  <a:srgbClr val="FFFF00"/>
                </a:solidFill>
                <a:latin typeface="Calibri" panose="020F0502020204030204" pitchFamily="34" charset="0"/>
              </a:rPr>
              <a:t>They have already been realized in 70 A.D.</a:t>
            </a:r>
          </a:p>
        </p:txBody>
      </p:sp>
      <p:pic>
        <p:nvPicPr>
          <p:cNvPr id="151565" name="Picture 13" descr="2007may-singing">
            <a:extLst>
              <a:ext uri="{FF2B5EF4-FFF2-40B4-BE49-F238E27FC236}">
                <a16:creationId xmlns:a16="http://schemas.microsoft.com/office/drawing/2014/main" id="{1E2F6775-170E-4897-858A-B7E05AC51B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347882"/>
            <a:ext cx="3295650" cy="259559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9">
            <a:extLst>
              <a:ext uri="{FF2B5EF4-FFF2-40B4-BE49-F238E27FC236}">
                <a16:creationId xmlns:a16="http://schemas.microsoft.com/office/drawing/2014/main" id="{A329F66B-B9B7-0BA4-5C36-5FB278FB7069}"/>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66540B7C-AB70-3841-7223-2482009589B6}"/>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F7A18A61-AA91-51D0-3001-406C7DCD7644}"/>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69FF2EEC-0CAE-BE6B-8A8C-2DEF1CA4F09C}"/>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2593" name="Picture 17" descr="sunset_large_yellowOrange-1248x252">
            <a:extLst>
              <a:ext uri="{FF2B5EF4-FFF2-40B4-BE49-F238E27FC236}">
                <a16:creationId xmlns:a16="http://schemas.microsoft.com/office/drawing/2014/main" id="{7E7FEB38-2404-4DA2-AD20-AC8441B9DE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971550"/>
            <a:ext cx="8686800" cy="685800"/>
          </a:xfrm>
          <a:prstGeom prst="rect">
            <a:avLst/>
          </a:prstGeom>
          <a:noFill/>
          <a:extLst>
            <a:ext uri="{909E8E84-426E-40DD-AFC4-6F175D3DCCD1}">
              <a14:hiddenFill xmlns:a14="http://schemas.microsoft.com/office/drawing/2010/main">
                <a:solidFill>
                  <a:srgbClr val="FFFFFF"/>
                </a:solidFill>
              </a14:hiddenFill>
            </a:ext>
          </a:extLst>
        </p:spPr>
      </p:pic>
      <p:sp>
        <p:nvSpPr>
          <p:cNvPr id="152578" name="Rectangle 2">
            <a:extLst>
              <a:ext uri="{FF2B5EF4-FFF2-40B4-BE49-F238E27FC236}">
                <a16:creationId xmlns:a16="http://schemas.microsoft.com/office/drawing/2014/main" id="{0C250432-1E75-434C-8B15-42EA15015767}"/>
              </a:ext>
            </a:extLst>
          </p:cNvPr>
          <p:cNvSpPr>
            <a:spLocks noGrp="1" noChangeArrowheads="1"/>
          </p:cNvSpPr>
          <p:nvPr>
            <p:ph type="title"/>
          </p:nvPr>
        </p:nvSpPr>
        <p:spPr>
          <a:xfrm>
            <a:off x="1314450" y="171450"/>
            <a:ext cx="6515100" cy="685800"/>
          </a:xfrm>
          <a:effectLst>
            <a:outerShdw dist="28398" dir="1593903" algn="ctr" rotWithShape="0">
              <a:srgbClr val="218785"/>
            </a:outerShdw>
          </a:effectLst>
        </p:spPr>
        <p:txBody>
          <a:bodyPr>
            <a:normAutofit fontScale="90000"/>
          </a:bodyPr>
          <a:lstStyle/>
          <a:p>
            <a:pPr algn="ctr"/>
            <a:r>
              <a:rPr lang="en-US" altLang="en-US" sz="4950" b="1" dirty="0">
                <a:solidFill>
                  <a:schemeClr val="bg1"/>
                </a:solidFill>
              </a:rPr>
              <a:t>Conclusion</a:t>
            </a:r>
            <a:endParaRPr lang="en-US" altLang="en-US" sz="4050" b="1" dirty="0">
              <a:solidFill>
                <a:schemeClr val="bg1"/>
              </a:solidFill>
            </a:endParaRPr>
          </a:p>
        </p:txBody>
      </p:sp>
      <p:sp>
        <p:nvSpPr>
          <p:cNvPr id="152584" name="Rectangle 8">
            <a:extLst>
              <a:ext uri="{FF2B5EF4-FFF2-40B4-BE49-F238E27FC236}">
                <a16:creationId xmlns:a16="http://schemas.microsoft.com/office/drawing/2014/main" id="{48EDD396-8F8A-420E-95E7-84D8AB1C80C1}"/>
              </a:ext>
            </a:extLst>
          </p:cNvPr>
          <p:cNvSpPr>
            <a:spLocks noGrp="1" noChangeArrowheads="1"/>
          </p:cNvSpPr>
          <p:nvPr>
            <p:ph idx="1"/>
          </p:nvPr>
        </p:nvSpPr>
        <p:spPr>
          <a:xfrm>
            <a:off x="4229100" y="1752599"/>
            <a:ext cx="4686300" cy="3162299"/>
          </a:xfrm>
        </p:spPr>
        <p:txBody>
          <a:bodyPr>
            <a:noAutofit/>
          </a:bodyPr>
          <a:lstStyle/>
          <a:p>
            <a:pPr>
              <a:lnSpc>
                <a:spcPct val="100000"/>
              </a:lnSpc>
            </a:pPr>
            <a:r>
              <a:rPr lang="en-US" altLang="en-US" sz="3600" dirty="0">
                <a:solidFill>
                  <a:schemeClr val="bg1"/>
                </a:solidFill>
              </a:rPr>
              <a:t>All these events did </a:t>
            </a:r>
            <a:r>
              <a:rPr lang="en-US" altLang="en-US" sz="3600" b="1" dirty="0">
                <a:solidFill>
                  <a:srgbClr val="FFFF00"/>
                </a:solidFill>
              </a:rPr>
              <a:t>NOT</a:t>
            </a:r>
            <a:r>
              <a:rPr lang="en-US" altLang="en-US" sz="3600" dirty="0"/>
              <a:t> </a:t>
            </a:r>
            <a:r>
              <a:rPr lang="en-US" altLang="en-US" sz="3600" dirty="0">
                <a:solidFill>
                  <a:schemeClr val="bg1"/>
                </a:solidFill>
              </a:rPr>
              <a:t>happen at the destruction of Jerusalem in </a:t>
            </a:r>
            <a:r>
              <a:rPr lang="en-US" altLang="en-US" sz="3600" b="1" dirty="0">
                <a:highlight>
                  <a:srgbClr val="FFFF00"/>
                </a:highlight>
              </a:rPr>
              <a:t>70 A.D.</a:t>
            </a:r>
          </a:p>
        </p:txBody>
      </p:sp>
      <p:sp>
        <p:nvSpPr>
          <p:cNvPr id="152583" name="Line 7">
            <a:extLst>
              <a:ext uri="{FF2B5EF4-FFF2-40B4-BE49-F238E27FC236}">
                <a16:creationId xmlns:a16="http://schemas.microsoft.com/office/drawing/2014/main" id="{0162201D-4DD8-4DF1-B7D7-C37EE37B2BFA}"/>
              </a:ext>
            </a:extLst>
          </p:cNvPr>
          <p:cNvSpPr>
            <a:spLocks noChangeShapeType="1"/>
          </p:cNvSpPr>
          <p:nvPr/>
        </p:nvSpPr>
        <p:spPr bwMode="auto">
          <a:xfrm>
            <a:off x="1371600" y="91440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pic>
        <p:nvPicPr>
          <p:cNvPr id="152590" name="Picture 14" descr="300_131690">
            <a:extLst>
              <a:ext uri="{FF2B5EF4-FFF2-40B4-BE49-F238E27FC236}">
                <a16:creationId xmlns:a16="http://schemas.microsoft.com/office/drawing/2014/main" id="{BC7E116C-1DFE-4625-BACE-5E658ACA70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760882"/>
            <a:ext cx="3886200" cy="3154017"/>
          </a:xfrm>
          <a:prstGeom prst="rect">
            <a:avLst/>
          </a:prstGeom>
          <a:noFill/>
          <a:extLst>
            <a:ext uri="{909E8E84-426E-40DD-AFC4-6F175D3DCCD1}">
              <a14:hiddenFill xmlns:a14="http://schemas.microsoft.com/office/drawing/2010/main">
                <a:solidFill>
                  <a:srgbClr val="FFFFFF"/>
                </a:solidFill>
              </a14:hiddenFill>
            </a:ext>
          </a:extLst>
        </p:spPr>
      </p:pic>
      <p:sp>
        <p:nvSpPr>
          <p:cNvPr id="152591" name="WordArt 15">
            <a:extLst>
              <a:ext uri="{FF2B5EF4-FFF2-40B4-BE49-F238E27FC236}">
                <a16:creationId xmlns:a16="http://schemas.microsoft.com/office/drawing/2014/main" id="{8BF1FCE2-EF75-4D7D-B1AE-97ED63710BA6}"/>
              </a:ext>
            </a:extLst>
          </p:cNvPr>
          <p:cNvSpPr>
            <a:spLocks noChangeArrowheads="1" noChangeShapeType="1" noTextEdit="1"/>
          </p:cNvSpPr>
          <p:nvPr/>
        </p:nvSpPr>
        <p:spPr bwMode="auto">
          <a:xfrm>
            <a:off x="1905000" y="1085850"/>
            <a:ext cx="5334000" cy="400050"/>
          </a:xfrm>
          <a:prstGeom prst="rect">
            <a:avLst/>
          </a:prstGeom>
          <a:extLst>
            <a:ext uri="{91240B29-F687-4F45-9708-019B960494DF}">
              <a14:hiddenLine xmlns:a14="http://schemas.microsoft.com/office/drawing/2010/main" w="9525">
                <a:solidFill>
                  <a:schemeClr val="tx1"/>
                </a:solidFill>
                <a:round/>
                <a:headEnd/>
                <a:tailEnd/>
              </a14:hiddenLine>
            </a:ext>
          </a:extLst>
        </p:spPr>
        <p:txBody>
          <a:bodyPr wrap="none" fromWordArt="1">
            <a:prstTxWarp prst="textPlain">
              <a:avLst>
                <a:gd name="adj" fmla="val 50000"/>
              </a:avLst>
            </a:prstTxWarp>
          </a:bodyPr>
          <a:lstStyle/>
          <a:p>
            <a:pPr algn="ctr"/>
            <a:r>
              <a:rPr lang="en-US" sz="2700" b="1" kern="10" dirty="0">
                <a:solidFill>
                  <a:srgbClr val="43D1CE"/>
                </a:solidFill>
                <a:effectLst>
                  <a:outerShdw dist="35921" dir="2700000" algn="ctr" rotWithShape="0">
                    <a:schemeClr val="bg1"/>
                  </a:outerShdw>
                </a:effectLst>
                <a:latin typeface="Calibri" panose="020F0502020204030204" pitchFamily="34" charset="0"/>
                <a:cs typeface="Calibri" panose="020F0502020204030204" pitchFamily="34" charset="0"/>
              </a:rPr>
              <a:t>1 Thessalonians 4:13-18</a:t>
            </a:r>
          </a:p>
        </p:txBody>
      </p:sp>
      <p:sp>
        <p:nvSpPr>
          <p:cNvPr id="2" name="Rectangle 9">
            <a:extLst>
              <a:ext uri="{FF2B5EF4-FFF2-40B4-BE49-F238E27FC236}">
                <a16:creationId xmlns:a16="http://schemas.microsoft.com/office/drawing/2014/main" id="{BB8EC451-225F-E043-F770-EBA3D2EBDF18}"/>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129759EF-6C6C-CAB4-63A9-C73A963CB3C5}"/>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55D13280-3134-83D5-99CC-6A0274655B25}"/>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0090B076-0939-05E8-84E8-4A7EB405AE5C}"/>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52584">
                                            <p:txEl>
                                              <p:pRg st="0" end="0"/>
                                            </p:txEl>
                                          </p:spTgt>
                                        </p:tgtEl>
                                        <p:attrNameLst>
                                          <p:attrName>style.visibility</p:attrName>
                                        </p:attrNameLst>
                                      </p:cBhvr>
                                      <p:to>
                                        <p:strVal val="visible"/>
                                      </p:to>
                                    </p:set>
                                    <p:anim calcmode="lin" valueType="num">
                                      <p:cBhvr>
                                        <p:cTn id="7" dur="500" fill="hold"/>
                                        <p:tgtEl>
                                          <p:spTgt spid="15258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5258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5258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E68159D-9829-9861-361D-95CBBC9F0417}"/>
              </a:ext>
            </a:extLst>
          </p:cNvPr>
          <p:cNvSpPr/>
          <p:nvPr/>
        </p:nvSpPr>
        <p:spPr>
          <a:xfrm>
            <a:off x="7239000" y="1504950"/>
            <a:ext cx="371074" cy="171449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027" name="Rectangle 3">
            <a:extLst>
              <a:ext uri="{FF2B5EF4-FFF2-40B4-BE49-F238E27FC236}">
                <a16:creationId xmlns:a16="http://schemas.microsoft.com/office/drawing/2014/main" id="{9188CA68-750B-471F-968B-E9A9470DCB08}"/>
              </a:ext>
            </a:extLst>
          </p:cNvPr>
          <p:cNvSpPr>
            <a:spLocks noGrp="1" noChangeArrowheads="1"/>
          </p:cNvSpPr>
          <p:nvPr>
            <p:ph type="title"/>
          </p:nvPr>
        </p:nvSpPr>
        <p:spPr>
          <a:xfrm>
            <a:off x="1314450" y="171450"/>
            <a:ext cx="6515100" cy="628650"/>
          </a:xfrm>
          <a:effectLst>
            <a:outerShdw dist="28398" dir="1593903" algn="ctr" rotWithShape="0">
              <a:srgbClr val="218785"/>
            </a:outerShdw>
          </a:effectLst>
        </p:spPr>
        <p:txBody>
          <a:bodyPr>
            <a:normAutofit fontScale="90000"/>
          </a:bodyPr>
          <a:lstStyle/>
          <a:p>
            <a:pPr algn="ctr"/>
            <a:r>
              <a:rPr lang="en-US" altLang="en-US" sz="4050" b="1" dirty="0">
                <a:solidFill>
                  <a:schemeClr val="bg1"/>
                </a:solidFill>
              </a:rPr>
              <a:t>Introduction</a:t>
            </a:r>
          </a:p>
        </p:txBody>
      </p:sp>
      <p:sp>
        <p:nvSpPr>
          <p:cNvPr id="129034" name="Rectangle 10">
            <a:extLst>
              <a:ext uri="{FF2B5EF4-FFF2-40B4-BE49-F238E27FC236}">
                <a16:creationId xmlns:a16="http://schemas.microsoft.com/office/drawing/2014/main" id="{FD1425B7-62C4-4D93-8096-AD28E7B47EC7}"/>
              </a:ext>
            </a:extLst>
          </p:cNvPr>
          <p:cNvSpPr>
            <a:spLocks noGrp="1" noChangeArrowheads="1"/>
          </p:cNvSpPr>
          <p:nvPr>
            <p:ph idx="1"/>
          </p:nvPr>
        </p:nvSpPr>
        <p:spPr>
          <a:xfrm>
            <a:off x="228600" y="3314699"/>
            <a:ext cx="8686800" cy="1714497"/>
          </a:xfrm>
        </p:spPr>
        <p:txBody>
          <a:bodyPr>
            <a:normAutofit lnSpcReduction="10000"/>
          </a:bodyPr>
          <a:lstStyle/>
          <a:p>
            <a:pPr>
              <a:lnSpc>
                <a:spcPct val="100000"/>
              </a:lnSpc>
            </a:pPr>
            <a:r>
              <a:rPr lang="en-US" altLang="en-US" sz="2700" b="1" dirty="0">
                <a:solidFill>
                  <a:schemeClr val="bg1"/>
                </a:solidFill>
              </a:rPr>
              <a:t>This theory would have us believe that the “last days” existed from 30-70 A.D.</a:t>
            </a:r>
          </a:p>
          <a:p>
            <a:pPr lvl="1">
              <a:lnSpc>
                <a:spcPct val="100000"/>
              </a:lnSpc>
            </a:pPr>
            <a:r>
              <a:rPr lang="en-US" altLang="en-US" sz="2550" dirty="0">
                <a:solidFill>
                  <a:schemeClr val="bg1"/>
                </a:solidFill>
              </a:rPr>
              <a:t>Eternal days began in 70 A.D. and we are living in the “eternal days” now</a:t>
            </a:r>
          </a:p>
        </p:txBody>
      </p:sp>
      <p:sp>
        <p:nvSpPr>
          <p:cNvPr id="129033" name="Line 9">
            <a:extLst>
              <a:ext uri="{FF2B5EF4-FFF2-40B4-BE49-F238E27FC236}">
                <a16:creationId xmlns:a16="http://schemas.microsoft.com/office/drawing/2014/main" id="{5B8058F7-8D44-4DED-B1B8-0BF3DE3298CE}"/>
              </a:ext>
            </a:extLst>
          </p:cNvPr>
          <p:cNvSpPr>
            <a:spLocks noChangeShapeType="1"/>
          </p:cNvSpPr>
          <p:nvPr/>
        </p:nvSpPr>
        <p:spPr bwMode="auto">
          <a:xfrm>
            <a:off x="1371600" y="8572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29035" name="AutoShape 11">
            <a:extLst>
              <a:ext uri="{FF2B5EF4-FFF2-40B4-BE49-F238E27FC236}">
                <a16:creationId xmlns:a16="http://schemas.microsoft.com/office/drawing/2014/main" id="{A4B1DF1E-DA44-42E9-A88E-47387DFEDE53}"/>
              </a:ext>
            </a:extLst>
          </p:cNvPr>
          <p:cNvSpPr>
            <a:spLocks noChangeArrowheads="1"/>
          </p:cNvSpPr>
          <p:nvPr/>
        </p:nvSpPr>
        <p:spPr bwMode="auto">
          <a:xfrm rot="-18619688">
            <a:off x="5953125" y="1634729"/>
            <a:ext cx="800100" cy="171450"/>
          </a:xfrm>
          <a:prstGeom prst="rightArrow">
            <a:avLst>
              <a:gd name="adj1" fmla="val 50000"/>
              <a:gd name="adj2" fmla="val 116667"/>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29036" name="AutoShape 12">
            <a:extLst>
              <a:ext uri="{FF2B5EF4-FFF2-40B4-BE49-F238E27FC236}">
                <a16:creationId xmlns:a16="http://schemas.microsoft.com/office/drawing/2014/main" id="{51E283BD-B8E4-48EA-84B7-4040CAEF84A7}"/>
              </a:ext>
            </a:extLst>
          </p:cNvPr>
          <p:cNvSpPr>
            <a:spLocks noChangeArrowheads="1"/>
          </p:cNvSpPr>
          <p:nvPr/>
        </p:nvSpPr>
        <p:spPr bwMode="auto">
          <a:xfrm rot="-2800100">
            <a:off x="2250877" y="1709143"/>
            <a:ext cx="825103" cy="171450"/>
          </a:xfrm>
          <a:prstGeom prst="rightArrow">
            <a:avLst>
              <a:gd name="adj1" fmla="val 50000"/>
              <a:gd name="adj2" fmla="val 120312"/>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29037" name="Rectangle 13">
            <a:extLst>
              <a:ext uri="{FF2B5EF4-FFF2-40B4-BE49-F238E27FC236}">
                <a16:creationId xmlns:a16="http://schemas.microsoft.com/office/drawing/2014/main" id="{EAF8C951-4EF0-4BA4-B6CC-3AA9008B6982}"/>
              </a:ext>
            </a:extLst>
          </p:cNvPr>
          <p:cNvSpPr>
            <a:spLocks noChangeArrowheads="1"/>
          </p:cNvSpPr>
          <p:nvPr/>
        </p:nvSpPr>
        <p:spPr bwMode="auto">
          <a:xfrm>
            <a:off x="1200150" y="1028700"/>
            <a:ext cx="6800850" cy="4572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29038" name="Oval 14">
            <a:extLst>
              <a:ext uri="{FF2B5EF4-FFF2-40B4-BE49-F238E27FC236}">
                <a16:creationId xmlns:a16="http://schemas.microsoft.com/office/drawing/2014/main" id="{E6E926EA-E8F9-46AD-9BE7-EEC630676618}"/>
              </a:ext>
            </a:extLst>
          </p:cNvPr>
          <p:cNvSpPr>
            <a:spLocks noChangeArrowheads="1"/>
          </p:cNvSpPr>
          <p:nvPr/>
        </p:nvSpPr>
        <p:spPr bwMode="auto">
          <a:xfrm>
            <a:off x="1371600" y="2343150"/>
            <a:ext cx="228600" cy="2286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29039" name="Oval 15">
            <a:extLst>
              <a:ext uri="{FF2B5EF4-FFF2-40B4-BE49-F238E27FC236}">
                <a16:creationId xmlns:a16="http://schemas.microsoft.com/office/drawing/2014/main" id="{690A02F6-C84F-4721-BEE8-F3F5CE984DEF}"/>
              </a:ext>
            </a:extLst>
          </p:cNvPr>
          <p:cNvSpPr>
            <a:spLocks noChangeArrowheads="1"/>
          </p:cNvSpPr>
          <p:nvPr/>
        </p:nvSpPr>
        <p:spPr bwMode="auto">
          <a:xfrm>
            <a:off x="6800850" y="2343150"/>
            <a:ext cx="228600" cy="2286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29040" name="WordArt 16">
            <a:extLst>
              <a:ext uri="{FF2B5EF4-FFF2-40B4-BE49-F238E27FC236}">
                <a16:creationId xmlns:a16="http://schemas.microsoft.com/office/drawing/2014/main" id="{B3CF5D8F-32F1-4BB2-AC9C-17780ED67B89}"/>
              </a:ext>
            </a:extLst>
          </p:cNvPr>
          <p:cNvSpPr>
            <a:spLocks noChangeArrowheads="1" noChangeShapeType="1" noTextEdit="1"/>
          </p:cNvSpPr>
          <p:nvPr/>
        </p:nvSpPr>
        <p:spPr bwMode="auto">
          <a:xfrm>
            <a:off x="1500187" y="2057400"/>
            <a:ext cx="500063" cy="785813"/>
          </a:xfrm>
          <a:prstGeom prst="rect">
            <a:avLst/>
          </a:prstGeom>
        </p:spPr>
        <p:txBody>
          <a:bodyPr wrap="none" fromWordArt="1">
            <a:prstTxWarp prst="textPlain">
              <a:avLst>
                <a:gd name="adj" fmla="val 50000"/>
              </a:avLst>
            </a:prstTxWarp>
          </a:bodyPr>
          <a:lstStyle/>
          <a:p>
            <a:pPr algn="ctr"/>
            <a:r>
              <a:rPr lang="en-US" sz="2700" b="1" kern="10" dirty="0">
                <a:ln w="9525">
                  <a:solidFill>
                    <a:srgbClr val="000000"/>
                  </a:solidFill>
                  <a:round/>
                  <a:headEnd/>
                  <a:tailEnd/>
                </a:ln>
                <a:solidFill>
                  <a:srgbClr val="D05400"/>
                </a:solidFill>
                <a:effectLst>
                  <a:outerShdw dist="35921" dir="2700000" algn="ctr" rotWithShape="0">
                    <a:schemeClr val="tx1"/>
                  </a:outerShdw>
                </a:effectLst>
                <a:latin typeface="Calibri" panose="020F0502020204030204" pitchFamily="34" charset="0"/>
                <a:cs typeface="Calibri" panose="020F0502020204030204" pitchFamily="34" charset="0"/>
              </a:rPr>
              <a:t>30</a:t>
            </a:r>
          </a:p>
          <a:p>
            <a:pPr algn="ctr"/>
            <a:r>
              <a:rPr lang="en-US" sz="2700" b="1" kern="10" dirty="0">
                <a:ln w="9525">
                  <a:solidFill>
                    <a:srgbClr val="000000"/>
                  </a:solidFill>
                  <a:round/>
                  <a:headEnd/>
                  <a:tailEnd/>
                </a:ln>
                <a:solidFill>
                  <a:srgbClr val="D05400"/>
                </a:solidFill>
                <a:effectLst>
                  <a:outerShdw dist="35921" dir="2700000" algn="ctr" rotWithShape="0">
                    <a:schemeClr val="tx1"/>
                  </a:outerShdw>
                </a:effectLst>
                <a:latin typeface="Calibri" panose="020F0502020204030204" pitchFamily="34" charset="0"/>
                <a:cs typeface="Calibri" panose="020F0502020204030204" pitchFamily="34" charset="0"/>
              </a:rPr>
              <a:t>AD</a:t>
            </a:r>
          </a:p>
        </p:txBody>
      </p:sp>
      <p:sp>
        <p:nvSpPr>
          <p:cNvPr id="129041" name="WordArt 17">
            <a:extLst>
              <a:ext uri="{FF2B5EF4-FFF2-40B4-BE49-F238E27FC236}">
                <a16:creationId xmlns:a16="http://schemas.microsoft.com/office/drawing/2014/main" id="{E92E37F4-889B-4231-9D44-345C6F328E92}"/>
              </a:ext>
            </a:extLst>
          </p:cNvPr>
          <p:cNvSpPr>
            <a:spLocks noChangeArrowheads="1" noChangeShapeType="1" noTextEdit="1"/>
          </p:cNvSpPr>
          <p:nvPr/>
        </p:nvSpPr>
        <p:spPr bwMode="auto">
          <a:xfrm>
            <a:off x="6357937" y="2057400"/>
            <a:ext cx="500063" cy="785813"/>
          </a:xfrm>
          <a:prstGeom prst="rect">
            <a:avLst/>
          </a:prstGeom>
        </p:spPr>
        <p:txBody>
          <a:bodyPr wrap="none" fromWordArt="1">
            <a:prstTxWarp prst="textPlain">
              <a:avLst>
                <a:gd name="adj" fmla="val 50000"/>
              </a:avLst>
            </a:prstTxWarp>
          </a:bodyPr>
          <a:lstStyle/>
          <a:p>
            <a:pPr algn="ctr"/>
            <a:r>
              <a:rPr lang="en-US" sz="2700" b="1" kern="10" dirty="0">
                <a:ln w="9525">
                  <a:solidFill>
                    <a:srgbClr val="000000"/>
                  </a:solidFill>
                  <a:round/>
                  <a:headEnd/>
                  <a:tailEnd/>
                </a:ln>
                <a:solidFill>
                  <a:srgbClr val="D05400"/>
                </a:solidFill>
                <a:effectLst>
                  <a:outerShdw dist="35921" dir="2700000" algn="ctr" rotWithShape="0">
                    <a:schemeClr val="tx1"/>
                  </a:outerShdw>
                </a:effectLst>
                <a:latin typeface="Calibri" panose="020F0502020204030204" pitchFamily="34" charset="0"/>
                <a:cs typeface="Calibri" panose="020F0502020204030204" pitchFamily="34" charset="0"/>
              </a:rPr>
              <a:t>70</a:t>
            </a:r>
          </a:p>
          <a:p>
            <a:pPr algn="ctr"/>
            <a:r>
              <a:rPr lang="en-US" sz="2700" b="1" kern="10" dirty="0">
                <a:ln w="9525">
                  <a:solidFill>
                    <a:srgbClr val="000000"/>
                  </a:solidFill>
                  <a:round/>
                  <a:headEnd/>
                  <a:tailEnd/>
                </a:ln>
                <a:solidFill>
                  <a:srgbClr val="D05400"/>
                </a:solidFill>
                <a:effectLst>
                  <a:outerShdw dist="35921" dir="2700000" algn="ctr" rotWithShape="0">
                    <a:schemeClr val="tx1"/>
                  </a:outerShdw>
                </a:effectLst>
                <a:latin typeface="Calibri" panose="020F0502020204030204" pitchFamily="34" charset="0"/>
                <a:cs typeface="Calibri" panose="020F0502020204030204" pitchFamily="34" charset="0"/>
              </a:rPr>
              <a:t>AD</a:t>
            </a:r>
          </a:p>
        </p:txBody>
      </p:sp>
      <p:pic>
        <p:nvPicPr>
          <p:cNvPr id="129042" name="Picture 18" descr="RobertsJerusalemWeb">
            <a:extLst>
              <a:ext uri="{FF2B5EF4-FFF2-40B4-BE49-F238E27FC236}">
                <a16:creationId xmlns:a16="http://schemas.microsoft.com/office/drawing/2014/main" id="{F7B535B7-2833-4754-AD08-3EB9F42541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3500" y="2055019"/>
            <a:ext cx="1171575" cy="794147"/>
          </a:xfrm>
          <a:prstGeom prst="rect">
            <a:avLst/>
          </a:prstGeom>
          <a:noFill/>
          <a:extLst>
            <a:ext uri="{909E8E84-426E-40DD-AFC4-6F175D3DCCD1}">
              <a14:hiddenFill xmlns:a14="http://schemas.microsoft.com/office/drawing/2010/main">
                <a:solidFill>
                  <a:srgbClr val="FFFFFF"/>
                </a:solidFill>
              </a14:hiddenFill>
            </a:ext>
          </a:extLst>
        </p:spPr>
      </p:pic>
      <p:pic>
        <p:nvPicPr>
          <p:cNvPr id="129043" name="Picture 19" descr="Cross">
            <a:extLst>
              <a:ext uri="{FF2B5EF4-FFF2-40B4-BE49-F238E27FC236}">
                <a16:creationId xmlns:a16="http://schemas.microsoft.com/office/drawing/2014/main" id="{A7BAA7D1-BC69-4C15-ABAC-D78F936A78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000250"/>
            <a:ext cx="706041" cy="892969"/>
          </a:xfrm>
          <a:prstGeom prst="rect">
            <a:avLst/>
          </a:prstGeom>
          <a:noFill/>
          <a:extLst>
            <a:ext uri="{909E8E84-426E-40DD-AFC4-6F175D3DCCD1}">
              <a14:hiddenFill xmlns:a14="http://schemas.microsoft.com/office/drawing/2010/main">
                <a:solidFill>
                  <a:srgbClr val="FFFFFF"/>
                </a:solidFill>
              </a14:hiddenFill>
            </a:ext>
          </a:extLst>
        </p:spPr>
      </p:pic>
      <p:sp>
        <p:nvSpPr>
          <p:cNvPr id="129044" name="Line 20">
            <a:extLst>
              <a:ext uri="{FF2B5EF4-FFF2-40B4-BE49-F238E27FC236}">
                <a16:creationId xmlns:a16="http://schemas.microsoft.com/office/drawing/2014/main" id="{619E0387-5A64-4534-B15F-8F1B75C3B681}"/>
              </a:ext>
            </a:extLst>
          </p:cNvPr>
          <p:cNvSpPr>
            <a:spLocks noChangeShapeType="1"/>
          </p:cNvSpPr>
          <p:nvPr/>
        </p:nvSpPr>
        <p:spPr bwMode="auto">
          <a:xfrm>
            <a:off x="1428750" y="2457450"/>
            <a:ext cx="5486400" cy="0"/>
          </a:xfrm>
          <a:prstGeom prst="line">
            <a:avLst/>
          </a:prstGeom>
          <a:noFill/>
          <a:ln w="1016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anose="020F0502020204030204" pitchFamily="34" charset="0"/>
            </a:endParaRPr>
          </a:p>
        </p:txBody>
      </p:sp>
      <p:sp>
        <p:nvSpPr>
          <p:cNvPr id="129045" name="Text Box 21">
            <a:extLst>
              <a:ext uri="{FF2B5EF4-FFF2-40B4-BE49-F238E27FC236}">
                <a16:creationId xmlns:a16="http://schemas.microsoft.com/office/drawing/2014/main" id="{2603E2FC-F348-4A46-B276-05ACAB32A382}"/>
              </a:ext>
            </a:extLst>
          </p:cNvPr>
          <p:cNvSpPr txBox="1">
            <a:spLocks noChangeArrowheads="1"/>
          </p:cNvSpPr>
          <p:nvPr/>
        </p:nvSpPr>
        <p:spPr bwMode="auto">
          <a:xfrm>
            <a:off x="1485900" y="2800350"/>
            <a:ext cx="1257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b="1" dirty="0">
                <a:solidFill>
                  <a:schemeClr val="bg1"/>
                </a:solidFill>
                <a:latin typeface="Calibri" panose="020F0502020204030204" pitchFamily="34" charset="0"/>
              </a:rPr>
              <a:t>The Cross</a:t>
            </a:r>
          </a:p>
        </p:txBody>
      </p:sp>
      <p:sp>
        <p:nvSpPr>
          <p:cNvPr id="129046" name="Text Box 22">
            <a:extLst>
              <a:ext uri="{FF2B5EF4-FFF2-40B4-BE49-F238E27FC236}">
                <a16:creationId xmlns:a16="http://schemas.microsoft.com/office/drawing/2014/main" id="{D96F7C2E-CE72-40FA-B5FD-606F80561287}"/>
              </a:ext>
            </a:extLst>
          </p:cNvPr>
          <p:cNvSpPr txBox="1">
            <a:spLocks noChangeArrowheads="1"/>
          </p:cNvSpPr>
          <p:nvPr/>
        </p:nvSpPr>
        <p:spPr bwMode="auto">
          <a:xfrm>
            <a:off x="4629150" y="2800350"/>
            <a:ext cx="2514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dirty="0">
                <a:solidFill>
                  <a:schemeClr val="bg1"/>
                </a:solidFill>
                <a:latin typeface="Calibri" panose="020F0502020204030204" pitchFamily="34" charset="0"/>
              </a:rPr>
              <a:t>Destruction of Jerusalem</a:t>
            </a:r>
          </a:p>
        </p:txBody>
      </p:sp>
      <p:sp>
        <p:nvSpPr>
          <p:cNvPr id="129047" name="Text Box 23">
            <a:extLst>
              <a:ext uri="{FF2B5EF4-FFF2-40B4-BE49-F238E27FC236}">
                <a16:creationId xmlns:a16="http://schemas.microsoft.com/office/drawing/2014/main" id="{D10AB071-9B6D-49E3-840E-BB7D23CA1770}"/>
              </a:ext>
            </a:extLst>
          </p:cNvPr>
          <p:cNvSpPr txBox="1">
            <a:spLocks noChangeArrowheads="1"/>
          </p:cNvSpPr>
          <p:nvPr/>
        </p:nvSpPr>
        <p:spPr bwMode="auto">
          <a:xfrm>
            <a:off x="2857500" y="2114550"/>
            <a:ext cx="2286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latin typeface="Calibri" panose="020F0502020204030204" pitchFamily="34" charset="0"/>
              </a:rPr>
              <a:t>        </a:t>
            </a:r>
            <a:r>
              <a:rPr lang="en-US" altLang="en-US" dirty="0">
                <a:solidFill>
                  <a:srgbClr val="FFFF00"/>
                </a:solidFill>
                <a:latin typeface="Calibri" panose="020F0502020204030204" pitchFamily="34" charset="0"/>
              </a:rPr>
              <a:t>“Last Days”</a:t>
            </a:r>
            <a:r>
              <a:rPr lang="en-US" altLang="en-US" dirty="0">
                <a:latin typeface="Calibri" panose="020F0502020204030204" pitchFamily="34" charset="0"/>
              </a:rPr>
              <a:t> </a:t>
            </a:r>
          </a:p>
        </p:txBody>
      </p:sp>
      <p:sp>
        <p:nvSpPr>
          <p:cNvPr id="129048" name="Line 24">
            <a:extLst>
              <a:ext uri="{FF2B5EF4-FFF2-40B4-BE49-F238E27FC236}">
                <a16:creationId xmlns:a16="http://schemas.microsoft.com/office/drawing/2014/main" id="{1FD40CD4-D851-4E85-9A25-9CEFC7F2F7B6}"/>
              </a:ext>
            </a:extLst>
          </p:cNvPr>
          <p:cNvSpPr>
            <a:spLocks noChangeShapeType="1"/>
          </p:cNvSpPr>
          <p:nvPr/>
        </p:nvSpPr>
        <p:spPr bwMode="auto">
          <a:xfrm>
            <a:off x="4514850" y="2286000"/>
            <a:ext cx="285750" cy="0"/>
          </a:xfrm>
          <a:prstGeom prst="line">
            <a:avLst/>
          </a:prstGeom>
          <a:noFill/>
          <a:ln w="952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anose="020F0502020204030204" pitchFamily="34" charset="0"/>
            </a:endParaRPr>
          </a:p>
        </p:txBody>
      </p:sp>
      <p:sp>
        <p:nvSpPr>
          <p:cNvPr id="129049" name="Line 25">
            <a:extLst>
              <a:ext uri="{FF2B5EF4-FFF2-40B4-BE49-F238E27FC236}">
                <a16:creationId xmlns:a16="http://schemas.microsoft.com/office/drawing/2014/main" id="{859697D5-8467-44ED-BAD8-CB0755391307}"/>
              </a:ext>
            </a:extLst>
          </p:cNvPr>
          <p:cNvSpPr>
            <a:spLocks noChangeShapeType="1"/>
          </p:cNvSpPr>
          <p:nvPr/>
        </p:nvSpPr>
        <p:spPr bwMode="auto">
          <a:xfrm flipH="1">
            <a:off x="3086100" y="2286000"/>
            <a:ext cx="285750" cy="0"/>
          </a:xfrm>
          <a:prstGeom prst="line">
            <a:avLst/>
          </a:prstGeom>
          <a:noFill/>
          <a:ln w="952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anose="020F0502020204030204" pitchFamily="34" charset="0"/>
            </a:endParaRPr>
          </a:p>
        </p:txBody>
      </p:sp>
      <p:sp>
        <p:nvSpPr>
          <p:cNvPr id="129050" name="WordArt 26">
            <a:extLst>
              <a:ext uri="{FF2B5EF4-FFF2-40B4-BE49-F238E27FC236}">
                <a16:creationId xmlns:a16="http://schemas.microsoft.com/office/drawing/2014/main" id="{512CE5C0-1A39-4EC6-8966-FD85F4C14129}"/>
              </a:ext>
            </a:extLst>
          </p:cNvPr>
          <p:cNvSpPr>
            <a:spLocks noChangeArrowheads="1" noChangeShapeType="1" noTextEdit="1"/>
          </p:cNvSpPr>
          <p:nvPr/>
        </p:nvSpPr>
        <p:spPr bwMode="auto">
          <a:xfrm>
            <a:off x="4464844" y="1757362"/>
            <a:ext cx="1821656" cy="242888"/>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2100" kern="10" dirty="0">
                <a:ln w="9525">
                  <a:solidFill>
                    <a:srgbClr val="993300"/>
                  </a:solidFill>
                  <a:round/>
                  <a:headEnd/>
                  <a:tailEnd/>
                </a:ln>
                <a:solidFill>
                  <a:srgbClr val="FFFFFF"/>
                </a:solidFill>
                <a:latin typeface="Calibri" panose="020F0502020204030204" pitchFamily="34" charset="0"/>
                <a:cs typeface="Calibri" panose="020F0502020204030204" pitchFamily="34" charset="0"/>
              </a:rPr>
              <a:t>Coming of Christ</a:t>
            </a:r>
          </a:p>
        </p:txBody>
      </p:sp>
      <p:sp>
        <p:nvSpPr>
          <p:cNvPr id="129051" name="Text Box 27">
            <a:extLst>
              <a:ext uri="{FF2B5EF4-FFF2-40B4-BE49-F238E27FC236}">
                <a16:creationId xmlns:a16="http://schemas.microsoft.com/office/drawing/2014/main" id="{484777F7-B4E5-4BFE-8E44-1F4EC559EB15}"/>
              </a:ext>
            </a:extLst>
          </p:cNvPr>
          <p:cNvSpPr txBox="1">
            <a:spLocks noChangeArrowheads="1"/>
          </p:cNvSpPr>
          <p:nvPr/>
        </p:nvSpPr>
        <p:spPr bwMode="auto">
          <a:xfrm>
            <a:off x="2971800" y="2457450"/>
            <a:ext cx="2286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solidFill>
                  <a:schemeClr val="bg1"/>
                </a:solidFill>
                <a:latin typeface="Calibri" panose="020F0502020204030204" pitchFamily="34" charset="0"/>
              </a:rPr>
              <a:t>(Transitional Period)</a:t>
            </a:r>
          </a:p>
        </p:txBody>
      </p:sp>
      <p:sp>
        <p:nvSpPr>
          <p:cNvPr id="129052" name="WordArt 28">
            <a:extLst>
              <a:ext uri="{FF2B5EF4-FFF2-40B4-BE49-F238E27FC236}">
                <a16:creationId xmlns:a16="http://schemas.microsoft.com/office/drawing/2014/main" id="{D861826E-F69D-4363-B569-F53762E86CD0}"/>
              </a:ext>
            </a:extLst>
          </p:cNvPr>
          <p:cNvSpPr>
            <a:spLocks noChangeArrowheads="1" noChangeShapeType="1" noTextEdit="1"/>
          </p:cNvSpPr>
          <p:nvPr/>
        </p:nvSpPr>
        <p:spPr bwMode="auto">
          <a:xfrm>
            <a:off x="1828800" y="1085850"/>
            <a:ext cx="5314950" cy="342900"/>
          </a:xfrm>
          <a:prstGeom prst="rect">
            <a:avLst/>
          </a:prstGeom>
        </p:spPr>
        <p:txBody>
          <a:bodyPr wrap="none" fromWordArt="1">
            <a:prstTxWarp prst="textPlain">
              <a:avLst>
                <a:gd name="adj" fmla="val 50000"/>
              </a:avLst>
            </a:prstTxWarp>
          </a:bodyPr>
          <a:lstStyle/>
          <a:p>
            <a:pPr algn="ctr"/>
            <a:r>
              <a:rPr lang="en-US" sz="2700" b="1" kern="10" dirty="0">
                <a:ln w="9525">
                  <a:solidFill>
                    <a:srgbClr val="000000"/>
                  </a:solidFill>
                  <a:round/>
                  <a:headEnd/>
                  <a:tailEnd/>
                </a:ln>
                <a:solidFill>
                  <a:srgbClr val="FFFFFF"/>
                </a:solidFill>
                <a:effectLst>
                  <a:outerShdw dist="35921" dir="2700000" algn="ctr" rotWithShape="0">
                    <a:schemeClr val="bg1"/>
                  </a:outerShdw>
                </a:effectLst>
                <a:latin typeface="Calibri" panose="020F0502020204030204" pitchFamily="34" charset="0"/>
                <a:cs typeface="Calibri" panose="020F0502020204030204" pitchFamily="34" charset="0"/>
              </a:rPr>
              <a:t>70 A. D. Doctrine</a:t>
            </a:r>
          </a:p>
        </p:txBody>
      </p:sp>
      <p:sp>
        <p:nvSpPr>
          <p:cNvPr id="129053" name="WordArt 29">
            <a:extLst>
              <a:ext uri="{FF2B5EF4-FFF2-40B4-BE49-F238E27FC236}">
                <a16:creationId xmlns:a16="http://schemas.microsoft.com/office/drawing/2014/main" id="{1D3B000D-66B0-41D2-A59B-D565F8F91EFF}"/>
              </a:ext>
            </a:extLst>
          </p:cNvPr>
          <p:cNvSpPr>
            <a:spLocks noChangeArrowheads="1" noChangeShapeType="1" noTextEdit="1"/>
          </p:cNvSpPr>
          <p:nvPr/>
        </p:nvSpPr>
        <p:spPr bwMode="auto">
          <a:xfrm rot="5400000">
            <a:off x="6629400" y="2228850"/>
            <a:ext cx="1600200" cy="228600"/>
          </a:xfrm>
          <a:prstGeom prst="rect">
            <a:avLst/>
          </a:prstGeom>
          <a:effectLst/>
        </p:spPr>
        <p:txBody>
          <a:bodyPr vert="wordArtVert" wrap="none" fromWordArt="1">
            <a:prstTxWarp prst="textPlain">
              <a:avLst>
                <a:gd name="adj" fmla="val 50000"/>
              </a:avLst>
            </a:prstTxWarp>
          </a:bodyPr>
          <a:lstStyle/>
          <a:p>
            <a:pPr algn="ctr" fontAlgn="auto"/>
            <a:r>
              <a:rPr lang="en-US" sz="2700" kern="10" dirty="0">
                <a:ln w="9525">
                  <a:solidFill>
                    <a:srgbClr val="000000"/>
                  </a:solidFill>
                  <a:round/>
                  <a:headEnd/>
                  <a:tailEnd/>
                </a:ln>
                <a:solidFill>
                  <a:srgbClr val="FF0000"/>
                </a:solidFill>
                <a:effectLst>
                  <a:outerShdw dist="35921" dir="2700000" algn="ctr" rotWithShape="0">
                    <a:schemeClr val="tx1"/>
                  </a:outerShdw>
                </a:effectLst>
                <a:latin typeface="Calibri" panose="020F0502020204030204" pitchFamily="34" charset="0"/>
              </a:rPr>
              <a:t>ETERNAL DAYS</a:t>
            </a:r>
          </a:p>
        </p:txBody>
      </p:sp>
      <p:sp>
        <p:nvSpPr>
          <p:cNvPr id="129054" name="Line 30">
            <a:extLst>
              <a:ext uri="{FF2B5EF4-FFF2-40B4-BE49-F238E27FC236}">
                <a16:creationId xmlns:a16="http://schemas.microsoft.com/office/drawing/2014/main" id="{3E6B23AF-2E29-4A12-AE5F-BEB93D3C3B09}"/>
              </a:ext>
            </a:extLst>
          </p:cNvPr>
          <p:cNvSpPr>
            <a:spLocks noChangeShapeType="1"/>
          </p:cNvSpPr>
          <p:nvPr/>
        </p:nvSpPr>
        <p:spPr bwMode="auto">
          <a:xfrm>
            <a:off x="1371600" y="3257550"/>
            <a:ext cx="6343650" cy="0"/>
          </a:xfrm>
          <a:prstGeom prst="line">
            <a:avLst/>
          </a:prstGeom>
          <a:noFill/>
          <a:ln w="508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anose="020F0502020204030204" pitchFamily="34" charset="0"/>
            </a:endParaRPr>
          </a:p>
        </p:txBody>
      </p:sp>
      <p:sp>
        <p:nvSpPr>
          <p:cNvPr id="2" name="Rectangle 9">
            <a:extLst>
              <a:ext uri="{FF2B5EF4-FFF2-40B4-BE49-F238E27FC236}">
                <a16:creationId xmlns:a16="http://schemas.microsoft.com/office/drawing/2014/main" id="{81E9C43D-C395-745B-991A-9A9573A0142B}"/>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FD523DF9-F30F-CB55-8C9F-F664E3CB7262}"/>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D37A81A9-43A2-0B9B-87AB-F449298CFB60}"/>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DCC7AAD7-0CBA-086E-0FEE-9786BCC911A4}"/>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050" name="Rectangle 2">
            <a:extLst>
              <a:ext uri="{FF2B5EF4-FFF2-40B4-BE49-F238E27FC236}">
                <a16:creationId xmlns:a16="http://schemas.microsoft.com/office/drawing/2014/main" id="{69E37C72-DD8D-4F3F-B7AA-078F0A79B528}"/>
              </a:ext>
            </a:extLst>
          </p:cNvPr>
          <p:cNvSpPr>
            <a:spLocks noGrp="1" noChangeArrowheads="1"/>
          </p:cNvSpPr>
          <p:nvPr>
            <p:ph type="title"/>
          </p:nvPr>
        </p:nvSpPr>
        <p:spPr>
          <a:xfrm>
            <a:off x="1314450" y="171450"/>
            <a:ext cx="6515100" cy="628650"/>
          </a:xfrm>
          <a:effectLst>
            <a:outerShdw dist="28398" dir="1593903" algn="ctr" rotWithShape="0">
              <a:srgbClr val="218785"/>
            </a:outerShdw>
          </a:effectLst>
        </p:spPr>
        <p:txBody>
          <a:bodyPr>
            <a:normAutofit fontScale="90000"/>
          </a:bodyPr>
          <a:lstStyle/>
          <a:p>
            <a:pPr algn="ctr"/>
            <a:r>
              <a:rPr lang="en-US" altLang="en-US" sz="4050" b="1" dirty="0">
                <a:solidFill>
                  <a:schemeClr val="bg1"/>
                </a:solidFill>
              </a:rPr>
              <a:t>Introduction</a:t>
            </a:r>
          </a:p>
        </p:txBody>
      </p:sp>
      <p:sp>
        <p:nvSpPr>
          <p:cNvPr id="130056" name="Rectangle 8">
            <a:extLst>
              <a:ext uri="{FF2B5EF4-FFF2-40B4-BE49-F238E27FC236}">
                <a16:creationId xmlns:a16="http://schemas.microsoft.com/office/drawing/2014/main" id="{8DA8B608-11AC-4558-91D2-3D02833A42AA}"/>
              </a:ext>
            </a:extLst>
          </p:cNvPr>
          <p:cNvSpPr>
            <a:spLocks noGrp="1" noChangeArrowheads="1"/>
          </p:cNvSpPr>
          <p:nvPr>
            <p:ph idx="1"/>
          </p:nvPr>
        </p:nvSpPr>
        <p:spPr>
          <a:xfrm>
            <a:off x="228600" y="914400"/>
            <a:ext cx="7543800" cy="514350"/>
          </a:xfrm>
        </p:spPr>
        <p:txBody>
          <a:bodyPr/>
          <a:lstStyle/>
          <a:p>
            <a:r>
              <a:rPr lang="en-US" altLang="en-US" sz="2550" b="1" dirty="0">
                <a:solidFill>
                  <a:schemeClr val="bg1"/>
                </a:solidFill>
              </a:rPr>
              <a:t>Consider this assessment from Max King:</a:t>
            </a:r>
            <a:endParaRPr lang="en-US" altLang="en-US" sz="2550" dirty="0">
              <a:solidFill>
                <a:schemeClr val="bg1"/>
              </a:solidFill>
            </a:endParaRPr>
          </a:p>
        </p:txBody>
      </p:sp>
      <p:sp>
        <p:nvSpPr>
          <p:cNvPr id="130055" name="Line 7">
            <a:extLst>
              <a:ext uri="{FF2B5EF4-FFF2-40B4-BE49-F238E27FC236}">
                <a16:creationId xmlns:a16="http://schemas.microsoft.com/office/drawing/2014/main" id="{BC3BEB65-1504-4F73-B645-3AF349097D98}"/>
              </a:ext>
            </a:extLst>
          </p:cNvPr>
          <p:cNvSpPr>
            <a:spLocks noChangeShapeType="1"/>
          </p:cNvSpPr>
          <p:nvPr/>
        </p:nvSpPr>
        <p:spPr bwMode="auto">
          <a:xfrm>
            <a:off x="1371600" y="8572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pic>
        <p:nvPicPr>
          <p:cNvPr id="130077" name="Picture 29" descr="max king">
            <a:extLst>
              <a:ext uri="{FF2B5EF4-FFF2-40B4-BE49-F238E27FC236}">
                <a16:creationId xmlns:a16="http://schemas.microsoft.com/office/drawing/2014/main" id="{0F96F236-9B6C-48BB-AA69-9CC4BA5224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051" y="1371096"/>
            <a:ext cx="2800349" cy="3562854"/>
          </a:xfrm>
          <a:prstGeom prst="rect">
            <a:avLst/>
          </a:prstGeom>
          <a:noFill/>
          <a:extLst>
            <a:ext uri="{909E8E84-426E-40DD-AFC4-6F175D3DCCD1}">
              <a14:hiddenFill xmlns:a14="http://schemas.microsoft.com/office/drawing/2010/main">
                <a:solidFill>
                  <a:srgbClr val="FFFFFF"/>
                </a:solidFill>
              </a14:hiddenFill>
            </a:ext>
          </a:extLst>
        </p:spPr>
      </p:pic>
      <p:sp>
        <p:nvSpPr>
          <p:cNvPr id="130078" name="Text Box 30">
            <a:extLst>
              <a:ext uri="{FF2B5EF4-FFF2-40B4-BE49-F238E27FC236}">
                <a16:creationId xmlns:a16="http://schemas.microsoft.com/office/drawing/2014/main" id="{4564A412-1612-4F53-8D7A-0D2F0630A936}"/>
              </a:ext>
            </a:extLst>
          </p:cNvPr>
          <p:cNvSpPr txBox="1">
            <a:spLocks noChangeArrowheads="1"/>
          </p:cNvSpPr>
          <p:nvPr/>
        </p:nvSpPr>
        <p:spPr bwMode="auto">
          <a:xfrm>
            <a:off x="6096000" y="1371096"/>
            <a:ext cx="19812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b="1" dirty="0">
                <a:latin typeface="Calibri" panose="020F0502020204030204" pitchFamily="34" charset="0"/>
              </a:rPr>
              <a:t>Max King </a:t>
            </a:r>
            <a:r>
              <a:rPr lang="en-US" altLang="en-US" dirty="0">
                <a:latin typeface="Calibri" panose="020F0502020204030204" pitchFamily="34" charset="0"/>
              </a:rPr>
              <a:t>(1971)</a:t>
            </a:r>
          </a:p>
        </p:txBody>
      </p:sp>
      <p:sp>
        <p:nvSpPr>
          <p:cNvPr id="130079" name="AutoShape 31">
            <a:extLst>
              <a:ext uri="{FF2B5EF4-FFF2-40B4-BE49-F238E27FC236}">
                <a16:creationId xmlns:a16="http://schemas.microsoft.com/office/drawing/2014/main" id="{EE357565-FF28-492C-A4AB-F75D5898AA71}"/>
              </a:ext>
            </a:extLst>
          </p:cNvPr>
          <p:cNvSpPr>
            <a:spLocks noChangeArrowheads="1"/>
          </p:cNvSpPr>
          <p:nvPr/>
        </p:nvSpPr>
        <p:spPr bwMode="auto">
          <a:xfrm rot="10800000">
            <a:off x="228601" y="1428750"/>
            <a:ext cx="4572000" cy="3481150"/>
          </a:xfrm>
          <a:prstGeom prst="wedgeRectCallout">
            <a:avLst>
              <a:gd name="adj1" fmla="val -110407"/>
              <a:gd name="adj2" fmla="val 1247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pPr algn="ctr"/>
            <a:endParaRPr lang="en-US" altLang="en-US" dirty="0">
              <a:latin typeface="Calibri" panose="020F0502020204030204" pitchFamily="34" charset="0"/>
            </a:endParaRPr>
          </a:p>
        </p:txBody>
      </p:sp>
      <p:sp>
        <p:nvSpPr>
          <p:cNvPr id="130080" name="Text Box 32">
            <a:extLst>
              <a:ext uri="{FF2B5EF4-FFF2-40B4-BE49-F238E27FC236}">
                <a16:creationId xmlns:a16="http://schemas.microsoft.com/office/drawing/2014/main" id="{4AF677EF-20CE-4293-904D-582978FA377D}"/>
              </a:ext>
            </a:extLst>
          </p:cNvPr>
          <p:cNvSpPr txBox="1">
            <a:spLocks noChangeArrowheads="1"/>
          </p:cNvSpPr>
          <p:nvPr/>
        </p:nvSpPr>
        <p:spPr bwMode="auto">
          <a:xfrm>
            <a:off x="285751" y="1504950"/>
            <a:ext cx="4572000"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100" dirty="0">
                <a:latin typeface="Calibri" panose="020F0502020204030204" pitchFamily="34" charset="0"/>
              </a:rPr>
              <a:t>“The fall of Judaism (and its far-reaching consequences) is, therefore, a major subject of the Bible. The greater portion of prophecy found its fulfillment in that event, including also the types and shadows of the law. It was the coming of Christ in glory that closely followed his coming in suffering (1 Peter 1:11), when all things written by the prophets were fulfilled (Luke 21:22; Acts 3:21).</a:t>
            </a:r>
          </a:p>
        </p:txBody>
      </p:sp>
      <p:sp>
        <p:nvSpPr>
          <p:cNvPr id="2" name="Rectangle 9">
            <a:extLst>
              <a:ext uri="{FF2B5EF4-FFF2-40B4-BE49-F238E27FC236}">
                <a16:creationId xmlns:a16="http://schemas.microsoft.com/office/drawing/2014/main" id="{F4830190-8BF7-2D58-F573-8B17B98EA20B}"/>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0280E3DE-EBBC-70D7-A27C-3E59C97C1BA2}"/>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1514DF07-772E-B82F-5C05-15833A2A61D4}"/>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AE3CEF29-5FAC-77D5-0771-FD300BD9CC2D}"/>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074" name="Rectangle 2">
            <a:extLst>
              <a:ext uri="{FF2B5EF4-FFF2-40B4-BE49-F238E27FC236}">
                <a16:creationId xmlns:a16="http://schemas.microsoft.com/office/drawing/2014/main" id="{32B703F1-EE9A-4D04-A469-5D1020B2C569}"/>
              </a:ext>
            </a:extLst>
          </p:cNvPr>
          <p:cNvSpPr>
            <a:spLocks noGrp="1" noChangeArrowheads="1"/>
          </p:cNvSpPr>
          <p:nvPr>
            <p:ph type="title"/>
          </p:nvPr>
        </p:nvSpPr>
        <p:spPr>
          <a:xfrm>
            <a:off x="1314450" y="171450"/>
            <a:ext cx="6515100" cy="628650"/>
          </a:xfrm>
          <a:effectLst>
            <a:outerShdw dist="28398" dir="1593903" algn="ctr" rotWithShape="0">
              <a:srgbClr val="218785"/>
            </a:outerShdw>
          </a:effectLst>
        </p:spPr>
        <p:txBody>
          <a:bodyPr>
            <a:normAutofit fontScale="90000"/>
          </a:bodyPr>
          <a:lstStyle/>
          <a:p>
            <a:pPr algn="ctr"/>
            <a:r>
              <a:rPr lang="en-US" altLang="en-US" sz="4050" b="1" dirty="0">
                <a:solidFill>
                  <a:schemeClr val="bg1"/>
                </a:solidFill>
              </a:rPr>
              <a:t>Introduction</a:t>
            </a:r>
          </a:p>
        </p:txBody>
      </p:sp>
      <p:sp>
        <p:nvSpPr>
          <p:cNvPr id="131080" name="Rectangle 8">
            <a:extLst>
              <a:ext uri="{FF2B5EF4-FFF2-40B4-BE49-F238E27FC236}">
                <a16:creationId xmlns:a16="http://schemas.microsoft.com/office/drawing/2014/main" id="{2B44ADC2-116F-4949-95A6-6F37BF0881B8}"/>
              </a:ext>
            </a:extLst>
          </p:cNvPr>
          <p:cNvSpPr>
            <a:spLocks noGrp="1" noChangeArrowheads="1"/>
          </p:cNvSpPr>
          <p:nvPr>
            <p:ph idx="1"/>
          </p:nvPr>
        </p:nvSpPr>
        <p:spPr>
          <a:xfrm>
            <a:off x="228600" y="914400"/>
            <a:ext cx="7543800" cy="514350"/>
          </a:xfrm>
        </p:spPr>
        <p:txBody>
          <a:bodyPr/>
          <a:lstStyle/>
          <a:p>
            <a:r>
              <a:rPr lang="en-US" altLang="en-US" sz="2550" b="1" dirty="0">
                <a:solidFill>
                  <a:schemeClr val="bg1"/>
                </a:solidFill>
              </a:rPr>
              <a:t>Consider this assessment from Max King:</a:t>
            </a:r>
            <a:endParaRPr lang="en-US" altLang="en-US" sz="2550" dirty="0">
              <a:solidFill>
                <a:schemeClr val="bg1"/>
              </a:solidFill>
            </a:endParaRPr>
          </a:p>
        </p:txBody>
      </p:sp>
      <p:sp>
        <p:nvSpPr>
          <p:cNvPr id="131079" name="Line 7">
            <a:extLst>
              <a:ext uri="{FF2B5EF4-FFF2-40B4-BE49-F238E27FC236}">
                <a16:creationId xmlns:a16="http://schemas.microsoft.com/office/drawing/2014/main" id="{8A7F72EE-B62D-4119-A974-A1C13EF2D992}"/>
              </a:ext>
            </a:extLst>
          </p:cNvPr>
          <p:cNvSpPr>
            <a:spLocks noChangeShapeType="1"/>
          </p:cNvSpPr>
          <p:nvPr/>
        </p:nvSpPr>
        <p:spPr bwMode="auto">
          <a:xfrm>
            <a:off x="1371600" y="8572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pic>
        <p:nvPicPr>
          <p:cNvPr id="131081" name="Picture 9" descr="max king">
            <a:extLst>
              <a:ext uri="{FF2B5EF4-FFF2-40B4-BE49-F238E27FC236}">
                <a16:creationId xmlns:a16="http://schemas.microsoft.com/office/drawing/2014/main" id="{7E6C480B-34BF-4C27-9670-9D4436EE10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051" y="1428748"/>
            <a:ext cx="2800349" cy="3505202"/>
          </a:xfrm>
          <a:prstGeom prst="rect">
            <a:avLst/>
          </a:prstGeom>
          <a:noFill/>
          <a:extLst>
            <a:ext uri="{909E8E84-426E-40DD-AFC4-6F175D3DCCD1}">
              <a14:hiddenFill xmlns:a14="http://schemas.microsoft.com/office/drawing/2010/main">
                <a:solidFill>
                  <a:srgbClr val="FFFFFF"/>
                </a:solidFill>
              </a14:hiddenFill>
            </a:ext>
          </a:extLst>
        </p:spPr>
      </p:pic>
      <p:sp>
        <p:nvSpPr>
          <p:cNvPr id="131082" name="Text Box 10">
            <a:extLst>
              <a:ext uri="{FF2B5EF4-FFF2-40B4-BE49-F238E27FC236}">
                <a16:creationId xmlns:a16="http://schemas.microsoft.com/office/drawing/2014/main" id="{08900027-0BBB-4927-9D76-B9EF8A9FB080}"/>
              </a:ext>
            </a:extLst>
          </p:cNvPr>
          <p:cNvSpPr txBox="1">
            <a:spLocks noChangeArrowheads="1"/>
          </p:cNvSpPr>
          <p:nvPr/>
        </p:nvSpPr>
        <p:spPr bwMode="auto">
          <a:xfrm>
            <a:off x="6134100" y="1428748"/>
            <a:ext cx="19431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b="1" dirty="0">
                <a:latin typeface="Calibri" panose="020F0502020204030204" pitchFamily="34" charset="0"/>
              </a:rPr>
              <a:t>Max King </a:t>
            </a:r>
            <a:r>
              <a:rPr lang="en-US" altLang="en-US" dirty="0">
                <a:latin typeface="Calibri" panose="020F0502020204030204" pitchFamily="34" charset="0"/>
              </a:rPr>
              <a:t>(1971)</a:t>
            </a:r>
          </a:p>
        </p:txBody>
      </p:sp>
      <p:sp>
        <p:nvSpPr>
          <p:cNvPr id="131083" name="AutoShape 11">
            <a:extLst>
              <a:ext uri="{FF2B5EF4-FFF2-40B4-BE49-F238E27FC236}">
                <a16:creationId xmlns:a16="http://schemas.microsoft.com/office/drawing/2014/main" id="{333F78C8-BF4B-4964-BEB9-FDC7691BA7A8}"/>
              </a:ext>
            </a:extLst>
          </p:cNvPr>
          <p:cNvSpPr>
            <a:spLocks noChangeArrowheads="1"/>
          </p:cNvSpPr>
          <p:nvPr/>
        </p:nvSpPr>
        <p:spPr bwMode="auto">
          <a:xfrm rot="10800000">
            <a:off x="228601" y="1428749"/>
            <a:ext cx="4572000" cy="3505200"/>
          </a:xfrm>
          <a:prstGeom prst="wedgeRectCallout">
            <a:avLst>
              <a:gd name="adj1" fmla="val -112052"/>
              <a:gd name="adj2" fmla="val 11295"/>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pPr algn="ctr"/>
            <a:endParaRPr lang="en-US" altLang="en-US" dirty="0">
              <a:latin typeface="Calibri" panose="020F0502020204030204" pitchFamily="34" charset="0"/>
            </a:endParaRPr>
          </a:p>
        </p:txBody>
      </p:sp>
      <p:sp>
        <p:nvSpPr>
          <p:cNvPr id="131084" name="Text Box 12">
            <a:extLst>
              <a:ext uri="{FF2B5EF4-FFF2-40B4-BE49-F238E27FC236}">
                <a16:creationId xmlns:a16="http://schemas.microsoft.com/office/drawing/2014/main" id="{1DA71B24-3BAB-47BB-AEF4-15CA8D458AC8}"/>
              </a:ext>
            </a:extLst>
          </p:cNvPr>
          <p:cNvSpPr txBox="1">
            <a:spLocks noChangeArrowheads="1"/>
          </p:cNvSpPr>
          <p:nvPr/>
        </p:nvSpPr>
        <p:spPr bwMode="auto">
          <a:xfrm>
            <a:off x="285751" y="1828800"/>
            <a:ext cx="45720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100" dirty="0">
                <a:latin typeface="Calibri" panose="020F0502020204030204" pitchFamily="34" charset="0"/>
              </a:rPr>
              <a:t>It corresponded to the perfection of the saints (1 Corinthians 13:10) when they reached adulthood in Christ, receiving their adoption, redemption, and inheritance. The eternal kingdom was possessed (Hebrews 12:28) and the new heaven and earth inherited (Matthew 5:5; Revelation 21:1, 7).”</a:t>
            </a:r>
            <a:r>
              <a:rPr lang="en-US" altLang="en-US" sz="2100" dirty="0">
                <a:solidFill>
                  <a:srgbClr val="660066"/>
                </a:solidFill>
                <a:latin typeface="Calibri" panose="020F0502020204030204" pitchFamily="34" charset="0"/>
              </a:rPr>
              <a:t> </a:t>
            </a:r>
            <a:r>
              <a:rPr lang="en-US" altLang="en-US" b="1" i="1" dirty="0">
                <a:solidFill>
                  <a:srgbClr val="660066"/>
                </a:solidFill>
                <a:latin typeface="Calibri" panose="020F0502020204030204" pitchFamily="34" charset="0"/>
              </a:rPr>
              <a:t>(SOP, P. 239)</a:t>
            </a:r>
            <a:endParaRPr lang="en-US" altLang="en-US" dirty="0">
              <a:solidFill>
                <a:srgbClr val="660066"/>
              </a:solidFill>
              <a:latin typeface="Calibri" panose="020F0502020204030204" pitchFamily="34" charset="0"/>
            </a:endParaRPr>
          </a:p>
        </p:txBody>
      </p:sp>
      <p:sp>
        <p:nvSpPr>
          <p:cNvPr id="2" name="Rectangle 9">
            <a:extLst>
              <a:ext uri="{FF2B5EF4-FFF2-40B4-BE49-F238E27FC236}">
                <a16:creationId xmlns:a16="http://schemas.microsoft.com/office/drawing/2014/main" id="{41F91FBE-EB90-8DA4-7E53-152958B9AB96}"/>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DC133666-5803-AC84-99C1-F4A810A8063C}"/>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FAED0D26-894A-5C0B-E17B-5E407283E8AF}"/>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1B562308-A82C-3FB4-DDBD-A502041A1F61}"/>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9D1D3C13-598C-42CF-B9D7-D27265554A98}"/>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32104" name="Rectangle 8">
            <a:extLst>
              <a:ext uri="{FF2B5EF4-FFF2-40B4-BE49-F238E27FC236}">
                <a16:creationId xmlns:a16="http://schemas.microsoft.com/office/drawing/2014/main" id="{24D946C1-D349-4AF9-AF76-8F7A964C7F7B}"/>
              </a:ext>
            </a:extLst>
          </p:cNvPr>
          <p:cNvSpPr>
            <a:spLocks noGrp="1" noChangeArrowheads="1"/>
          </p:cNvSpPr>
          <p:nvPr>
            <p:ph idx="1"/>
          </p:nvPr>
        </p:nvSpPr>
        <p:spPr>
          <a:xfrm>
            <a:off x="228600" y="1771650"/>
            <a:ext cx="8686800" cy="2457450"/>
          </a:xfrm>
        </p:spPr>
        <p:txBody>
          <a:bodyPr/>
          <a:lstStyle/>
          <a:p>
            <a:pPr>
              <a:lnSpc>
                <a:spcPct val="100000"/>
              </a:lnSpc>
            </a:pPr>
            <a:r>
              <a:rPr lang="en-US" altLang="en-US" sz="2700" b="1" dirty="0">
                <a:solidFill>
                  <a:schemeClr val="bg1"/>
                </a:solidFill>
              </a:rPr>
              <a:t>No marriage and no death after 70 A.D.</a:t>
            </a:r>
          </a:p>
          <a:p>
            <a:pPr lvl="1">
              <a:lnSpc>
                <a:spcPct val="100000"/>
              </a:lnSpc>
            </a:pPr>
            <a:r>
              <a:rPr lang="en-US" altLang="en-US" sz="2550" b="1" dirty="0">
                <a:solidFill>
                  <a:srgbClr val="43D1CE"/>
                </a:solidFill>
              </a:rPr>
              <a:t>Luke 20:34-36</a:t>
            </a:r>
          </a:p>
          <a:p>
            <a:pPr lvl="2">
              <a:lnSpc>
                <a:spcPct val="100000"/>
              </a:lnSpc>
            </a:pPr>
            <a:r>
              <a:rPr lang="en-US" altLang="en-US" sz="2300" dirty="0">
                <a:solidFill>
                  <a:schemeClr val="bg1"/>
                </a:solidFill>
              </a:rPr>
              <a:t>This consequence centers on the view that the “last days” are to be defined as the closing period of the Jewish age 30-70 A.D., with the “eternal days” continuing from that point</a:t>
            </a:r>
          </a:p>
        </p:txBody>
      </p:sp>
      <p:sp>
        <p:nvSpPr>
          <p:cNvPr id="132103" name="Line 7">
            <a:extLst>
              <a:ext uri="{FF2B5EF4-FFF2-40B4-BE49-F238E27FC236}">
                <a16:creationId xmlns:a16="http://schemas.microsoft.com/office/drawing/2014/main" id="{66DFE8BB-9E93-43BB-AC34-D47CC1AF92A0}"/>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32109" name="Rectangle 13">
            <a:extLst>
              <a:ext uri="{FF2B5EF4-FFF2-40B4-BE49-F238E27FC236}">
                <a16:creationId xmlns:a16="http://schemas.microsoft.com/office/drawing/2014/main" id="{47B5F945-6B29-47FA-BDB7-8105664A11BB}"/>
              </a:ext>
            </a:extLst>
          </p:cNvPr>
          <p:cNvSpPr>
            <a:spLocks noChangeArrowheads="1"/>
          </p:cNvSpPr>
          <p:nvPr/>
        </p:nvSpPr>
        <p:spPr bwMode="auto">
          <a:xfrm>
            <a:off x="228600" y="1371600"/>
            <a:ext cx="8686800" cy="4000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32110" name="Text Box 14">
            <a:extLst>
              <a:ext uri="{FF2B5EF4-FFF2-40B4-BE49-F238E27FC236}">
                <a16:creationId xmlns:a16="http://schemas.microsoft.com/office/drawing/2014/main" id="{BCB303D5-2597-4B21-8AFC-7BE8B62A2D65}"/>
              </a:ext>
            </a:extLst>
          </p:cNvPr>
          <p:cNvSpPr txBox="1">
            <a:spLocks noChangeArrowheads="1"/>
          </p:cNvSpPr>
          <p:nvPr/>
        </p:nvSpPr>
        <p:spPr bwMode="auto">
          <a:xfrm>
            <a:off x="228600" y="1325166"/>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the Resurrection</a:t>
            </a:r>
          </a:p>
        </p:txBody>
      </p:sp>
      <p:sp>
        <p:nvSpPr>
          <p:cNvPr id="132112" name="Rectangle 16">
            <a:extLst>
              <a:ext uri="{FF2B5EF4-FFF2-40B4-BE49-F238E27FC236}">
                <a16:creationId xmlns:a16="http://schemas.microsoft.com/office/drawing/2014/main" id="{E22162CA-A736-4956-A123-99CC509549BB}"/>
              </a:ext>
            </a:extLst>
          </p:cNvPr>
          <p:cNvSpPr>
            <a:spLocks noChangeArrowheads="1"/>
          </p:cNvSpPr>
          <p:nvPr/>
        </p:nvSpPr>
        <p:spPr bwMode="auto">
          <a:xfrm>
            <a:off x="228600" y="3867150"/>
            <a:ext cx="8686800" cy="1066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32113" name="Text Box 17">
            <a:extLst>
              <a:ext uri="{FF2B5EF4-FFF2-40B4-BE49-F238E27FC236}">
                <a16:creationId xmlns:a16="http://schemas.microsoft.com/office/drawing/2014/main" id="{A6EF4FC6-44B7-4A46-9D09-6416B20DFC0B}"/>
              </a:ext>
            </a:extLst>
          </p:cNvPr>
          <p:cNvSpPr txBox="1">
            <a:spLocks noChangeArrowheads="1"/>
          </p:cNvSpPr>
          <p:nvPr/>
        </p:nvSpPr>
        <p:spPr bwMode="auto">
          <a:xfrm>
            <a:off x="304800" y="3867150"/>
            <a:ext cx="8534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200" dirty="0">
                <a:latin typeface="Calibri" panose="020F0502020204030204" pitchFamily="34" charset="0"/>
              </a:rPr>
              <a:t>“We are now in that world which is to come …. Instead of being in the last days we are in the eternal days, a world without end (Eph 3:21).” </a:t>
            </a:r>
            <a:r>
              <a:rPr lang="en-US" altLang="en-US" sz="2200" b="1" dirty="0">
                <a:solidFill>
                  <a:srgbClr val="660066"/>
                </a:solidFill>
                <a:latin typeface="Calibri" panose="020F0502020204030204" pitchFamily="34" charset="0"/>
              </a:rPr>
              <a:t>(SOP, P. 81)</a:t>
            </a:r>
          </a:p>
        </p:txBody>
      </p:sp>
      <p:sp>
        <p:nvSpPr>
          <p:cNvPr id="2" name="Rectangle 9">
            <a:extLst>
              <a:ext uri="{FF2B5EF4-FFF2-40B4-BE49-F238E27FC236}">
                <a16:creationId xmlns:a16="http://schemas.microsoft.com/office/drawing/2014/main" id="{7FE11775-BD57-4371-84D0-4A8CBC72EF87}"/>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36D1EEA7-2695-7E21-9360-D5183599E843}"/>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502DD0EE-52F3-2649-12C7-DA9272D96AEC}"/>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46DCDE26-F782-CA9D-2738-35F081178536}"/>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32104">
                                            <p:txEl>
                                              <p:pRg st="2" end="2"/>
                                            </p:txEl>
                                          </p:spTgt>
                                        </p:tgtEl>
                                        <p:attrNameLst>
                                          <p:attrName>style.visibility</p:attrName>
                                        </p:attrNameLst>
                                      </p:cBhvr>
                                      <p:to>
                                        <p:strVal val="visible"/>
                                      </p:to>
                                    </p:set>
                                    <p:anim calcmode="lin" valueType="num">
                                      <p:cBhvr>
                                        <p:cTn id="7" dur="500" fill="hold"/>
                                        <p:tgtEl>
                                          <p:spTgt spid="132104">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132104">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132104">
                                            <p:txEl>
                                              <p:pRg st="2" end="2"/>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132112"/>
                                        </p:tgtEl>
                                        <p:attrNameLst>
                                          <p:attrName>style.visibility</p:attrName>
                                        </p:attrNameLst>
                                      </p:cBhvr>
                                      <p:to>
                                        <p:strVal val="visible"/>
                                      </p:to>
                                    </p:set>
                                    <p:anim calcmode="lin" valueType="num">
                                      <p:cBhvr>
                                        <p:cTn id="14" dur="500" fill="hold"/>
                                        <p:tgtEl>
                                          <p:spTgt spid="132112"/>
                                        </p:tgtEl>
                                        <p:attrNameLst>
                                          <p:attrName>ppt_w</p:attrName>
                                        </p:attrNameLst>
                                      </p:cBhvr>
                                      <p:tavLst>
                                        <p:tav tm="0">
                                          <p:val>
                                            <p:fltVal val="0"/>
                                          </p:val>
                                        </p:tav>
                                        <p:tav tm="100000">
                                          <p:val>
                                            <p:strVal val="#ppt_w"/>
                                          </p:val>
                                        </p:tav>
                                      </p:tavLst>
                                    </p:anim>
                                    <p:anim calcmode="lin" valueType="num">
                                      <p:cBhvr>
                                        <p:cTn id="15" dur="500" fill="hold"/>
                                        <p:tgtEl>
                                          <p:spTgt spid="132112"/>
                                        </p:tgtEl>
                                        <p:attrNameLst>
                                          <p:attrName>ppt_h</p:attrName>
                                        </p:attrNameLst>
                                      </p:cBhvr>
                                      <p:tavLst>
                                        <p:tav tm="0">
                                          <p:val>
                                            <p:fltVal val="0"/>
                                          </p:val>
                                        </p:tav>
                                        <p:tav tm="100000">
                                          <p:val>
                                            <p:strVal val="#ppt_h"/>
                                          </p:val>
                                        </p:tav>
                                      </p:tavLst>
                                    </p:anim>
                                    <p:animEffect transition="in" filter="fade">
                                      <p:cBhvr>
                                        <p:cTn id="16" dur="500"/>
                                        <p:tgtEl>
                                          <p:spTgt spid="132112"/>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32113"/>
                                        </p:tgtEl>
                                        <p:attrNameLst>
                                          <p:attrName>style.visibility</p:attrName>
                                        </p:attrNameLst>
                                      </p:cBhvr>
                                      <p:to>
                                        <p:strVal val="visible"/>
                                      </p:to>
                                    </p:set>
                                    <p:anim calcmode="lin" valueType="num">
                                      <p:cBhvr>
                                        <p:cTn id="19" dur="500" fill="hold"/>
                                        <p:tgtEl>
                                          <p:spTgt spid="132113"/>
                                        </p:tgtEl>
                                        <p:attrNameLst>
                                          <p:attrName>ppt_w</p:attrName>
                                        </p:attrNameLst>
                                      </p:cBhvr>
                                      <p:tavLst>
                                        <p:tav tm="0">
                                          <p:val>
                                            <p:fltVal val="0"/>
                                          </p:val>
                                        </p:tav>
                                        <p:tav tm="100000">
                                          <p:val>
                                            <p:strVal val="#ppt_w"/>
                                          </p:val>
                                        </p:tav>
                                      </p:tavLst>
                                    </p:anim>
                                    <p:anim calcmode="lin" valueType="num">
                                      <p:cBhvr>
                                        <p:cTn id="20" dur="500" fill="hold"/>
                                        <p:tgtEl>
                                          <p:spTgt spid="132113"/>
                                        </p:tgtEl>
                                        <p:attrNameLst>
                                          <p:attrName>ppt_h</p:attrName>
                                        </p:attrNameLst>
                                      </p:cBhvr>
                                      <p:tavLst>
                                        <p:tav tm="0">
                                          <p:val>
                                            <p:fltVal val="0"/>
                                          </p:val>
                                        </p:tav>
                                        <p:tav tm="100000">
                                          <p:val>
                                            <p:strVal val="#ppt_h"/>
                                          </p:val>
                                        </p:tav>
                                      </p:tavLst>
                                    </p:anim>
                                    <p:animEffect transition="in" filter="fade">
                                      <p:cBhvr>
                                        <p:cTn id="21" dur="500"/>
                                        <p:tgtEl>
                                          <p:spTgt spid="132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1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2" name="Rectangle 2">
            <a:extLst>
              <a:ext uri="{FF2B5EF4-FFF2-40B4-BE49-F238E27FC236}">
                <a16:creationId xmlns:a16="http://schemas.microsoft.com/office/drawing/2014/main" id="{DA0E8B35-59F1-4CA4-8984-131A528F7042}"/>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33128" name="Rectangle 8">
            <a:extLst>
              <a:ext uri="{FF2B5EF4-FFF2-40B4-BE49-F238E27FC236}">
                <a16:creationId xmlns:a16="http://schemas.microsoft.com/office/drawing/2014/main" id="{F3EAA8FC-D6FD-477C-842F-4E9778B6A668}"/>
              </a:ext>
            </a:extLst>
          </p:cNvPr>
          <p:cNvSpPr>
            <a:spLocks noGrp="1" noChangeArrowheads="1"/>
          </p:cNvSpPr>
          <p:nvPr>
            <p:ph idx="1"/>
          </p:nvPr>
        </p:nvSpPr>
        <p:spPr>
          <a:xfrm>
            <a:off x="228600" y="1828800"/>
            <a:ext cx="8686800" cy="3200400"/>
          </a:xfrm>
        </p:spPr>
        <p:txBody>
          <a:bodyPr/>
          <a:lstStyle/>
          <a:p>
            <a:pPr lvl="1">
              <a:lnSpc>
                <a:spcPct val="100000"/>
              </a:lnSpc>
            </a:pPr>
            <a:r>
              <a:rPr lang="en-US" altLang="en-US" sz="2400" dirty="0">
                <a:solidFill>
                  <a:schemeClr val="bg1"/>
                </a:solidFill>
              </a:rPr>
              <a:t>Those who lived between 30-70 A.D. were in the “last days” while we now live in the “eternal days”</a:t>
            </a:r>
          </a:p>
          <a:p>
            <a:pPr lvl="2">
              <a:lnSpc>
                <a:spcPct val="100000"/>
              </a:lnSpc>
            </a:pPr>
            <a:r>
              <a:rPr lang="en-US" altLang="en-US" sz="2250" dirty="0">
                <a:solidFill>
                  <a:schemeClr val="bg1"/>
                </a:solidFill>
              </a:rPr>
              <a:t>Jesus contrasts </a:t>
            </a:r>
            <a:r>
              <a:rPr lang="en-US" altLang="en-US" sz="2250" i="1" dirty="0">
                <a:solidFill>
                  <a:schemeClr val="bg1"/>
                </a:solidFill>
              </a:rPr>
              <a:t>“this world”</a:t>
            </a:r>
            <a:r>
              <a:rPr lang="en-US" altLang="en-US" sz="2250" dirty="0">
                <a:solidFill>
                  <a:schemeClr val="bg1"/>
                </a:solidFill>
              </a:rPr>
              <a:t> and </a:t>
            </a:r>
            <a:r>
              <a:rPr lang="en-US" altLang="en-US" sz="2250" i="1" dirty="0">
                <a:solidFill>
                  <a:srgbClr val="FFFF00"/>
                </a:solidFill>
              </a:rPr>
              <a:t>“that world”</a:t>
            </a:r>
          </a:p>
          <a:p>
            <a:pPr lvl="3">
              <a:lnSpc>
                <a:spcPct val="100000"/>
              </a:lnSpc>
            </a:pPr>
            <a:r>
              <a:rPr lang="en-US" altLang="en-US" sz="2100" dirty="0">
                <a:solidFill>
                  <a:schemeClr val="bg1"/>
                </a:solidFill>
              </a:rPr>
              <a:t>Concludes that marriage occurs in </a:t>
            </a:r>
            <a:r>
              <a:rPr lang="en-US" altLang="en-US" sz="2100" i="1" dirty="0">
                <a:solidFill>
                  <a:schemeClr val="bg1"/>
                </a:solidFill>
              </a:rPr>
              <a:t>“this world”</a:t>
            </a:r>
            <a:r>
              <a:rPr lang="en-US" altLang="en-US" sz="2100" dirty="0">
                <a:solidFill>
                  <a:schemeClr val="bg1"/>
                </a:solidFill>
              </a:rPr>
              <a:t> and not in</a:t>
            </a:r>
            <a:br>
              <a:rPr lang="en-US" altLang="en-US" sz="2100" dirty="0">
                <a:solidFill>
                  <a:schemeClr val="bg1"/>
                </a:solidFill>
              </a:rPr>
            </a:br>
            <a:r>
              <a:rPr lang="en-US" altLang="en-US" sz="2100" i="1" dirty="0">
                <a:solidFill>
                  <a:srgbClr val="FFFF00"/>
                </a:solidFill>
              </a:rPr>
              <a:t>“that world” </a:t>
            </a:r>
            <a:r>
              <a:rPr lang="en-US" altLang="en-US" sz="2100" b="1" dirty="0">
                <a:solidFill>
                  <a:srgbClr val="43D1CE"/>
                </a:solidFill>
              </a:rPr>
              <a:t>(Luke 20:34-36)</a:t>
            </a:r>
          </a:p>
          <a:p>
            <a:pPr lvl="2">
              <a:lnSpc>
                <a:spcPct val="100000"/>
              </a:lnSpc>
            </a:pPr>
            <a:r>
              <a:rPr lang="en-US" altLang="en-US" sz="2250" dirty="0">
                <a:solidFill>
                  <a:schemeClr val="bg1"/>
                </a:solidFill>
              </a:rPr>
              <a:t>Those who </a:t>
            </a:r>
            <a:r>
              <a:rPr lang="en-US" altLang="en-US" sz="2250" i="1" dirty="0">
                <a:solidFill>
                  <a:schemeClr val="bg1"/>
                </a:solidFill>
              </a:rPr>
              <a:t>“are accounted worthy to attain to </a:t>
            </a:r>
            <a:r>
              <a:rPr lang="en-US" altLang="en-US" sz="2250" i="1" dirty="0">
                <a:solidFill>
                  <a:srgbClr val="FFFF00"/>
                </a:solidFill>
              </a:rPr>
              <a:t>that world</a:t>
            </a:r>
            <a:r>
              <a:rPr lang="en-US" altLang="en-US" sz="2250" i="1" dirty="0"/>
              <a:t> </a:t>
            </a:r>
            <a:r>
              <a:rPr lang="en-US" altLang="en-US" sz="2250" i="1" dirty="0">
                <a:solidFill>
                  <a:schemeClr val="bg1"/>
                </a:solidFill>
              </a:rPr>
              <a:t>and the resurrection of the dead .... die no more”</a:t>
            </a:r>
          </a:p>
        </p:txBody>
      </p:sp>
      <p:sp>
        <p:nvSpPr>
          <p:cNvPr id="133127" name="Line 7">
            <a:extLst>
              <a:ext uri="{FF2B5EF4-FFF2-40B4-BE49-F238E27FC236}">
                <a16:creationId xmlns:a16="http://schemas.microsoft.com/office/drawing/2014/main" id="{8115547E-E616-40AA-A9B7-49C0E961125F}"/>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33129" name="Rectangle 9">
            <a:extLst>
              <a:ext uri="{FF2B5EF4-FFF2-40B4-BE49-F238E27FC236}">
                <a16:creationId xmlns:a16="http://schemas.microsoft.com/office/drawing/2014/main" id="{8E970D58-7066-4C89-BAC9-7192DC9532D0}"/>
              </a:ext>
            </a:extLst>
          </p:cNvPr>
          <p:cNvSpPr>
            <a:spLocks noChangeArrowheads="1"/>
          </p:cNvSpPr>
          <p:nvPr/>
        </p:nvSpPr>
        <p:spPr bwMode="auto">
          <a:xfrm>
            <a:off x="228600" y="1371600"/>
            <a:ext cx="8686800" cy="4000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33130" name="Text Box 10">
            <a:extLst>
              <a:ext uri="{FF2B5EF4-FFF2-40B4-BE49-F238E27FC236}">
                <a16:creationId xmlns:a16="http://schemas.microsoft.com/office/drawing/2014/main" id="{D877842B-F273-4946-8026-8F55D7134C4E}"/>
              </a:ext>
            </a:extLst>
          </p:cNvPr>
          <p:cNvSpPr txBox="1">
            <a:spLocks noChangeArrowheads="1"/>
          </p:cNvSpPr>
          <p:nvPr/>
        </p:nvSpPr>
        <p:spPr bwMode="auto">
          <a:xfrm>
            <a:off x="228600" y="1325166"/>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the Resurrection</a:t>
            </a:r>
          </a:p>
        </p:txBody>
      </p:sp>
      <p:sp>
        <p:nvSpPr>
          <p:cNvPr id="2" name="Rectangle 9">
            <a:extLst>
              <a:ext uri="{FF2B5EF4-FFF2-40B4-BE49-F238E27FC236}">
                <a16:creationId xmlns:a16="http://schemas.microsoft.com/office/drawing/2014/main" id="{F881B59B-B031-4915-0A5A-DE546BDD1DAF}"/>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A555E3FF-B1D0-06CE-8452-FFF0F8FB72D1}"/>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17EBF612-B2C1-94B8-D678-03A462E57EE0}"/>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0C1F24B2-0B25-7645-7EF8-E464774886E4}"/>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33128">
                                            <p:txEl>
                                              <p:pRg st="1" end="1"/>
                                            </p:txEl>
                                          </p:spTgt>
                                        </p:tgtEl>
                                        <p:attrNameLst>
                                          <p:attrName>style.visibility</p:attrName>
                                        </p:attrNameLst>
                                      </p:cBhvr>
                                      <p:to>
                                        <p:strVal val="visible"/>
                                      </p:to>
                                    </p:set>
                                    <p:anim calcmode="lin" valueType="num">
                                      <p:cBhvr>
                                        <p:cTn id="7" dur="500" fill="hold"/>
                                        <p:tgtEl>
                                          <p:spTgt spid="13312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3312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33128">
                                            <p:txEl>
                                              <p:pRg st="1" end="1"/>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133128">
                                            <p:txEl>
                                              <p:pRg st="2" end="2"/>
                                            </p:txEl>
                                          </p:spTgt>
                                        </p:tgtEl>
                                        <p:attrNameLst>
                                          <p:attrName>style.visibility</p:attrName>
                                        </p:attrNameLst>
                                      </p:cBhvr>
                                      <p:to>
                                        <p:strVal val="visible"/>
                                      </p:to>
                                    </p:set>
                                    <p:anim calcmode="lin" valueType="num">
                                      <p:cBhvr>
                                        <p:cTn id="12" dur="500" fill="hold"/>
                                        <p:tgtEl>
                                          <p:spTgt spid="133128">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133128">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133128">
                                            <p:txEl>
                                              <p:pRg st="2" end="2"/>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16" fill="hold" nodeType="clickEffect">
                                  <p:stCondLst>
                                    <p:cond delay="0"/>
                                  </p:stCondLst>
                                  <p:childTnLst>
                                    <p:set>
                                      <p:cBhvr>
                                        <p:cTn id="18" dur="1" fill="hold">
                                          <p:stCondLst>
                                            <p:cond delay="0"/>
                                          </p:stCondLst>
                                        </p:cTn>
                                        <p:tgtEl>
                                          <p:spTgt spid="133128">
                                            <p:txEl>
                                              <p:pRg st="3" end="3"/>
                                            </p:txEl>
                                          </p:spTgt>
                                        </p:tgtEl>
                                        <p:attrNameLst>
                                          <p:attrName>style.visibility</p:attrName>
                                        </p:attrNameLst>
                                      </p:cBhvr>
                                      <p:to>
                                        <p:strVal val="visible"/>
                                      </p:to>
                                    </p:set>
                                    <p:anim calcmode="lin" valueType="num">
                                      <p:cBhvr>
                                        <p:cTn id="19" dur="500" fill="hold"/>
                                        <p:tgtEl>
                                          <p:spTgt spid="133128">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133128">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1331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146" name="Rectangle 2">
            <a:extLst>
              <a:ext uri="{FF2B5EF4-FFF2-40B4-BE49-F238E27FC236}">
                <a16:creationId xmlns:a16="http://schemas.microsoft.com/office/drawing/2014/main" id="{440BD6EA-63EC-43A0-8131-4481A92F853A}"/>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34152" name="Rectangle 8">
            <a:extLst>
              <a:ext uri="{FF2B5EF4-FFF2-40B4-BE49-F238E27FC236}">
                <a16:creationId xmlns:a16="http://schemas.microsoft.com/office/drawing/2014/main" id="{4C0BA697-DDC6-4558-97D4-C973B46AEA4C}"/>
              </a:ext>
            </a:extLst>
          </p:cNvPr>
          <p:cNvSpPr>
            <a:spLocks noGrp="1" noChangeArrowheads="1"/>
          </p:cNvSpPr>
          <p:nvPr>
            <p:ph idx="1"/>
          </p:nvPr>
        </p:nvSpPr>
        <p:spPr>
          <a:xfrm>
            <a:off x="2057400" y="1885950"/>
            <a:ext cx="6838950" cy="3028950"/>
          </a:xfrm>
        </p:spPr>
        <p:txBody>
          <a:bodyPr>
            <a:noAutofit/>
          </a:bodyPr>
          <a:lstStyle/>
          <a:p>
            <a:pPr lvl="2">
              <a:lnSpc>
                <a:spcPct val="100000"/>
              </a:lnSpc>
            </a:pPr>
            <a:r>
              <a:rPr lang="en-US" altLang="en-US" sz="2600" dirty="0">
                <a:solidFill>
                  <a:schemeClr val="bg1"/>
                </a:solidFill>
              </a:rPr>
              <a:t>Are people still marrying after 70 A.D.? </a:t>
            </a:r>
            <a:r>
              <a:rPr lang="en-US" altLang="en-US" sz="2600" b="1" dirty="0">
                <a:solidFill>
                  <a:srgbClr val="FFFF00"/>
                </a:solidFill>
              </a:rPr>
              <a:t>YES</a:t>
            </a:r>
          </a:p>
          <a:p>
            <a:pPr lvl="2">
              <a:lnSpc>
                <a:spcPct val="100000"/>
              </a:lnSpc>
            </a:pPr>
            <a:r>
              <a:rPr lang="en-US" altLang="en-US" sz="2600" dirty="0">
                <a:solidFill>
                  <a:schemeClr val="bg1"/>
                </a:solidFill>
              </a:rPr>
              <a:t>Are people still dying after 70 A.D.? </a:t>
            </a:r>
            <a:r>
              <a:rPr lang="en-US" altLang="en-US" sz="2600" b="1" dirty="0">
                <a:solidFill>
                  <a:srgbClr val="FFFF00"/>
                </a:solidFill>
              </a:rPr>
              <a:t>YES</a:t>
            </a:r>
          </a:p>
          <a:p>
            <a:pPr lvl="2">
              <a:lnSpc>
                <a:spcPct val="100000"/>
              </a:lnSpc>
            </a:pPr>
            <a:r>
              <a:rPr lang="en-US" altLang="en-US" sz="2600" dirty="0">
                <a:solidFill>
                  <a:schemeClr val="bg1"/>
                </a:solidFill>
              </a:rPr>
              <a:t>Is the period of Christianity in which we now live termed the </a:t>
            </a:r>
            <a:r>
              <a:rPr lang="en-US" altLang="en-US" sz="2600" i="1" dirty="0">
                <a:solidFill>
                  <a:schemeClr val="bg1"/>
                </a:solidFill>
              </a:rPr>
              <a:t>“eternal days” </a:t>
            </a:r>
            <a:r>
              <a:rPr lang="en-US" altLang="en-US" sz="2600" dirty="0">
                <a:solidFill>
                  <a:schemeClr val="bg1"/>
                </a:solidFill>
              </a:rPr>
              <a:t>in the New Testament? </a:t>
            </a:r>
            <a:r>
              <a:rPr lang="en-US" altLang="en-US" sz="2600" b="1" dirty="0">
                <a:solidFill>
                  <a:srgbClr val="FFFF00"/>
                </a:solidFill>
              </a:rPr>
              <a:t>NO</a:t>
            </a:r>
            <a:endParaRPr lang="en-US" altLang="en-US" sz="2600" b="1" i="1" dirty="0">
              <a:solidFill>
                <a:srgbClr val="FFFF00"/>
              </a:solidFill>
            </a:endParaRPr>
          </a:p>
        </p:txBody>
      </p:sp>
      <p:sp>
        <p:nvSpPr>
          <p:cNvPr id="134151" name="Line 7">
            <a:extLst>
              <a:ext uri="{FF2B5EF4-FFF2-40B4-BE49-F238E27FC236}">
                <a16:creationId xmlns:a16="http://schemas.microsoft.com/office/drawing/2014/main" id="{B8CBCF2E-0FBA-43E1-8A34-4B1BF0BDE3D0}"/>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34153" name="Rectangle 9">
            <a:extLst>
              <a:ext uri="{FF2B5EF4-FFF2-40B4-BE49-F238E27FC236}">
                <a16:creationId xmlns:a16="http://schemas.microsoft.com/office/drawing/2014/main" id="{C2B9A482-6E82-4D29-8CCA-724A3A6F9198}"/>
              </a:ext>
            </a:extLst>
          </p:cNvPr>
          <p:cNvSpPr>
            <a:spLocks noChangeArrowheads="1"/>
          </p:cNvSpPr>
          <p:nvPr/>
        </p:nvSpPr>
        <p:spPr bwMode="auto">
          <a:xfrm>
            <a:off x="266700" y="1371600"/>
            <a:ext cx="8648700" cy="4000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34154" name="Text Box 10">
            <a:extLst>
              <a:ext uri="{FF2B5EF4-FFF2-40B4-BE49-F238E27FC236}">
                <a16:creationId xmlns:a16="http://schemas.microsoft.com/office/drawing/2014/main" id="{9BABDC8D-AD42-49E3-9549-F4B00C04C8C8}"/>
              </a:ext>
            </a:extLst>
          </p:cNvPr>
          <p:cNvSpPr txBox="1">
            <a:spLocks noChangeArrowheads="1"/>
          </p:cNvSpPr>
          <p:nvPr/>
        </p:nvSpPr>
        <p:spPr bwMode="auto">
          <a:xfrm>
            <a:off x="266700" y="1325166"/>
            <a:ext cx="8629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the Resurrection</a:t>
            </a:r>
          </a:p>
        </p:txBody>
      </p:sp>
      <p:pic>
        <p:nvPicPr>
          <p:cNvPr id="134155" name="Picture 11" descr="9905_08_4---Graveyard_web">
            <a:extLst>
              <a:ext uri="{FF2B5EF4-FFF2-40B4-BE49-F238E27FC236}">
                <a16:creationId xmlns:a16="http://schemas.microsoft.com/office/drawing/2014/main" id="{D51CB9D9-7CB6-47B5-AF8C-99211076B4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429000"/>
            <a:ext cx="2114550" cy="1485900"/>
          </a:xfrm>
          <a:prstGeom prst="rect">
            <a:avLst/>
          </a:prstGeom>
          <a:noFill/>
          <a:extLst>
            <a:ext uri="{909E8E84-426E-40DD-AFC4-6F175D3DCCD1}">
              <a14:hiddenFill xmlns:a14="http://schemas.microsoft.com/office/drawing/2010/main">
                <a:solidFill>
                  <a:srgbClr val="FFFFFF"/>
                </a:solidFill>
              </a14:hiddenFill>
            </a:ext>
          </a:extLst>
        </p:spPr>
      </p:pic>
      <p:pic>
        <p:nvPicPr>
          <p:cNvPr id="134156" name="Picture 12" descr="marriage-today-af">
            <a:extLst>
              <a:ext uri="{FF2B5EF4-FFF2-40B4-BE49-F238E27FC236}">
                <a16:creationId xmlns:a16="http://schemas.microsoft.com/office/drawing/2014/main" id="{0FA169C6-848B-4972-AB7D-96C4BB92E0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 y="1885950"/>
            <a:ext cx="2114550" cy="141803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9">
            <a:extLst>
              <a:ext uri="{FF2B5EF4-FFF2-40B4-BE49-F238E27FC236}">
                <a16:creationId xmlns:a16="http://schemas.microsoft.com/office/drawing/2014/main" id="{30347FA8-3146-F47C-A2A8-A5C8EA1FFBCB}"/>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0">
            <a:extLst>
              <a:ext uri="{FF2B5EF4-FFF2-40B4-BE49-F238E27FC236}">
                <a16:creationId xmlns:a16="http://schemas.microsoft.com/office/drawing/2014/main" id="{59509137-5A15-04AF-9091-0872A42CD2EB}"/>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6" name="Rectangle 11">
            <a:extLst>
              <a:ext uri="{FF2B5EF4-FFF2-40B4-BE49-F238E27FC236}">
                <a16:creationId xmlns:a16="http://schemas.microsoft.com/office/drawing/2014/main" id="{E21A5463-8CC7-95CF-1CC2-91D928155720}"/>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7" name="Rectangle 12">
            <a:extLst>
              <a:ext uri="{FF2B5EF4-FFF2-40B4-BE49-F238E27FC236}">
                <a16:creationId xmlns:a16="http://schemas.microsoft.com/office/drawing/2014/main" id="{A8E930C9-91AC-2CA0-1356-DEF8731DE816}"/>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34152">
                                            <p:txEl>
                                              <p:pRg st="1" end="1"/>
                                            </p:txEl>
                                          </p:spTgt>
                                        </p:tgtEl>
                                        <p:attrNameLst>
                                          <p:attrName>style.visibility</p:attrName>
                                        </p:attrNameLst>
                                      </p:cBhvr>
                                      <p:to>
                                        <p:strVal val="visible"/>
                                      </p:to>
                                    </p:set>
                                    <p:anim calcmode="lin" valueType="num">
                                      <p:cBhvr>
                                        <p:cTn id="7" dur="500" fill="hold"/>
                                        <p:tgtEl>
                                          <p:spTgt spid="13415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3415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34152">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134152">
                                            <p:txEl>
                                              <p:pRg st="2" end="2"/>
                                            </p:txEl>
                                          </p:spTgt>
                                        </p:tgtEl>
                                        <p:attrNameLst>
                                          <p:attrName>style.visibility</p:attrName>
                                        </p:attrNameLst>
                                      </p:cBhvr>
                                      <p:to>
                                        <p:strVal val="visible"/>
                                      </p:to>
                                    </p:set>
                                    <p:anim calcmode="lin" valueType="num">
                                      <p:cBhvr>
                                        <p:cTn id="14" dur="500" fill="hold"/>
                                        <p:tgtEl>
                                          <p:spTgt spid="13415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3415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3415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5170" name="Rectangle 2">
            <a:extLst>
              <a:ext uri="{FF2B5EF4-FFF2-40B4-BE49-F238E27FC236}">
                <a16:creationId xmlns:a16="http://schemas.microsoft.com/office/drawing/2014/main" id="{9D382CB0-CE84-47B3-BF34-EDF2B024B5BD}"/>
              </a:ext>
            </a:extLst>
          </p:cNvPr>
          <p:cNvSpPr>
            <a:spLocks noGrp="1" noChangeArrowheads="1"/>
          </p:cNvSpPr>
          <p:nvPr>
            <p:ph type="title"/>
          </p:nvPr>
        </p:nvSpPr>
        <p:spPr>
          <a:xfrm>
            <a:off x="1314450" y="114300"/>
            <a:ext cx="6515100" cy="1028700"/>
          </a:xfrm>
          <a:effectLst>
            <a:outerShdw dist="28398" dir="1593903" algn="ctr" rotWithShape="0">
              <a:srgbClr val="218785"/>
            </a:outerShdw>
          </a:effectLst>
        </p:spPr>
        <p:txBody>
          <a:bodyPr>
            <a:normAutofit fontScale="90000"/>
          </a:bodyPr>
          <a:lstStyle/>
          <a:p>
            <a:pPr algn="ctr"/>
            <a:r>
              <a:rPr lang="en-US" altLang="en-US" sz="4500" b="1" dirty="0">
                <a:solidFill>
                  <a:schemeClr val="bg1"/>
                </a:solidFill>
              </a:rPr>
              <a:t>Consequences</a:t>
            </a:r>
            <a:br>
              <a:rPr lang="en-US" altLang="en-US" sz="3600" b="1" dirty="0">
                <a:solidFill>
                  <a:schemeClr val="bg1"/>
                </a:solidFill>
              </a:rPr>
            </a:br>
            <a:r>
              <a:rPr lang="en-US" altLang="en-US" sz="3600" b="1" dirty="0">
                <a:solidFill>
                  <a:schemeClr val="bg1"/>
                </a:solidFill>
              </a:rPr>
              <a:t>of the 70 A.D. Doctrine</a:t>
            </a:r>
          </a:p>
        </p:txBody>
      </p:sp>
      <p:sp>
        <p:nvSpPr>
          <p:cNvPr id="135176" name="Rectangle 8">
            <a:extLst>
              <a:ext uri="{FF2B5EF4-FFF2-40B4-BE49-F238E27FC236}">
                <a16:creationId xmlns:a16="http://schemas.microsoft.com/office/drawing/2014/main" id="{C2E6289B-0FFE-46E1-BEDC-87FE71F93AB1}"/>
              </a:ext>
            </a:extLst>
          </p:cNvPr>
          <p:cNvSpPr>
            <a:spLocks noGrp="1" noChangeArrowheads="1"/>
          </p:cNvSpPr>
          <p:nvPr>
            <p:ph idx="1"/>
          </p:nvPr>
        </p:nvSpPr>
        <p:spPr>
          <a:xfrm>
            <a:off x="228600" y="1771650"/>
            <a:ext cx="8686800" cy="3200400"/>
          </a:xfrm>
        </p:spPr>
        <p:txBody>
          <a:bodyPr/>
          <a:lstStyle/>
          <a:p>
            <a:pPr>
              <a:lnSpc>
                <a:spcPct val="100000"/>
              </a:lnSpc>
            </a:pPr>
            <a:r>
              <a:rPr lang="en-US" altLang="en-US" sz="2700" b="1" dirty="0">
                <a:solidFill>
                  <a:schemeClr val="bg1"/>
                </a:solidFill>
              </a:rPr>
              <a:t>Pharisees and Paul looked for the same kind of resurrection</a:t>
            </a:r>
          </a:p>
          <a:p>
            <a:pPr lvl="1">
              <a:lnSpc>
                <a:spcPct val="100000"/>
              </a:lnSpc>
            </a:pPr>
            <a:r>
              <a:rPr lang="en-US" altLang="en-US" sz="2600" b="1" dirty="0">
                <a:solidFill>
                  <a:srgbClr val="43D1CE"/>
                </a:solidFill>
              </a:rPr>
              <a:t>Acts 24:15</a:t>
            </a:r>
          </a:p>
          <a:p>
            <a:pPr lvl="2">
              <a:lnSpc>
                <a:spcPct val="100000"/>
              </a:lnSpc>
            </a:pPr>
            <a:r>
              <a:rPr lang="en-US" altLang="en-US" sz="2400" dirty="0">
                <a:solidFill>
                  <a:schemeClr val="bg1"/>
                </a:solidFill>
              </a:rPr>
              <a:t>70 A.D. doctrine teaches that the resurrection of the dead is the resurrection of Christianity out of Judaism </a:t>
            </a:r>
            <a:r>
              <a:rPr lang="en-US" altLang="en-US" sz="2000" b="1" dirty="0">
                <a:solidFill>
                  <a:srgbClr val="FFFF00"/>
                </a:solidFill>
                <a:latin typeface="Calibri" panose="020F0502020204030204" pitchFamily="34" charset="0"/>
              </a:rPr>
              <a:t>(SOP, P. 200)</a:t>
            </a:r>
          </a:p>
          <a:p>
            <a:pPr lvl="3">
              <a:lnSpc>
                <a:spcPct val="100000"/>
              </a:lnSpc>
            </a:pPr>
            <a:r>
              <a:rPr lang="en-US" altLang="en-US" sz="2200" dirty="0">
                <a:solidFill>
                  <a:schemeClr val="bg1"/>
                </a:solidFill>
              </a:rPr>
              <a:t>If true – the Pharisees held a very strange hope concerning the resurrection</a:t>
            </a:r>
          </a:p>
        </p:txBody>
      </p:sp>
      <p:sp>
        <p:nvSpPr>
          <p:cNvPr id="135175" name="Line 7">
            <a:extLst>
              <a:ext uri="{FF2B5EF4-FFF2-40B4-BE49-F238E27FC236}">
                <a16:creationId xmlns:a16="http://schemas.microsoft.com/office/drawing/2014/main" id="{8F67E659-0AB8-4A77-8DBB-E99CFA3BA345}"/>
              </a:ext>
            </a:extLst>
          </p:cNvPr>
          <p:cNvSpPr>
            <a:spLocks noChangeShapeType="1"/>
          </p:cNvSpPr>
          <p:nvPr/>
        </p:nvSpPr>
        <p:spPr bwMode="auto">
          <a:xfrm>
            <a:off x="1371600" y="1200150"/>
            <a:ext cx="6400800" cy="0"/>
          </a:xfrm>
          <a:prstGeom prst="line">
            <a:avLst/>
          </a:prstGeom>
          <a:noFill/>
          <a:ln w="25400">
            <a:solidFill>
              <a:srgbClr val="21878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latin typeface="Calibri" panose="020F0502020204030204" pitchFamily="34" charset="0"/>
            </a:endParaRPr>
          </a:p>
        </p:txBody>
      </p:sp>
      <p:sp>
        <p:nvSpPr>
          <p:cNvPr id="135177" name="Rectangle 9">
            <a:extLst>
              <a:ext uri="{FF2B5EF4-FFF2-40B4-BE49-F238E27FC236}">
                <a16:creationId xmlns:a16="http://schemas.microsoft.com/office/drawing/2014/main" id="{F3577E0C-BAC2-4EBC-8B92-53A79CBCAFF3}"/>
              </a:ext>
            </a:extLst>
          </p:cNvPr>
          <p:cNvSpPr>
            <a:spLocks noChangeArrowheads="1"/>
          </p:cNvSpPr>
          <p:nvPr/>
        </p:nvSpPr>
        <p:spPr bwMode="auto">
          <a:xfrm>
            <a:off x="228600" y="1371600"/>
            <a:ext cx="8686800" cy="400050"/>
          </a:xfrm>
          <a:prstGeom prst="rect">
            <a:avLst/>
          </a:prstGeom>
          <a:solidFill>
            <a:schemeClr val="tx1"/>
          </a:solidFill>
          <a:ln w="25400">
            <a:solidFill>
              <a:srgbClr val="218785"/>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135178" name="Text Box 10">
            <a:extLst>
              <a:ext uri="{FF2B5EF4-FFF2-40B4-BE49-F238E27FC236}">
                <a16:creationId xmlns:a16="http://schemas.microsoft.com/office/drawing/2014/main" id="{2208CE2D-71CD-4A58-8CF5-B3AC916E3F54}"/>
              </a:ext>
            </a:extLst>
          </p:cNvPr>
          <p:cNvSpPr txBox="1">
            <a:spLocks noChangeArrowheads="1"/>
          </p:cNvSpPr>
          <p:nvPr/>
        </p:nvSpPr>
        <p:spPr bwMode="auto">
          <a:xfrm>
            <a:off x="228600" y="1325166"/>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Problems Regarding the Resurrection</a:t>
            </a:r>
          </a:p>
        </p:txBody>
      </p:sp>
      <p:sp>
        <p:nvSpPr>
          <p:cNvPr id="2" name="Rectangle 9">
            <a:extLst>
              <a:ext uri="{FF2B5EF4-FFF2-40B4-BE49-F238E27FC236}">
                <a16:creationId xmlns:a16="http://schemas.microsoft.com/office/drawing/2014/main" id="{588ECB8E-4464-BEE2-8E09-F61ABFCE2E1E}"/>
              </a:ext>
            </a:extLst>
          </p:cNvPr>
          <p:cNvSpPr>
            <a:spLocks noChangeArrowheads="1"/>
          </p:cNvSpPr>
          <p:nvPr/>
        </p:nvSpPr>
        <p:spPr bwMode="auto">
          <a:xfrm>
            <a:off x="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3" name="Rectangle 10">
            <a:extLst>
              <a:ext uri="{FF2B5EF4-FFF2-40B4-BE49-F238E27FC236}">
                <a16:creationId xmlns:a16="http://schemas.microsoft.com/office/drawing/2014/main" id="{5372A9DF-81F5-533D-145C-5154BA38A1C2}"/>
              </a:ext>
            </a:extLst>
          </p:cNvPr>
          <p:cNvSpPr>
            <a:spLocks noChangeArrowheads="1"/>
          </p:cNvSpPr>
          <p:nvPr/>
        </p:nvSpPr>
        <p:spPr bwMode="auto">
          <a:xfrm>
            <a:off x="9029700" y="0"/>
            <a:ext cx="114300" cy="5143500"/>
          </a:xfrm>
          <a:prstGeom prst="rect">
            <a:avLst/>
          </a:prstGeom>
          <a:solidFill>
            <a:srgbClr val="218785"/>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4" name="Rectangle 11">
            <a:extLst>
              <a:ext uri="{FF2B5EF4-FFF2-40B4-BE49-F238E27FC236}">
                <a16:creationId xmlns:a16="http://schemas.microsoft.com/office/drawing/2014/main" id="{D9F1D066-E061-6ABE-9C9D-1FB7F27207AF}"/>
              </a:ext>
            </a:extLst>
          </p:cNvPr>
          <p:cNvSpPr>
            <a:spLocks noChangeArrowheads="1"/>
          </p:cNvSpPr>
          <p:nvPr/>
        </p:nvSpPr>
        <p:spPr bwMode="auto">
          <a:xfrm>
            <a:off x="114300" y="0"/>
            <a:ext cx="89535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
        <p:nvSpPr>
          <p:cNvPr id="5" name="Rectangle 12">
            <a:extLst>
              <a:ext uri="{FF2B5EF4-FFF2-40B4-BE49-F238E27FC236}">
                <a16:creationId xmlns:a16="http://schemas.microsoft.com/office/drawing/2014/main" id="{7596FD00-F3ED-E648-28FB-61B65A566C8C}"/>
              </a:ext>
            </a:extLst>
          </p:cNvPr>
          <p:cNvSpPr>
            <a:spLocks noChangeArrowheads="1"/>
          </p:cNvSpPr>
          <p:nvPr/>
        </p:nvSpPr>
        <p:spPr bwMode="auto">
          <a:xfrm>
            <a:off x="0" y="5029200"/>
            <a:ext cx="9144000" cy="114300"/>
          </a:xfrm>
          <a:prstGeom prst="rect">
            <a:avLst/>
          </a:prstGeom>
          <a:solidFill>
            <a:srgbClr val="2187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135176">
                                            <p:txEl>
                                              <p:pRg st="2" end="2"/>
                                            </p:txEl>
                                          </p:spTgt>
                                        </p:tgtEl>
                                        <p:attrNameLst>
                                          <p:attrName>style.visibility</p:attrName>
                                        </p:attrNameLst>
                                      </p:cBhvr>
                                      <p:to>
                                        <p:strVal val="visible"/>
                                      </p:to>
                                    </p:set>
                                    <p:anim calcmode="lin" valueType="num">
                                      <p:cBhvr>
                                        <p:cTn id="7" dur="500" fill="hold"/>
                                        <p:tgtEl>
                                          <p:spTgt spid="13517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135176">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135176">
                                            <p:txEl>
                                              <p:pRg st="2" end="2"/>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135176">
                                            <p:txEl>
                                              <p:pRg st="3" end="3"/>
                                            </p:txEl>
                                          </p:spTgt>
                                        </p:tgtEl>
                                        <p:attrNameLst>
                                          <p:attrName>style.visibility</p:attrName>
                                        </p:attrNameLst>
                                      </p:cBhvr>
                                      <p:to>
                                        <p:strVal val="visible"/>
                                      </p:to>
                                    </p:set>
                                    <p:anim calcmode="lin" valueType="num">
                                      <p:cBhvr>
                                        <p:cTn id="13" dur="500" fill="hold"/>
                                        <p:tgtEl>
                                          <p:spTgt spid="135176">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135176">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13517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2114</TotalTime>
  <Words>1592</Words>
  <Application>Microsoft Office PowerPoint</Application>
  <PresentationFormat>On-screen Show (16:9)</PresentationFormat>
  <Paragraphs>129</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Realized Eschatology</vt:lpstr>
      <vt:lpstr>Introduction</vt:lpstr>
      <vt:lpstr>Introduction</vt:lpstr>
      <vt:lpstr>Introduction</vt:lpstr>
      <vt:lpstr>Introduction</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Consequences of the 70 A.D. Doctrine</vt:lpstr>
      <vt:lpstr>Conclusion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Realized Eschatology</dc:title>
  <dc:creator>HP Authorized Customer</dc:creator>
  <cp:lastModifiedBy>Richard Thetford</cp:lastModifiedBy>
  <cp:revision>96</cp:revision>
  <dcterms:created xsi:type="dcterms:W3CDTF">2008-12-23T03:04:59Z</dcterms:created>
  <dcterms:modified xsi:type="dcterms:W3CDTF">2026-04-02T17:22:35Z</dcterms:modified>
</cp:coreProperties>
</file>