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 id="290" r:id="rId4"/>
    <p:sldId id="291" r:id="rId5"/>
    <p:sldId id="292" r:id="rId6"/>
    <p:sldId id="293" r:id="rId7"/>
    <p:sldId id="294" r:id="rId8"/>
    <p:sldId id="295" r:id="rId9"/>
    <p:sldId id="296" r:id="rId10"/>
    <p:sldId id="297" r:id="rId11"/>
    <p:sldId id="298" r:id="rId12"/>
    <p:sldId id="299" r:id="rId13"/>
    <p:sldId id="300" r:id="rId14"/>
    <p:sldId id="301" r:id="rId15"/>
    <p:sldId id="302" r:id="rId16"/>
    <p:sldId id="303" r:id="rId17"/>
    <p:sldId id="304" r:id="rId18"/>
    <p:sldId id="305" r:id="rId19"/>
    <p:sldId id="306" r:id="rId20"/>
    <p:sldId id="307" r:id="rId21"/>
    <p:sldId id="308" r:id="rId22"/>
    <p:sldId id="309" r:id="rId23"/>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00"/>
    <a:srgbClr val="000000"/>
    <a:srgbClr val="5C0000"/>
    <a:srgbClr val="93FF93"/>
    <a:srgbClr val="FFC269"/>
    <a:srgbClr val="480000"/>
    <a:srgbClr val="DBD600"/>
    <a:srgbClr val="9900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99" autoAdjust="0"/>
    <p:restoredTop sz="94660"/>
  </p:normalViewPr>
  <p:slideViewPr>
    <p:cSldViewPr>
      <p:cViewPr varScale="1">
        <p:scale>
          <a:sx n="110" d="100"/>
          <a:sy n="110" d="100"/>
        </p:scale>
        <p:origin x="1024" y="64"/>
      </p:cViewPr>
      <p:guideLst>
        <p:guide orient="horz" pos="162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8D12503A-965C-4B6A-9F80-8F69A96C8B0D}" type="slidenum">
              <a:rPr lang="en-US" altLang="en-US" smtClean="0"/>
              <a:pPr/>
              <a:t>‹#›</a:t>
            </a:fld>
            <a:endParaRPr lang="en-US" altLang="en-US"/>
          </a:p>
        </p:txBody>
      </p:sp>
    </p:spTree>
    <p:extLst>
      <p:ext uri="{BB962C8B-B14F-4D97-AF65-F5344CB8AC3E}">
        <p14:creationId xmlns:p14="http://schemas.microsoft.com/office/powerpoint/2010/main" val="3112136448"/>
      </p:ext>
    </p:extLst>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B65979E7-E432-4D7A-927C-6B0CA245F1DA}" type="slidenum">
              <a:rPr lang="en-US" altLang="en-US" smtClean="0"/>
              <a:pPr/>
              <a:t>‹#›</a:t>
            </a:fld>
            <a:endParaRPr lang="en-US" altLang="en-US"/>
          </a:p>
        </p:txBody>
      </p:sp>
    </p:spTree>
    <p:extLst>
      <p:ext uri="{BB962C8B-B14F-4D97-AF65-F5344CB8AC3E}">
        <p14:creationId xmlns:p14="http://schemas.microsoft.com/office/powerpoint/2010/main" val="761756684"/>
      </p:ext>
    </p:extLst>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763FB479-BAEB-465D-B5B2-36DD572132E9}" type="slidenum">
              <a:rPr lang="en-US" altLang="en-US" smtClean="0"/>
              <a:pPr/>
              <a:t>‹#›</a:t>
            </a:fld>
            <a:endParaRPr lang="en-US" altLang="en-US"/>
          </a:p>
        </p:txBody>
      </p:sp>
    </p:spTree>
    <p:extLst>
      <p:ext uri="{BB962C8B-B14F-4D97-AF65-F5344CB8AC3E}">
        <p14:creationId xmlns:p14="http://schemas.microsoft.com/office/powerpoint/2010/main" val="1618998663"/>
      </p:ext>
    </p:extLst>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876EA7EA-419B-49A2-9ABA-AF9C39791B41}" type="slidenum">
              <a:rPr lang="en-US" altLang="en-US" smtClean="0"/>
              <a:pPr/>
              <a:t>‹#›</a:t>
            </a:fld>
            <a:endParaRPr lang="en-US" altLang="en-US"/>
          </a:p>
        </p:txBody>
      </p:sp>
    </p:spTree>
    <p:extLst>
      <p:ext uri="{BB962C8B-B14F-4D97-AF65-F5344CB8AC3E}">
        <p14:creationId xmlns:p14="http://schemas.microsoft.com/office/powerpoint/2010/main" val="3987175738"/>
      </p:ext>
    </p:extLst>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4873B811-9D75-4724-AF39-B357AB2152CE}" type="slidenum">
              <a:rPr lang="en-US" altLang="en-US" smtClean="0"/>
              <a:pPr/>
              <a:t>‹#›</a:t>
            </a:fld>
            <a:endParaRPr lang="en-US" altLang="en-US"/>
          </a:p>
        </p:txBody>
      </p:sp>
    </p:spTree>
    <p:extLst>
      <p:ext uri="{BB962C8B-B14F-4D97-AF65-F5344CB8AC3E}">
        <p14:creationId xmlns:p14="http://schemas.microsoft.com/office/powerpoint/2010/main" val="3309164071"/>
      </p:ext>
    </p:extLst>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ED120D18-C118-4485-BB7D-3D9ED24E28D5}" type="slidenum">
              <a:rPr lang="en-US" altLang="en-US" smtClean="0"/>
              <a:pPr/>
              <a:t>‹#›</a:t>
            </a:fld>
            <a:endParaRPr lang="en-US" altLang="en-US"/>
          </a:p>
        </p:txBody>
      </p:sp>
    </p:spTree>
    <p:extLst>
      <p:ext uri="{BB962C8B-B14F-4D97-AF65-F5344CB8AC3E}">
        <p14:creationId xmlns:p14="http://schemas.microsoft.com/office/powerpoint/2010/main" val="550912034"/>
      </p:ext>
    </p:extLst>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E652BAFB-43EC-4E29-9DA2-24D026A397F6}" type="slidenum">
              <a:rPr lang="en-US" altLang="en-US" smtClean="0"/>
              <a:pPr/>
              <a:t>‹#›</a:t>
            </a:fld>
            <a:endParaRPr lang="en-US" altLang="en-US"/>
          </a:p>
        </p:txBody>
      </p:sp>
    </p:spTree>
    <p:extLst>
      <p:ext uri="{BB962C8B-B14F-4D97-AF65-F5344CB8AC3E}">
        <p14:creationId xmlns:p14="http://schemas.microsoft.com/office/powerpoint/2010/main" val="420422943"/>
      </p:ext>
    </p:extLst>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F141598-D1AC-49E8-98A6-325B34CEDD29}" type="slidenum">
              <a:rPr lang="en-US" altLang="en-US" smtClean="0"/>
              <a:pPr/>
              <a:t>‹#›</a:t>
            </a:fld>
            <a:endParaRPr lang="en-US" altLang="en-US"/>
          </a:p>
        </p:txBody>
      </p:sp>
    </p:spTree>
    <p:extLst>
      <p:ext uri="{BB962C8B-B14F-4D97-AF65-F5344CB8AC3E}">
        <p14:creationId xmlns:p14="http://schemas.microsoft.com/office/powerpoint/2010/main" val="2068674384"/>
      </p:ext>
    </p:extLst>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B86519BD-1C92-463D-8C10-EA7082CCC0F9}" type="slidenum">
              <a:rPr lang="en-US" altLang="en-US" smtClean="0"/>
              <a:pPr/>
              <a:t>‹#›</a:t>
            </a:fld>
            <a:endParaRPr lang="en-US" altLang="en-US"/>
          </a:p>
        </p:txBody>
      </p:sp>
    </p:spTree>
    <p:extLst>
      <p:ext uri="{BB962C8B-B14F-4D97-AF65-F5344CB8AC3E}">
        <p14:creationId xmlns:p14="http://schemas.microsoft.com/office/powerpoint/2010/main" val="235051365"/>
      </p:ext>
    </p:extLst>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268C54EE-21C9-4F9D-A70E-1D8DBBDD729C}" type="slidenum">
              <a:rPr lang="en-US" altLang="en-US" smtClean="0"/>
              <a:pPr/>
              <a:t>‹#›</a:t>
            </a:fld>
            <a:endParaRPr lang="en-US" altLang="en-US"/>
          </a:p>
        </p:txBody>
      </p:sp>
    </p:spTree>
    <p:extLst>
      <p:ext uri="{BB962C8B-B14F-4D97-AF65-F5344CB8AC3E}">
        <p14:creationId xmlns:p14="http://schemas.microsoft.com/office/powerpoint/2010/main" val="563439575"/>
      </p:ext>
    </p:extLst>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EFA7C67D-F9B5-4392-98FF-4987E1648882}" type="slidenum">
              <a:rPr lang="en-US" altLang="en-US" smtClean="0"/>
              <a:pPr/>
              <a:t>‹#›</a:t>
            </a:fld>
            <a:endParaRPr lang="en-US" altLang="en-US"/>
          </a:p>
        </p:txBody>
      </p:sp>
    </p:spTree>
    <p:extLst>
      <p:ext uri="{BB962C8B-B14F-4D97-AF65-F5344CB8AC3E}">
        <p14:creationId xmlns:p14="http://schemas.microsoft.com/office/powerpoint/2010/main" val="2722607851"/>
      </p:ext>
    </p:extLst>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00"/>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ltLang="en-US"/>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ltLang="en-US"/>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A1D44338-0749-4B52-B056-0A4DDA3C0DE9}" type="slidenum">
              <a:rPr lang="en-US" altLang="en-US" smtClean="0"/>
              <a:pPr/>
              <a:t>‹#›</a:t>
            </a:fld>
            <a:endParaRPr lang="en-US" altLang="en-US"/>
          </a:p>
        </p:txBody>
      </p:sp>
    </p:spTree>
    <p:extLst>
      <p:ext uri="{BB962C8B-B14F-4D97-AF65-F5344CB8AC3E}">
        <p14:creationId xmlns:p14="http://schemas.microsoft.com/office/powerpoint/2010/main" val="128447748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xStyles>
    <p:titleStyle>
      <a:lvl1pPr algn="l" defTabSz="685800" rtl="0" eaLnBrk="1" latinLnBrk="0" hangingPunct="1">
        <a:lnSpc>
          <a:spcPct val="90000"/>
        </a:lnSpc>
        <a:spcBef>
          <a:spcPct val="0"/>
        </a:spcBef>
        <a:buNone/>
        <a:defRPr sz="3300" kern="1200">
          <a:solidFill>
            <a:schemeClr val="tx1"/>
          </a:solidFill>
          <a:latin typeface="Calibri" panose="020F050202020403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6EC0539C-7FBC-49FE-B29E-8A6A45DB01A1}"/>
              </a:ext>
            </a:extLst>
          </p:cNvPr>
          <p:cNvSpPr>
            <a:spLocks noGrp="1" noChangeArrowheads="1"/>
          </p:cNvSpPr>
          <p:nvPr>
            <p:ph type="ctrTitle"/>
          </p:nvPr>
        </p:nvSpPr>
        <p:spPr>
          <a:xfrm>
            <a:off x="1714500" y="176212"/>
            <a:ext cx="5772150" cy="719138"/>
          </a:xfrm>
          <a:effectLst/>
        </p:spPr>
        <p:txBody>
          <a:bodyPr/>
          <a:lstStyle/>
          <a:p>
            <a:r>
              <a:rPr lang="en-US" altLang="en-US" b="1" dirty="0">
                <a:solidFill>
                  <a:schemeClr val="bg1"/>
                </a:solidFill>
              </a:rPr>
              <a:t>Realized Eschatology</a:t>
            </a:r>
          </a:p>
        </p:txBody>
      </p:sp>
      <p:sp>
        <p:nvSpPr>
          <p:cNvPr id="2057" name="Rectangle 9">
            <a:extLst>
              <a:ext uri="{FF2B5EF4-FFF2-40B4-BE49-F238E27FC236}">
                <a16:creationId xmlns:a16="http://schemas.microsoft.com/office/drawing/2014/main" id="{75C15E79-9040-48D9-BB59-2C948E17408F}"/>
              </a:ext>
            </a:extLst>
          </p:cNvPr>
          <p:cNvSpPr>
            <a:spLocks noChangeArrowheads="1"/>
          </p:cNvSpPr>
          <p:nvPr/>
        </p:nvSpPr>
        <p:spPr bwMode="auto">
          <a:xfrm>
            <a:off x="0" y="0"/>
            <a:ext cx="1257300" cy="5143500"/>
          </a:xfrm>
          <a:prstGeom prst="rect">
            <a:avLst/>
          </a:prstGeom>
          <a:solidFill>
            <a:srgbClr val="8080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58" name="Rectangle 10">
            <a:extLst>
              <a:ext uri="{FF2B5EF4-FFF2-40B4-BE49-F238E27FC236}">
                <a16:creationId xmlns:a16="http://schemas.microsoft.com/office/drawing/2014/main" id="{52A8AD9B-DC91-470C-A6FD-A17195898452}"/>
              </a:ext>
            </a:extLst>
          </p:cNvPr>
          <p:cNvSpPr>
            <a:spLocks noChangeArrowheads="1"/>
          </p:cNvSpPr>
          <p:nvPr/>
        </p:nvSpPr>
        <p:spPr bwMode="auto">
          <a:xfrm>
            <a:off x="7886700" y="0"/>
            <a:ext cx="1257300" cy="5143500"/>
          </a:xfrm>
          <a:prstGeom prst="rect">
            <a:avLst/>
          </a:prstGeom>
          <a:solidFill>
            <a:srgbClr val="8080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59" name="Rectangle 11">
            <a:extLst>
              <a:ext uri="{FF2B5EF4-FFF2-40B4-BE49-F238E27FC236}">
                <a16:creationId xmlns:a16="http://schemas.microsoft.com/office/drawing/2014/main" id="{AF5EFC80-5E41-4174-9BE3-CCCD280EBB20}"/>
              </a:ext>
            </a:extLst>
          </p:cNvPr>
          <p:cNvSpPr>
            <a:spLocks noChangeArrowheads="1"/>
          </p:cNvSpPr>
          <p:nvPr/>
        </p:nvSpPr>
        <p:spPr bwMode="auto">
          <a:xfrm>
            <a:off x="114300" y="0"/>
            <a:ext cx="9029700" cy="133348"/>
          </a:xfrm>
          <a:prstGeom prst="rect">
            <a:avLst/>
          </a:prstGeom>
          <a:solidFill>
            <a:srgbClr val="8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60" name="Rectangle 12">
            <a:extLst>
              <a:ext uri="{FF2B5EF4-FFF2-40B4-BE49-F238E27FC236}">
                <a16:creationId xmlns:a16="http://schemas.microsoft.com/office/drawing/2014/main" id="{FF6E9F53-F361-4348-A062-3332F5C77684}"/>
              </a:ext>
            </a:extLst>
          </p:cNvPr>
          <p:cNvSpPr>
            <a:spLocks noChangeArrowheads="1"/>
          </p:cNvSpPr>
          <p:nvPr/>
        </p:nvSpPr>
        <p:spPr bwMode="auto">
          <a:xfrm>
            <a:off x="0" y="5029200"/>
            <a:ext cx="9144000" cy="114300"/>
          </a:xfrm>
          <a:prstGeom prst="rect">
            <a:avLst/>
          </a:prstGeom>
          <a:solidFill>
            <a:srgbClr val="8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61" name="Line 13">
            <a:extLst>
              <a:ext uri="{FF2B5EF4-FFF2-40B4-BE49-F238E27FC236}">
                <a16:creationId xmlns:a16="http://schemas.microsoft.com/office/drawing/2014/main" id="{BD08D7BC-0C97-45BC-B34E-D79C82ADFCA6}"/>
              </a:ext>
            </a:extLst>
          </p:cNvPr>
          <p:cNvSpPr>
            <a:spLocks noChangeShapeType="1"/>
          </p:cNvSpPr>
          <p:nvPr/>
        </p:nvSpPr>
        <p:spPr bwMode="auto">
          <a:xfrm>
            <a:off x="1371600" y="971550"/>
            <a:ext cx="6400800" cy="0"/>
          </a:xfrm>
          <a:prstGeom prst="line">
            <a:avLst/>
          </a:prstGeom>
          <a:noFill/>
          <a:ln w="25400">
            <a:solidFill>
              <a:srgbClr val="8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a:p>
        </p:txBody>
      </p:sp>
      <p:sp>
        <p:nvSpPr>
          <p:cNvPr id="2066" name="Text Box 18">
            <a:extLst>
              <a:ext uri="{FF2B5EF4-FFF2-40B4-BE49-F238E27FC236}">
                <a16:creationId xmlns:a16="http://schemas.microsoft.com/office/drawing/2014/main" id="{BA7949A6-716F-453F-8D0A-0B3F2F02961A}"/>
              </a:ext>
            </a:extLst>
          </p:cNvPr>
          <p:cNvSpPr txBox="1">
            <a:spLocks noChangeArrowheads="1"/>
          </p:cNvSpPr>
          <p:nvPr/>
        </p:nvSpPr>
        <p:spPr bwMode="auto">
          <a:xfrm>
            <a:off x="1314450" y="994177"/>
            <a:ext cx="6572250" cy="692497"/>
          </a:xfrm>
          <a:prstGeom prst="rect">
            <a:avLst/>
          </a:prstGeom>
          <a:noFill/>
          <a:ln>
            <a:noFill/>
          </a:ln>
          <a:effectLst>
            <a:outerShdw dist="28398" dir="1593903" algn="ctr" rotWithShape="0">
              <a:schemeClr val="bg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algn="ctr">
              <a:spcBef>
                <a:spcPct val="50000"/>
              </a:spcBef>
            </a:pPr>
            <a:r>
              <a:rPr lang="en-US" altLang="en-US" sz="3900" b="1" dirty="0">
                <a:solidFill>
                  <a:srgbClr val="BAB870"/>
                </a:solidFill>
                <a:latin typeface="Calibri" panose="020F0502020204030204" pitchFamily="34" charset="0"/>
              </a:rPr>
              <a:t>The Resurrection of the Dead</a:t>
            </a:r>
          </a:p>
        </p:txBody>
      </p:sp>
      <p:pic>
        <p:nvPicPr>
          <p:cNvPr id="2075" name="Picture 27" descr="9905_08_4---Graveyard_web">
            <a:extLst>
              <a:ext uri="{FF2B5EF4-FFF2-40B4-BE49-F238E27FC236}">
                <a16:creationId xmlns:a16="http://schemas.microsoft.com/office/drawing/2014/main" id="{EE56EDA2-9DE9-4848-9904-2FE973A9889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1763316"/>
            <a:ext cx="6400800" cy="315158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1138" name="Rectangle 2">
            <a:extLst>
              <a:ext uri="{FF2B5EF4-FFF2-40B4-BE49-F238E27FC236}">
                <a16:creationId xmlns:a16="http://schemas.microsoft.com/office/drawing/2014/main" id="{7B7DCC2A-C1BC-4FF8-B59F-781B54CF1857}"/>
              </a:ext>
            </a:extLst>
          </p:cNvPr>
          <p:cNvSpPr>
            <a:spLocks noGrp="1" noChangeArrowheads="1"/>
          </p:cNvSpPr>
          <p:nvPr>
            <p:ph type="title"/>
          </p:nvPr>
        </p:nvSpPr>
        <p:spPr>
          <a:xfrm>
            <a:off x="1314450" y="171450"/>
            <a:ext cx="6515100" cy="1085850"/>
          </a:xfrm>
          <a:effectLst/>
        </p:spPr>
        <p:txBody>
          <a:bodyPr>
            <a:normAutofit fontScale="90000"/>
          </a:bodyPr>
          <a:lstStyle/>
          <a:p>
            <a:pPr algn="ctr"/>
            <a:r>
              <a:rPr lang="en-US" altLang="en-US" sz="4050" b="1" dirty="0">
                <a:solidFill>
                  <a:schemeClr val="bg1"/>
                </a:solidFill>
              </a:rPr>
              <a:t>Who Will Come Forth</a:t>
            </a:r>
            <a:br>
              <a:rPr lang="en-US" altLang="en-US" sz="4050" b="1" dirty="0">
                <a:solidFill>
                  <a:schemeClr val="bg1"/>
                </a:solidFill>
              </a:rPr>
            </a:br>
            <a:r>
              <a:rPr lang="en-US" altLang="en-US" sz="4050" b="1" dirty="0">
                <a:solidFill>
                  <a:schemeClr val="bg1"/>
                </a:solidFill>
              </a:rPr>
              <a:t>From the Graves?</a:t>
            </a:r>
          </a:p>
        </p:txBody>
      </p:sp>
      <p:sp>
        <p:nvSpPr>
          <p:cNvPr id="91144" name="Rectangle 8">
            <a:extLst>
              <a:ext uri="{FF2B5EF4-FFF2-40B4-BE49-F238E27FC236}">
                <a16:creationId xmlns:a16="http://schemas.microsoft.com/office/drawing/2014/main" id="{6B8C670A-C929-4983-8B20-D5BB03E9C8F1}"/>
              </a:ext>
            </a:extLst>
          </p:cNvPr>
          <p:cNvSpPr>
            <a:spLocks noGrp="1" noChangeArrowheads="1"/>
          </p:cNvSpPr>
          <p:nvPr>
            <p:ph idx="1"/>
          </p:nvPr>
        </p:nvSpPr>
        <p:spPr>
          <a:xfrm>
            <a:off x="228600" y="1371600"/>
            <a:ext cx="8686800" cy="2400300"/>
          </a:xfrm>
        </p:spPr>
        <p:txBody>
          <a:bodyPr/>
          <a:lstStyle/>
          <a:p>
            <a:pPr>
              <a:lnSpc>
                <a:spcPct val="100000"/>
              </a:lnSpc>
            </a:pPr>
            <a:r>
              <a:rPr lang="en-US" altLang="en-US" sz="2700" b="1" dirty="0">
                <a:solidFill>
                  <a:schemeClr val="bg1"/>
                </a:solidFill>
                <a:latin typeface="Calibri" panose="020F0502020204030204" pitchFamily="34" charset="0"/>
              </a:rPr>
              <a:t>Jesus IS NOT discussing a resurrection of the church from the grave of Judaism</a:t>
            </a:r>
          </a:p>
          <a:p>
            <a:pPr lvl="1">
              <a:lnSpc>
                <a:spcPct val="100000"/>
              </a:lnSpc>
            </a:pPr>
            <a:r>
              <a:rPr lang="en-US" altLang="en-US" sz="2550" dirty="0">
                <a:solidFill>
                  <a:schemeClr val="bg1"/>
                </a:solidFill>
                <a:latin typeface="Calibri" panose="020F0502020204030204" pitchFamily="34" charset="0"/>
              </a:rPr>
              <a:t>He is talking about a literal death and a literal resurrection from literal graves</a:t>
            </a:r>
          </a:p>
          <a:p>
            <a:pPr>
              <a:lnSpc>
                <a:spcPct val="100000"/>
              </a:lnSpc>
            </a:pPr>
            <a:r>
              <a:rPr lang="en-US" altLang="en-US" sz="2925" b="1" dirty="0">
                <a:solidFill>
                  <a:schemeClr val="bg1"/>
                </a:solidFill>
                <a:latin typeface="Calibri" panose="020F0502020204030204" pitchFamily="34" charset="0"/>
              </a:rPr>
              <a:t>The apostle Paul said:</a:t>
            </a:r>
            <a:endParaRPr lang="en-US" altLang="en-US" sz="2700" b="1" dirty="0">
              <a:solidFill>
                <a:schemeClr val="bg1"/>
              </a:solidFill>
              <a:latin typeface="Calibri" panose="020F0502020204030204" pitchFamily="34" charset="0"/>
            </a:endParaRPr>
          </a:p>
        </p:txBody>
      </p:sp>
      <p:sp>
        <p:nvSpPr>
          <p:cNvPr id="91143" name="Line 7">
            <a:extLst>
              <a:ext uri="{FF2B5EF4-FFF2-40B4-BE49-F238E27FC236}">
                <a16:creationId xmlns:a16="http://schemas.microsoft.com/office/drawing/2014/main" id="{BBF1C14B-B79C-42B4-9A91-719B863FA2AA}"/>
              </a:ext>
            </a:extLst>
          </p:cNvPr>
          <p:cNvSpPr>
            <a:spLocks noChangeShapeType="1"/>
          </p:cNvSpPr>
          <p:nvPr/>
        </p:nvSpPr>
        <p:spPr bwMode="auto">
          <a:xfrm>
            <a:off x="1371600" y="1371600"/>
            <a:ext cx="6400800" cy="0"/>
          </a:xfrm>
          <a:prstGeom prst="line">
            <a:avLst/>
          </a:prstGeom>
          <a:noFill/>
          <a:ln w="25400">
            <a:solidFill>
              <a:srgbClr val="8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a:p>
        </p:txBody>
      </p:sp>
      <p:sp>
        <p:nvSpPr>
          <p:cNvPr id="91149" name="Rectangle 13">
            <a:extLst>
              <a:ext uri="{FF2B5EF4-FFF2-40B4-BE49-F238E27FC236}">
                <a16:creationId xmlns:a16="http://schemas.microsoft.com/office/drawing/2014/main" id="{125FA1AE-572E-4A38-8DFD-2B2A98DD8EF0}"/>
              </a:ext>
            </a:extLst>
          </p:cNvPr>
          <p:cNvSpPr>
            <a:spLocks noChangeArrowheads="1"/>
          </p:cNvSpPr>
          <p:nvPr/>
        </p:nvSpPr>
        <p:spPr bwMode="auto">
          <a:xfrm>
            <a:off x="304800" y="3714750"/>
            <a:ext cx="8534400" cy="1200150"/>
          </a:xfrm>
          <a:prstGeom prst="rect">
            <a:avLst/>
          </a:prstGeom>
          <a:solidFill>
            <a:srgbClr val="525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1150" name="Text Box 14">
            <a:extLst>
              <a:ext uri="{FF2B5EF4-FFF2-40B4-BE49-F238E27FC236}">
                <a16:creationId xmlns:a16="http://schemas.microsoft.com/office/drawing/2014/main" id="{43106FA5-070F-4379-908C-CE88631D243C}"/>
              </a:ext>
            </a:extLst>
          </p:cNvPr>
          <p:cNvSpPr txBox="1">
            <a:spLocks noChangeArrowheads="1"/>
          </p:cNvSpPr>
          <p:nvPr/>
        </p:nvSpPr>
        <p:spPr bwMode="auto">
          <a:xfrm>
            <a:off x="457200" y="3759999"/>
            <a:ext cx="8229600" cy="11310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altLang="en-US" sz="2250" dirty="0">
                <a:solidFill>
                  <a:schemeClr val="bg1"/>
                </a:solidFill>
                <a:latin typeface="Calibri" panose="020F0502020204030204" pitchFamily="34" charset="0"/>
              </a:rPr>
              <a:t>“I have hope in God, which they themselves also accept,</a:t>
            </a:r>
            <a:br>
              <a:rPr lang="en-US" altLang="en-US" sz="2250" dirty="0">
                <a:solidFill>
                  <a:schemeClr val="bg1"/>
                </a:solidFill>
                <a:latin typeface="Calibri" panose="020F0502020204030204" pitchFamily="34" charset="0"/>
              </a:rPr>
            </a:br>
            <a:r>
              <a:rPr lang="en-US" altLang="en-US" sz="2250" dirty="0">
                <a:solidFill>
                  <a:schemeClr val="bg1"/>
                </a:solidFill>
                <a:latin typeface="Calibri" panose="020F0502020204030204" pitchFamily="34" charset="0"/>
              </a:rPr>
              <a:t>that </a:t>
            </a:r>
            <a:r>
              <a:rPr lang="en-US" altLang="en-US" sz="2250" dirty="0">
                <a:solidFill>
                  <a:srgbClr val="FFFF00"/>
                </a:solidFill>
                <a:latin typeface="Calibri" panose="020F0502020204030204" pitchFamily="34" charset="0"/>
              </a:rPr>
              <a:t>there will be a resurrection of the dead</a:t>
            </a:r>
            <a:r>
              <a:rPr lang="en-US" altLang="en-US" sz="2250" dirty="0">
                <a:latin typeface="Calibri" panose="020F0502020204030204" pitchFamily="34" charset="0"/>
              </a:rPr>
              <a:t>,</a:t>
            </a:r>
            <a:br>
              <a:rPr lang="en-US" altLang="en-US" sz="2250" dirty="0">
                <a:latin typeface="Calibri" panose="020F0502020204030204" pitchFamily="34" charset="0"/>
              </a:rPr>
            </a:br>
            <a:r>
              <a:rPr lang="en-US" altLang="en-US" sz="2250" dirty="0">
                <a:solidFill>
                  <a:schemeClr val="bg1"/>
                </a:solidFill>
                <a:latin typeface="Calibri" panose="020F0502020204030204" pitchFamily="34" charset="0"/>
              </a:rPr>
              <a:t>both of the just and the unjust.” </a:t>
            </a:r>
            <a:r>
              <a:rPr lang="en-US" altLang="en-US" sz="2250" b="1" dirty="0">
                <a:solidFill>
                  <a:schemeClr val="bg1"/>
                </a:solidFill>
                <a:latin typeface="Calibri" panose="020F0502020204030204" pitchFamily="34" charset="0"/>
              </a:rPr>
              <a:t>(Acts 24:15)</a:t>
            </a:r>
          </a:p>
        </p:txBody>
      </p:sp>
      <p:sp>
        <p:nvSpPr>
          <p:cNvPr id="2" name="Rectangle 28">
            <a:extLst>
              <a:ext uri="{FF2B5EF4-FFF2-40B4-BE49-F238E27FC236}">
                <a16:creationId xmlns:a16="http://schemas.microsoft.com/office/drawing/2014/main" id="{D681154F-AE93-B363-8609-9FB8E73037A2}"/>
              </a:ext>
            </a:extLst>
          </p:cNvPr>
          <p:cNvSpPr>
            <a:spLocks noChangeArrowheads="1"/>
          </p:cNvSpPr>
          <p:nvPr/>
        </p:nvSpPr>
        <p:spPr bwMode="auto">
          <a:xfrm>
            <a:off x="0" y="0"/>
            <a:ext cx="114300" cy="5143500"/>
          </a:xfrm>
          <a:prstGeom prst="rect">
            <a:avLst/>
          </a:prstGeom>
          <a:solidFill>
            <a:srgbClr val="8080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 name="Rectangle 29">
            <a:extLst>
              <a:ext uri="{FF2B5EF4-FFF2-40B4-BE49-F238E27FC236}">
                <a16:creationId xmlns:a16="http://schemas.microsoft.com/office/drawing/2014/main" id="{5F7DB17C-CB39-5D60-AAE8-2C7A5988BA7E}"/>
              </a:ext>
            </a:extLst>
          </p:cNvPr>
          <p:cNvSpPr>
            <a:spLocks noChangeArrowheads="1"/>
          </p:cNvSpPr>
          <p:nvPr/>
        </p:nvSpPr>
        <p:spPr bwMode="auto">
          <a:xfrm>
            <a:off x="9029700" y="0"/>
            <a:ext cx="114300" cy="5143500"/>
          </a:xfrm>
          <a:prstGeom prst="rect">
            <a:avLst/>
          </a:prstGeom>
          <a:solidFill>
            <a:srgbClr val="8080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 name="Rectangle 30">
            <a:extLst>
              <a:ext uri="{FF2B5EF4-FFF2-40B4-BE49-F238E27FC236}">
                <a16:creationId xmlns:a16="http://schemas.microsoft.com/office/drawing/2014/main" id="{E8327287-8D51-ADAD-C9DB-6909B9F8A0C3}"/>
              </a:ext>
            </a:extLst>
          </p:cNvPr>
          <p:cNvSpPr>
            <a:spLocks noChangeArrowheads="1"/>
          </p:cNvSpPr>
          <p:nvPr/>
        </p:nvSpPr>
        <p:spPr bwMode="auto">
          <a:xfrm>
            <a:off x="76200" y="0"/>
            <a:ext cx="8991600" cy="114300"/>
          </a:xfrm>
          <a:prstGeom prst="rect">
            <a:avLst/>
          </a:prstGeom>
          <a:solidFill>
            <a:srgbClr val="8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 name="Rectangle 31">
            <a:extLst>
              <a:ext uri="{FF2B5EF4-FFF2-40B4-BE49-F238E27FC236}">
                <a16:creationId xmlns:a16="http://schemas.microsoft.com/office/drawing/2014/main" id="{70D81DC4-3050-9C6D-0CD3-ADBB58B505FC}"/>
              </a:ext>
            </a:extLst>
          </p:cNvPr>
          <p:cNvSpPr>
            <a:spLocks noChangeArrowheads="1"/>
          </p:cNvSpPr>
          <p:nvPr/>
        </p:nvSpPr>
        <p:spPr bwMode="auto">
          <a:xfrm>
            <a:off x="0" y="5029199"/>
            <a:ext cx="9067800" cy="114301"/>
          </a:xfrm>
          <a:prstGeom prst="rect">
            <a:avLst/>
          </a:prstGeom>
          <a:solidFill>
            <a:srgbClr val="8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91144">
                                            <p:txEl>
                                              <p:pRg st="2" end="2"/>
                                            </p:txEl>
                                          </p:spTgt>
                                        </p:tgtEl>
                                        <p:attrNameLst>
                                          <p:attrName>style.visibility</p:attrName>
                                        </p:attrNameLst>
                                      </p:cBhvr>
                                      <p:to>
                                        <p:strVal val="visible"/>
                                      </p:to>
                                    </p:set>
                                    <p:anim calcmode="lin" valueType="num">
                                      <p:cBhvr>
                                        <p:cTn id="7" dur="500" fill="hold"/>
                                        <p:tgtEl>
                                          <p:spTgt spid="91144">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91144">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91144">
                                            <p:txEl>
                                              <p:pRg st="2" end="2"/>
                                            </p:txEl>
                                          </p:spTgt>
                                        </p:tgtEl>
                                      </p:cBhvr>
                                    </p:animEffect>
                                  </p:childTnLst>
                                </p:cTn>
                              </p:par>
                            </p:childTnLst>
                          </p:cTn>
                        </p:par>
                        <p:par>
                          <p:cTn id="10" fill="hold" nodeType="afterGroup">
                            <p:stCondLst>
                              <p:cond delay="500"/>
                            </p:stCondLst>
                            <p:childTnLst>
                              <p:par>
                                <p:cTn id="11" presetID="53" presetClass="entr" presetSubtype="16" fill="hold" nodeType="afterEffect">
                                  <p:stCondLst>
                                    <p:cond delay="0"/>
                                  </p:stCondLst>
                                  <p:childTnLst>
                                    <p:set>
                                      <p:cBhvr>
                                        <p:cTn id="12" dur="1" fill="hold">
                                          <p:stCondLst>
                                            <p:cond delay="0"/>
                                          </p:stCondLst>
                                        </p:cTn>
                                        <p:tgtEl>
                                          <p:spTgt spid="91149"/>
                                        </p:tgtEl>
                                        <p:attrNameLst>
                                          <p:attrName>style.visibility</p:attrName>
                                        </p:attrNameLst>
                                      </p:cBhvr>
                                      <p:to>
                                        <p:strVal val="visible"/>
                                      </p:to>
                                    </p:set>
                                    <p:anim calcmode="lin" valueType="num">
                                      <p:cBhvr>
                                        <p:cTn id="13" dur="500" fill="hold"/>
                                        <p:tgtEl>
                                          <p:spTgt spid="91149"/>
                                        </p:tgtEl>
                                        <p:attrNameLst>
                                          <p:attrName>ppt_w</p:attrName>
                                        </p:attrNameLst>
                                      </p:cBhvr>
                                      <p:tavLst>
                                        <p:tav tm="0">
                                          <p:val>
                                            <p:fltVal val="0"/>
                                          </p:val>
                                        </p:tav>
                                        <p:tav tm="100000">
                                          <p:val>
                                            <p:strVal val="#ppt_w"/>
                                          </p:val>
                                        </p:tav>
                                      </p:tavLst>
                                    </p:anim>
                                    <p:anim calcmode="lin" valueType="num">
                                      <p:cBhvr>
                                        <p:cTn id="14" dur="500" fill="hold"/>
                                        <p:tgtEl>
                                          <p:spTgt spid="91149"/>
                                        </p:tgtEl>
                                        <p:attrNameLst>
                                          <p:attrName>ppt_h</p:attrName>
                                        </p:attrNameLst>
                                      </p:cBhvr>
                                      <p:tavLst>
                                        <p:tav tm="0">
                                          <p:val>
                                            <p:fltVal val="0"/>
                                          </p:val>
                                        </p:tav>
                                        <p:tav tm="100000">
                                          <p:val>
                                            <p:strVal val="#ppt_h"/>
                                          </p:val>
                                        </p:tav>
                                      </p:tavLst>
                                    </p:anim>
                                    <p:animEffect transition="in" filter="fade">
                                      <p:cBhvr>
                                        <p:cTn id="15" dur="500"/>
                                        <p:tgtEl>
                                          <p:spTgt spid="91149"/>
                                        </p:tgtEl>
                                      </p:cBhvr>
                                    </p:animEffect>
                                  </p:childTnLst>
                                </p:cTn>
                              </p:par>
                              <p:par>
                                <p:cTn id="16" presetID="53" presetClass="entr" presetSubtype="16" fill="hold" grpId="0" nodeType="withEffect">
                                  <p:stCondLst>
                                    <p:cond delay="0"/>
                                  </p:stCondLst>
                                  <p:childTnLst>
                                    <p:set>
                                      <p:cBhvr>
                                        <p:cTn id="17" dur="1" fill="hold">
                                          <p:stCondLst>
                                            <p:cond delay="0"/>
                                          </p:stCondLst>
                                        </p:cTn>
                                        <p:tgtEl>
                                          <p:spTgt spid="91150"/>
                                        </p:tgtEl>
                                        <p:attrNameLst>
                                          <p:attrName>style.visibility</p:attrName>
                                        </p:attrNameLst>
                                      </p:cBhvr>
                                      <p:to>
                                        <p:strVal val="visible"/>
                                      </p:to>
                                    </p:set>
                                    <p:anim calcmode="lin" valueType="num">
                                      <p:cBhvr>
                                        <p:cTn id="18" dur="500" fill="hold"/>
                                        <p:tgtEl>
                                          <p:spTgt spid="91150"/>
                                        </p:tgtEl>
                                        <p:attrNameLst>
                                          <p:attrName>ppt_w</p:attrName>
                                        </p:attrNameLst>
                                      </p:cBhvr>
                                      <p:tavLst>
                                        <p:tav tm="0">
                                          <p:val>
                                            <p:fltVal val="0"/>
                                          </p:val>
                                        </p:tav>
                                        <p:tav tm="100000">
                                          <p:val>
                                            <p:strVal val="#ppt_w"/>
                                          </p:val>
                                        </p:tav>
                                      </p:tavLst>
                                    </p:anim>
                                    <p:anim calcmode="lin" valueType="num">
                                      <p:cBhvr>
                                        <p:cTn id="19" dur="500" fill="hold"/>
                                        <p:tgtEl>
                                          <p:spTgt spid="91150"/>
                                        </p:tgtEl>
                                        <p:attrNameLst>
                                          <p:attrName>ppt_h</p:attrName>
                                        </p:attrNameLst>
                                      </p:cBhvr>
                                      <p:tavLst>
                                        <p:tav tm="0">
                                          <p:val>
                                            <p:fltVal val="0"/>
                                          </p:val>
                                        </p:tav>
                                        <p:tav tm="100000">
                                          <p:val>
                                            <p:strVal val="#ppt_h"/>
                                          </p:val>
                                        </p:tav>
                                      </p:tavLst>
                                    </p:anim>
                                    <p:animEffect transition="in" filter="fade">
                                      <p:cBhvr>
                                        <p:cTn id="20" dur="500"/>
                                        <p:tgtEl>
                                          <p:spTgt spid="911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50" grpId="0"/>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62" name="Rectangle 2">
            <a:extLst>
              <a:ext uri="{FF2B5EF4-FFF2-40B4-BE49-F238E27FC236}">
                <a16:creationId xmlns:a16="http://schemas.microsoft.com/office/drawing/2014/main" id="{49AC31BD-CA3B-4F25-8D4B-30D136ED3590}"/>
              </a:ext>
            </a:extLst>
          </p:cNvPr>
          <p:cNvSpPr>
            <a:spLocks noGrp="1" noChangeArrowheads="1"/>
          </p:cNvSpPr>
          <p:nvPr>
            <p:ph type="title"/>
          </p:nvPr>
        </p:nvSpPr>
        <p:spPr>
          <a:xfrm>
            <a:off x="1314450" y="171450"/>
            <a:ext cx="6515100" cy="1085850"/>
          </a:xfrm>
          <a:effectLst/>
        </p:spPr>
        <p:txBody>
          <a:bodyPr>
            <a:normAutofit fontScale="90000"/>
          </a:bodyPr>
          <a:lstStyle/>
          <a:p>
            <a:pPr algn="ctr"/>
            <a:r>
              <a:rPr lang="en-US" altLang="en-US" sz="4050" b="1" dirty="0">
                <a:solidFill>
                  <a:schemeClr val="bg1"/>
                </a:solidFill>
              </a:rPr>
              <a:t>Paul’s Teaching of</a:t>
            </a:r>
            <a:br>
              <a:rPr lang="en-US" altLang="en-US" sz="4050" b="1" dirty="0">
                <a:solidFill>
                  <a:schemeClr val="bg1"/>
                </a:solidFill>
              </a:rPr>
            </a:br>
            <a:r>
              <a:rPr lang="en-US" altLang="en-US" sz="4050" b="1" dirty="0">
                <a:solidFill>
                  <a:schemeClr val="bg1"/>
                </a:solidFill>
              </a:rPr>
              <a:t>A Bodily Resurrection</a:t>
            </a:r>
          </a:p>
        </p:txBody>
      </p:sp>
      <p:sp>
        <p:nvSpPr>
          <p:cNvPr id="92168" name="Rectangle 8">
            <a:extLst>
              <a:ext uri="{FF2B5EF4-FFF2-40B4-BE49-F238E27FC236}">
                <a16:creationId xmlns:a16="http://schemas.microsoft.com/office/drawing/2014/main" id="{FCB9C635-F03D-4572-AC12-C1307A869F07}"/>
              </a:ext>
            </a:extLst>
          </p:cNvPr>
          <p:cNvSpPr>
            <a:spLocks noGrp="1" noChangeArrowheads="1"/>
          </p:cNvSpPr>
          <p:nvPr>
            <p:ph idx="1"/>
          </p:nvPr>
        </p:nvSpPr>
        <p:spPr>
          <a:xfrm>
            <a:off x="228600" y="2057400"/>
            <a:ext cx="8686800" cy="2971800"/>
          </a:xfrm>
        </p:spPr>
        <p:txBody>
          <a:bodyPr/>
          <a:lstStyle/>
          <a:p>
            <a:pPr>
              <a:lnSpc>
                <a:spcPct val="100000"/>
              </a:lnSpc>
            </a:pPr>
            <a:r>
              <a:rPr lang="en-US" altLang="en-US" sz="2550" b="1" dirty="0">
                <a:solidFill>
                  <a:srgbClr val="C0BE7C"/>
                </a:solidFill>
                <a:latin typeface="Calibri" panose="020F0502020204030204" pitchFamily="34" charset="0"/>
              </a:rPr>
              <a:t>Verses 1-8</a:t>
            </a:r>
          </a:p>
          <a:p>
            <a:pPr lvl="1">
              <a:lnSpc>
                <a:spcPct val="100000"/>
              </a:lnSpc>
            </a:pPr>
            <a:r>
              <a:rPr lang="en-US" altLang="en-US" sz="2400" dirty="0">
                <a:solidFill>
                  <a:schemeClr val="bg1"/>
                </a:solidFill>
                <a:latin typeface="Calibri" panose="020F0502020204030204" pitchFamily="34" charset="0"/>
              </a:rPr>
              <a:t>Facts of the gospel are critical</a:t>
            </a:r>
          </a:p>
          <a:p>
            <a:pPr lvl="2">
              <a:lnSpc>
                <a:spcPct val="100000"/>
              </a:lnSpc>
            </a:pPr>
            <a:r>
              <a:rPr lang="en-US" altLang="en-US" sz="2250" dirty="0">
                <a:solidFill>
                  <a:schemeClr val="bg1"/>
                </a:solidFill>
                <a:latin typeface="Calibri" panose="020F0502020204030204" pitchFamily="34" charset="0"/>
              </a:rPr>
              <a:t>Consist of the death, burial, and</a:t>
            </a:r>
            <a:br>
              <a:rPr lang="en-US" altLang="en-US" sz="2250" dirty="0">
                <a:solidFill>
                  <a:schemeClr val="bg1"/>
                </a:solidFill>
                <a:latin typeface="Calibri" panose="020F0502020204030204" pitchFamily="34" charset="0"/>
              </a:rPr>
            </a:br>
            <a:r>
              <a:rPr lang="en-US" altLang="en-US" sz="2250" dirty="0">
                <a:solidFill>
                  <a:schemeClr val="bg1"/>
                </a:solidFill>
                <a:latin typeface="Calibri" panose="020F0502020204030204" pitchFamily="34" charset="0"/>
              </a:rPr>
              <a:t>resurrection of Christ – must be believed</a:t>
            </a:r>
          </a:p>
          <a:p>
            <a:pPr>
              <a:lnSpc>
                <a:spcPct val="100000"/>
              </a:lnSpc>
            </a:pPr>
            <a:r>
              <a:rPr lang="en-US" altLang="en-US" sz="2550" b="1" dirty="0">
                <a:solidFill>
                  <a:srgbClr val="C0BE7C"/>
                </a:solidFill>
                <a:latin typeface="Calibri" panose="020F0502020204030204" pitchFamily="34" charset="0"/>
              </a:rPr>
              <a:t>Verses 17-18</a:t>
            </a:r>
          </a:p>
          <a:p>
            <a:pPr lvl="1">
              <a:lnSpc>
                <a:spcPct val="100000"/>
              </a:lnSpc>
            </a:pPr>
            <a:r>
              <a:rPr lang="en-US" altLang="en-US" sz="2400" dirty="0">
                <a:solidFill>
                  <a:schemeClr val="bg1"/>
                </a:solidFill>
                <a:latin typeface="Calibri" panose="020F0502020204030204" pitchFamily="34" charset="0"/>
              </a:rPr>
              <a:t>Without a bodily resurrection of Christ there is no hope for those who have died in Christ</a:t>
            </a:r>
          </a:p>
        </p:txBody>
      </p:sp>
      <p:sp>
        <p:nvSpPr>
          <p:cNvPr id="92167" name="Line 7">
            <a:extLst>
              <a:ext uri="{FF2B5EF4-FFF2-40B4-BE49-F238E27FC236}">
                <a16:creationId xmlns:a16="http://schemas.microsoft.com/office/drawing/2014/main" id="{7E72C43D-D818-4DB7-BAE5-D07DCE84F9F2}"/>
              </a:ext>
            </a:extLst>
          </p:cNvPr>
          <p:cNvSpPr>
            <a:spLocks noChangeShapeType="1"/>
          </p:cNvSpPr>
          <p:nvPr/>
        </p:nvSpPr>
        <p:spPr bwMode="auto">
          <a:xfrm>
            <a:off x="1371600" y="1371600"/>
            <a:ext cx="6400800" cy="0"/>
          </a:xfrm>
          <a:prstGeom prst="line">
            <a:avLst/>
          </a:prstGeom>
          <a:noFill/>
          <a:ln w="25400">
            <a:solidFill>
              <a:srgbClr val="8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a:p>
        </p:txBody>
      </p:sp>
      <p:sp>
        <p:nvSpPr>
          <p:cNvPr id="92171" name="AutoShape 11">
            <a:extLst>
              <a:ext uri="{FF2B5EF4-FFF2-40B4-BE49-F238E27FC236}">
                <a16:creationId xmlns:a16="http://schemas.microsoft.com/office/drawing/2014/main" id="{0184D909-526A-4426-BE29-0C1BE41768F3}"/>
              </a:ext>
            </a:extLst>
          </p:cNvPr>
          <p:cNvSpPr>
            <a:spLocks noChangeArrowheads="1"/>
          </p:cNvSpPr>
          <p:nvPr/>
        </p:nvSpPr>
        <p:spPr bwMode="auto">
          <a:xfrm>
            <a:off x="1371600" y="1543050"/>
            <a:ext cx="6400800" cy="457200"/>
          </a:xfrm>
          <a:prstGeom prst="flowChartAlternateProcess">
            <a:avLst/>
          </a:prstGeom>
          <a:solidFill>
            <a:srgbClr val="FFCC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172" name="Text Box 12">
            <a:extLst>
              <a:ext uri="{FF2B5EF4-FFF2-40B4-BE49-F238E27FC236}">
                <a16:creationId xmlns:a16="http://schemas.microsoft.com/office/drawing/2014/main" id="{D6191E52-71CF-47A0-86A2-A865AED19294}"/>
              </a:ext>
            </a:extLst>
          </p:cNvPr>
          <p:cNvSpPr txBox="1">
            <a:spLocks noChangeArrowheads="1"/>
          </p:cNvSpPr>
          <p:nvPr/>
        </p:nvSpPr>
        <p:spPr bwMode="auto">
          <a:xfrm>
            <a:off x="1485900" y="1485905"/>
            <a:ext cx="6172200" cy="5309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a:spcBef>
                <a:spcPct val="50000"/>
              </a:spcBef>
            </a:pPr>
            <a:r>
              <a:rPr lang="en-US" altLang="en-US" sz="2850" b="1" dirty="0">
                <a:solidFill>
                  <a:srgbClr val="003600"/>
                </a:solidFill>
                <a:latin typeface="Calibri" panose="020F0502020204030204" pitchFamily="34" charset="0"/>
              </a:rPr>
              <a:t>Examining the text of 1 Corinthians 15</a:t>
            </a:r>
          </a:p>
        </p:txBody>
      </p:sp>
      <p:pic>
        <p:nvPicPr>
          <p:cNvPr id="92173" name="Picture 13" descr="Family Reading Bible">
            <a:extLst>
              <a:ext uri="{FF2B5EF4-FFF2-40B4-BE49-F238E27FC236}">
                <a16:creationId xmlns:a16="http://schemas.microsoft.com/office/drawing/2014/main" id="{34929AC8-3776-4264-85AA-276236247C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96100" y="2131124"/>
            <a:ext cx="2019300" cy="201930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28">
            <a:extLst>
              <a:ext uri="{FF2B5EF4-FFF2-40B4-BE49-F238E27FC236}">
                <a16:creationId xmlns:a16="http://schemas.microsoft.com/office/drawing/2014/main" id="{0D6F5F0B-E02B-FF61-48B5-5BC5884DAF1D}"/>
              </a:ext>
            </a:extLst>
          </p:cNvPr>
          <p:cNvSpPr>
            <a:spLocks noChangeArrowheads="1"/>
          </p:cNvSpPr>
          <p:nvPr/>
        </p:nvSpPr>
        <p:spPr bwMode="auto">
          <a:xfrm>
            <a:off x="0" y="0"/>
            <a:ext cx="114300" cy="5143500"/>
          </a:xfrm>
          <a:prstGeom prst="rect">
            <a:avLst/>
          </a:prstGeom>
          <a:solidFill>
            <a:srgbClr val="8080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 name="Rectangle 29">
            <a:extLst>
              <a:ext uri="{FF2B5EF4-FFF2-40B4-BE49-F238E27FC236}">
                <a16:creationId xmlns:a16="http://schemas.microsoft.com/office/drawing/2014/main" id="{4DFC3C46-BE81-9B98-A34D-E725E3FE464E}"/>
              </a:ext>
            </a:extLst>
          </p:cNvPr>
          <p:cNvSpPr>
            <a:spLocks noChangeArrowheads="1"/>
          </p:cNvSpPr>
          <p:nvPr/>
        </p:nvSpPr>
        <p:spPr bwMode="auto">
          <a:xfrm>
            <a:off x="9029700" y="0"/>
            <a:ext cx="114300" cy="5143500"/>
          </a:xfrm>
          <a:prstGeom prst="rect">
            <a:avLst/>
          </a:prstGeom>
          <a:solidFill>
            <a:srgbClr val="8080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 name="Rectangle 30">
            <a:extLst>
              <a:ext uri="{FF2B5EF4-FFF2-40B4-BE49-F238E27FC236}">
                <a16:creationId xmlns:a16="http://schemas.microsoft.com/office/drawing/2014/main" id="{73711E01-95E7-2BFB-4DA7-F267B5EDD953}"/>
              </a:ext>
            </a:extLst>
          </p:cNvPr>
          <p:cNvSpPr>
            <a:spLocks noChangeArrowheads="1"/>
          </p:cNvSpPr>
          <p:nvPr/>
        </p:nvSpPr>
        <p:spPr bwMode="auto">
          <a:xfrm>
            <a:off x="76200" y="0"/>
            <a:ext cx="8991600" cy="114300"/>
          </a:xfrm>
          <a:prstGeom prst="rect">
            <a:avLst/>
          </a:prstGeom>
          <a:solidFill>
            <a:srgbClr val="8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 name="Rectangle 31">
            <a:extLst>
              <a:ext uri="{FF2B5EF4-FFF2-40B4-BE49-F238E27FC236}">
                <a16:creationId xmlns:a16="http://schemas.microsoft.com/office/drawing/2014/main" id="{2E77E93D-4879-EDD2-0221-7A9DA48606E4}"/>
              </a:ext>
            </a:extLst>
          </p:cNvPr>
          <p:cNvSpPr>
            <a:spLocks noChangeArrowheads="1"/>
          </p:cNvSpPr>
          <p:nvPr/>
        </p:nvSpPr>
        <p:spPr bwMode="auto">
          <a:xfrm>
            <a:off x="0" y="5029199"/>
            <a:ext cx="9067800" cy="114301"/>
          </a:xfrm>
          <a:prstGeom prst="rect">
            <a:avLst/>
          </a:prstGeom>
          <a:solidFill>
            <a:srgbClr val="8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92168">
                                            <p:txEl>
                                              <p:pRg st="0" end="0"/>
                                            </p:txEl>
                                          </p:spTgt>
                                        </p:tgtEl>
                                        <p:attrNameLst>
                                          <p:attrName>style.visibility</p:attrName>
                                        </p:attrNameLst>
                                      </p:cBhvr>
                                      <p:to>
                                        <p:strVal val="visible"/>
                                      </p:to>
                                    </p:set>
                                    <p:anim calcmode="lin" valueType="num">
                                      <p:cBhvr>
                                        <p:cTn id="7" dur="500" fill="hold"/>
                                        <p:tgtEl>
                                          <p:spTgt spid="92168">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92168">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92168">
                                            <p:txEl>
                                              <p:pRg st="0" end="0"/>
                                            </p:txEl>
                                          </p:spTgt>
                                        </p:tgtEl>
                                      </p:cBhvr>
                                    </p:animEffect>
                                  </p:childTnLst>
                                </p:cTn>
                              </p:par>
                            </p:childTnLst>
                          </p:cTn>
                        </p:par>
                        <p:par>
                          <p:cTn id="10" fill="hold" nodeType="afterGroup">
                            <p:stCondLst>
                              <p:cond delay="500"/>
                            </p:stCondLst>
                            <p:childTnLst>
                              <p:par>
                                <p:cTn id="11" presetID="53" presetClass="entr" presetSubtype="16" fill="hold" nodeType="afterEffect">
                                  <p:stCondLst>
                                    <p:cond delay="0"/>
                                  </p:stCondLst>
                                  <p:childTnLst>
                                    <p:set>
                                      <p:cBhvr>
                                        <p:cTn id="12" dur="1" fill="hold">
                                          <p:stCondLst>
                                            <p:cond delay="0"/>
                                          </p:stCondLst>
                                        </p:cTn>
                                        <p:tgtEl>
                                          <p:spTgt spid="92168">
                                            <p:txEl>
                                              <p:pRg st="1" end="1"/>
                                            </p:txEl>
                                          </p:spTgt>
                                        </p:tgtEl>
                                        <p:attrNameLst>
                                          <p:attrName>style.visibility</p:attrName>
                                        </p:attrNameLst>
                                      </p:cBhvr>
                                      <p:to>
                                        <p:strVal val="visible"/>
                                      </p:to>
                                    </p:set>
                                    <p:anim calcmode="lin" valueType="num">
                                      <p:cBhvr>
                                        <p:cTn id="13" dur="500" fill="hold"/>
                                        <p:tgtEl>
                                          <p:spTgt spid="92168">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92168">
                                            <p:txEl>
                                              <p:pRg st="1" end="1"/>
                                            </p:txEl>
                                          </p:spTgt>
                                        </p:tgtEl>
                                        <p:attrNameLst>
                                          <p:attrName>ppt_h</p:attrName>
                                        </p:attrNameLst>
                                      </p:cBhvr>
                                      <p:tavLst>
                                        <p:tav tm="0">
                                          <p:val>
                                            <p:fltVal val="0"/>
                                          </p:val>
                                        </p:tav>
                                        <p:tav tm="100000">
                                          <p:val>
                                            <p:strVal val="#ppt_h"/>
                                          </p:val>
                                        </p:tav>
                                      </p:tavLst>
                                    </p:anim>
                                    <p:animEffect transition="in" filter="fade">
                                      <p:cBhvr>
                                        <p:cTn id="15" dur="500"/>
                                        <p:tgtEl>
                                          <p:spTgt spid="92168">
                                            <p:txEl>
                                              <p:pRg st="1" end="1"/>
                                            </p:txEl>
                                          </p:spTgt>
                                        </p:tgtEl>
                                      </p:cBhvr>
                                    </p:animEffect>
                                  </p:childTnLst>
                                </p:cTn>
                              </p:par>
                            </p:childTnLst>
                          </p:cTn>
                        </p:par>
                        <p:par>
                          <p:cTn id="16" fill="hold" nodeType="afterGroup">
                            <p:stCondLst>
                              <p:cond delay="1000"/>
                            </p:stCondLst>
                            <p:childTnLst>
                              <p:par>
                                <p:cTn id="17" presetID="53" presetClass="entr" presetSubtype="16" fill="hold" nodeType="afterEffect">
                                  <p:stCondLst>
                                    <p:cond delay="0"/>
                                  </p:stCondLst>
                                  <p:childTnLst>
                                    <p:set>
                                      <p:cBhvr>
                                        <p:cTn id="18" dur="1" fill="hold">
                                          <p:stCondLst>
                                            <p:cond delay="0"/>
                                          </p:stCondLst>
                                        </p:cTn>
                                        <p:tgtEl>
                                          <p:spTgt spid="92168">
                                            <p:txEl>
                                              <p:pRg st="2" end="2"/>
                                            </p:txEl>
                                          </p:spTgt>
                                        </p:tgtEl>
                                        <p:attrNameLst>
                                          <p:attrName>style.visibility</p:attrName>
                                        </p:attrNameLst>
                                      </p:cBhvr>
                                      <p:to>
                                        <p:strVal val="visible"/>
                                      </p:to>
                                    </p:set>
                                    <p:anim calcmode="lin" valueType="num">
                                      <p:cBhvr>
                                        <p:cTn id="19" dur="500" fill="hold"/>
                                        <p:tgtEl>
                                          <p:spTgt spid="92168">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92168">
                                            <p:txEl>
                                              <p:pRg st="2" end="2"/>
                                            </p:txEl>
                                          </p:spTgt>
                                        </p:tgtEl>
                                        <p:attrNameLst>
                                          <p:attrName>ppt_h</p:attrName>
                                        </p:attrNameLst>
                                      </p:cBhvr>
                                      <p:tavLst>
                                        <p:tav tm="0">
                                          <p:val>
                                            <p:fltVal val="0"/>
                                          </p:val>
                                        </p:tav>
                                        <p:tav tm="100000">
                                          <p:val>
                                            <p:strVal val="#ppt_h"/>
                                          </p:val>
                                        </p:tav>
                                      </p:tavLst>
                                    </p:anim>
                                    <p:animEffect transition="in" filter="fade">
                                      <p:cBhvr>
                                        <p:cTn id="21" dur="500"/>
                                        <p:tgtEl>
                                          <p:spTgt spid="92168">
                                            <p:txEl>
                                              <p:pRg st="2" end="2"/>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53" presetClass="entr" presetSubtype="16" fill="hold" nodeType="clickEffect">
                                  <p:stCondLst>
                                    <p:cond delay="0"/>
                                  </p:stCondLst>
                                  <p:childTnLst>
                                    <p:set>
                                      <p:cBhvr>
                                        <p:cTn id="25" dur="1" fill="hold">
                                          <p:stCondLst>
                                            <p:cond delay="0"/>
                                          </p:stCondLst>
                                        </p:cTn>
                                        <p:tgtEl>
                                          <p:spTgt spid="92168">
                                            <p:txEl>
                                              <p:pRg st="3" end="3"/>
                                            </p:txEl>
                                          </p:spTgt>
                                        </p:tgtEl>
                                        <p:attrNameLst>
                                          <p:attrName>style.visibility</p:attrName>
                                        </p:attrNameLst>
                                      </p:cBhvr>
                                      <p:to>
                                        <p:strVal val="visible"/>
                                      </p:to>
                                    </p:set>
                                    <p:anim calcmode="lin" valueType="num">
                                      <p:cBhvr>
                                        <p:cTn id="26" dur="500" fill="hold"/>
                                        <p:tgtEl>
                                          <p:spTgt spid="92168">
                                            <p:txEl>
                                              <p:pRg st="3" end="3"/>
                                            </p:txEl>
                                          </p:spTgt>
                                        </p:tgtEl>
                                        <p:attrNameLst>
                                          <p:attrName>ppt_w</p:attrName>
                                        </p:attrNameLst>
                                      </p:cBhvr>
                                      <p:tavLst>
                                        <p:tav tm="0">
                                          <p:val>
                                            <p:fltVal val="0"/>
                                          </p:val>
                                        </p:tav>
                                        <p:tav tm="100000">
                                          <p:val>
                                            <p:strVal val="#ppt_w"/>
                                          </p:val>
                                        </p:tav>
                                      </p:tavLst>
                                    </p:anim>
                                    <p:anim calcmode="lin" valueType="num">
                                      <p:cBhvr>
                                        <p:cTn id="27" dur="500" fill="hold"/>
                                        <p:tgtEl>
                                          <p:spTgt spid="92168">
                                            <p:txEl>
                                              <p:pRg st="3" end="3"/>
                                            </p:txEl>
                                          </p:spTgt>
                                        </p:tgtEl>
                                        <p:attrNameLst>
                                          <p:attrName>ppt_h</p:attrName>
                                        </p:attrNameLst>
                                      </p:cBhvr>
                                      <p:tavLst>
                                        <p:tav tm="0">
                                          <p:val>
                                            <p:fltVal val="0"/>
                                          </p:val>
                                        </p:tav>
                                        <p:tav tm="100000">
                                          <p:val>
                                            <p:strVal val="#ppt_h"/>
                                          </p:val>
                                        </p:tav>
                                      </p:tavLst>
                                    </p:anim>
                                    <p:animEffect transition="in" filter="fade">
                                      <p:cBhvr>
                                        <p:cTn id="28" dur="500"/>
                                        <p:tgtEl>
                                          <p:spTgt spid="92168">
                                            <p:txEl>
                                              <p:pRg st="3" end="3"/>
                                            </p:txEl>
                                          </p:spTgt>
                                        </p:tgtEl>
                                      </p:cBhvr>
                                    </p:animEffect>
                                  </p:childTnLst>
                                </p:cTn>
                              </p:par>
                            </p:childTnLst>
                          </p:cTn>
                        </p:par>
                        <p:par>
                          <p:cTn id="29" fill="hold" nodeType="afterGroup">
                            <p:stCondLst>
                              <p:cond delay="500"/>
                            </p:stCondLst>
                            <p:childTnLst>
                              <p:par>
                                <p:cTn id="30" presetID="53" presetClass="entr" presetSubtype="16" fill="hold" nodeType="afterEffect">
                                  <p:stCondLst>
                                    <p:cond delay="0"/>
                                  </p:stCondLst>
                                  <p:childTnLst>
                                    <p:set>
                                      <p:cBhvr>
                                        <p:cTn id="31" dur="1" fill="hold">
                                          <p:stCondLst>
                                            <p:cond delay="0"/>
                                          </p:stCondLst>
                                        </p:cTn>
                                        <p:tgtEl>
                                          <p:spTgt spid="92168">
                                            <p:txEl>
                                              <p:pRg st="4" end="4"/>
                                            </p:txEl>
                                          </p:spTgt>
                                        </p:tgtEl>
                                        <p:attrNameLst>
                                          <p:attrName>style.visibility</p:attrName>
                                        </p:attrNameLst>
                                      </p:cBhvr>
                                      <p:to>
                                        <p:strVal val="visible"/>
                                      </p:to>
                                    </p:set>
                                    <p:anim calcmode="lin" valueType="num">
                                      <p:cBhvr>
                                        <p:cTn id="32" dur="500" fill="hold"/>
                                        <p:tgtEl>
                                          <p:spTgt spid="92168">
                                            <p:txEl>
                                              <p:pRg st="4" end="4"/>
                                            </p:txEl>
                                          </p:spTgt>
                                        </p:tgtEl>
                                        <p:attrNameLst>
                                          <p:attrName>ppt_w</p:attrName>
                                        </p:attrNameLst>
                                      </p:cBhvr>
                                      <p:tavLst>
                                        <p:tav tm="0">
                                          <p:val>
                                            <p:fltVal val="0"/>
                                          </p:val>
                                        </p:tav>
                                        <p:tav tm="100000">
                                          <p:val>
                                            <p:strVal val="#ppt_w"/>
                                          </p:val>
                                        </p:tav>
                                      </p:tavLst>
                                    </p:anim>
                                    <p:anim calcmode="lin" valueType="num">
                                      <p:cBhvr>
                                        <p:cTn id="33" dur="500" fill="hold"/>
                                        <p:tgtEl>
                                          <p:spTgt spid="92168">
                                            <p:txEl>
                                              <p:pRg st="4" end="4"/>
                                            </p:txEl>
                                          </p:spTgt>
                                        </p:tgtEl>
                                        <p:attrNameLst>
                                          <p:attrName>ppt_h</p:attrName>
                                        </p:attrNameLst>
                                      </p:cBhvr>
                                      <p:tavLst>
                                        <p:tav tm="0">
                                          <p:val>
                                            <p:fltVal val="0"/>
                                          </p:val>
                                        </p:tav>
                                        <p:tav tm="100000">
                                          <p:val>
                                            <p:strVal val="#ppt_h"/>
                                          </p:val>
                                        </p:tav>
                                      </p:tavLst>
                                    </p:anim>
                                    <p:animEffect transition="in" filter="fade">
                                      <p:cBhvr>
                                        <p:cTn id="34" dur="500"/>
                                        <p:tgtEl>
                                          <p:spTgt spid="9216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3186" name="Rectangle 2">
            <a:extLst>
              <a:ext uri="{FF2B5EF4-FFF2-40B4-BE49-F238E27FC236}">
                <a16:creationId xmlns:a16="http://schemas.microsoft.com/office/drawing/2014/main" id="{4210C304-664A-40C0-8468-89421A67DAF8}"/>
              </a:ext>
            </a:extLst>
          </p:cNvPr>
          <p:cNvSpPr>
            <a:spLocks noGrp="1" noChangeArrowheads="1"/>
          </p:cNvSpPr>
          <p:nvPr>
            <p:ph type="title"/>
          </p:nvPr>
        </p:nvSpPr>
        <p:spPr>
          <a:xfrm>
            <a:off x="1314450" y="171450"/>
            <a:ext cx="6515100" cy="1085850"/>
          </a:xfrm>
          <a:effectLst/>
        </p:spPr>
        <p:txBody>
          <a:bodyPr>
            <a:normAutofit fontScale="90000"/>
          </a:bodyPr>
          <a:lstStyle/>
          <a:p>
            <a:pPr algn="ctr"/>
            <a:r>
              <a:rPr lang="en-US" altLang="en-US" sz="4050" b="1" dirty="0">
                <a:solidFill>
                  <a:schemeClr val="bg1"/>
                </a:solidFill>
              </a:rPr>
              <a:t>Paul’s Teaching of</a:t>
            </a:r>
            <a:br>
              <a:rPr lang="en-US" altLang="en-US" sz="4050" b="1" dirty="0">
                <a:solidFill>
                  <a:schemeClr val="bg1"/>
                </a:solidFill>
              </a:rPr>
            </a:br>
            <a:r>
              <a:rPr lang="en-US" altLang="en-US" sz="4050" b="1" dirty="0">
                <a:solidFill>
                  <a:schemeClr val="bg1"/>
                </a:solidFill>
              </a:rPr>
              <a:t>A Bodily Resurrection</a:t>
            </a:r>
          </a:p>
        </p:txBody>
      </p:sp>
      <p:sp>
        <p:nvSpPr>
          <p:cNvPr id="93192" name="Rectangle 8">
            <a:extLst>
              <a:ext uri="{FF2B5EF4-FFF2-40B4-BE49-F238E27FC236}">
                <a16:creationId xmlns:a16="http://schemas.microsoft.com/office/drawing/2014/main" id="{F284BF75-02FB-400E-BF6E-E95A74761C06}"/>
              </a:ext>
            </a:extLst>
          </p:cNvPr>
          <p:cNvSpPr>
            <a:spLocks noGrp="1" noChangeArrowheads="1"/>
          </p:cNvSpPr>
          <p:nvPr>
            <p:ph idx="1"/>
          </p:nvPr>
        </p:nvSpPr>
        <p:spPr>
          <a:xfrm>
            <a:off x="228600" y="2057400"/>
            <a:ext cx="8686800" cy="2971800"/>
          </a:xfrm>
        </p:spPr>
        <p:txBody>
          <a:bodyPr/>
          <a:lstStyle/>
          <a:p>
            <a:pPr>
              <a:lnSpc>
                <a:spcPct val="100000"/>
              </a:lnSpc>
            </a:pPr>
            <a:r>
              <a:rPr lang="en-US" altLang="en-US" sz="2550" b="1" dirty="0">
                <a:solidFill>
                  <a:srgbClr val="C0BE7C"/>
                </a:solidFill>
                <a:latin typeface="Calibri" panose="020F0502020204030204" pitchFamily="34" charset="0"/>
              </a:rPr>
              <a:t>Verse 20</a:t>
            </a:r>
          </a:p>
          <a:p>
            <a:pPr lvl="1">
              <a:lnSpc>
                <a:spcPct val="100000"/>
              </a:lnSpc>
            </a:pPr>
            <a:r>
              <a:rPr lang="en-US" altLang="en-US" sz="2400" dirty="0">
                <a:solidFill>
                  <a:schemeClr val="bg1"/>
                </a:solidFill>
                <a:latin typeface="Calibri" panose="020F0502020204030204" pitchFamily="34" charset="0"/>
              </a:rPr>
              <a:t>First fruits guaranteed a harvest</a:t>
            </a:r>
          </a:p>
          <a:p>
            <a:pPr lvl="2">
              <a:lnSpc>
                <a:spcPct val="100000"/>
              </a:lnSpc>
            </a:pPr>
            <a:r>
              <a:rPr lang="en-US" altLang="en-US" sz="2250" dirty="0">
                <a:solidFill>
                  <a:schemeClr val="bg1"/>
                </a:solidFill>
                <a:latin typeface="Calibri" panose="020F0502020204030204" pitchFamily="34" charset="0"/>
              </a:rPr>
              <a:t>Resurrection of Jesus guarantees a future</a:t>
            </a:r>
            <a:br>
              <a:rPr lang="en-US" altLang="en-US" sz="2250" dirty="0">
                <a:solidFill>
                  <a:schemeClr val="bg1"/>
                </a:solidFill>
                <a:latin typeface="Calibri" panose="020F0502020204030204" pitchFamily="34" charset="0"/>
              </a:rPr>
            </a:br>
            <a:r>
              <a:rPr lang="en-US" altLang="en-US" sz="2250" dirty="0">
                <a:solidFill>
                  <a:schemeClr val="bg1"/>
                </a:solidFill>
                <a:latin typeface="Calibri" panose="020F0502020204030204" pitchFamily="34" charset="0"/>
              </a:rPr>
              <a:t>resurrection</a:t>
            </a:r>
          </a:p>
          <a:p>
            <a:pPr>
              <a:lnSpc>
                <a:spcPct val="100000"/>
              </a:lnSpc>
            </a:pPr>
            <a:r>
              <a:rPr lang="en-US" altLang="en-US" sz="2550" b="1" dirty="0">
                <a:solidFill>
                  <a:srgbClr val="C0BE7C"/>
                </a:solidFill>
                <a:latin typeface="Calibri" panose="020F0502020204030204" pitchFamily="34" charset="0"/>
              </a:rPr>
              <a:t>Verses 21-23</a:t>
            </a:r>
          </a:p>
          <a:p>
            <a:pPr lvl="1">
              <a:lnSpc>
                <a:spcPct val="100000"/>
              </a:lnSpc>
            </a:pPr>
            <a:r>
              <a:rPr lang="en-US" altLang="en-US" sz="2400" dirty="0">
                <a:solidFill>
                  <a:schemeClr val="bg1"/>
                </a:solidFill>
                <a:latin typeface="Calibri" panose="020F0502020204030204" pitchFamily="34" charset="0"/>
              </a:rPr>
              <a:t>When Jesus returns, the dead will be raised from the grave</a:t>
            </a:r>
          </a:p>
        </p:txBody>
      </p:sp>
      <p:sp>
        <p:nvSpPr>
          <p:cNvPr id="93191" name="Line 7">
            <a:extLst>
              <a:ext uri="{FF2B5EF4-FFF2-40B4-BE49-F238E27FC236}">
                <a16:creationId xmlns:a16="http://schemas.microsoft.com/office/drawing/2014/main" id="{D67C664E-E388-47E5-ADF3-FF31E403836F}"/>
              </a:ext>
            </a:extLst>
          </p:cNvPr>
          <p:cNvSpPr>
            <a:spLocks noChangeShapeType="1"/>
          </p:cNvSpPr>
          <p:nvPr/>
        </p:nvSpPr>
        <p:spPr bwMode="auto">
          <a:xfrm>
            <a:off x="1371600" y="1371600"/>
            <a:ext cx="6400800" cy="0"/>
          </a:xfrm>
          <a:prstGeom prst="line">
            <a:avLst/>
          </a:prstGeom>
          <a:noFill/>
          <a:ln w="25400">
            <a:solidFill>
              <a:srgbClr val="8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a:p>
        </p:txBody>
      </p:sp>
      <p:sp>
        <p:nvSpPr>
          <p:cNvPr id="93193" name="AutoShape 9">
            <a:extLst>
              <a:ext uri="{FF2B5EF4-FFF2-40B4-BE49-F238E27FC236}">
                <a16:creationId xmlns:a16="http://schemas.microsoft.com/office/drawing/2014/main" id="{C25E3988-4EFE-4B47-9810-7C60E90D9C5F}"/>
              </a:ext>
            </a:extLst>
          </p:cNvPr>
          <p:cNvSpPr>
            <a:spLocks noChangeArrowheads="1"/>
          </p:cNvSpPr>
          <p:nvPr/>
        </p:nvSpPr>
        <p:spPr bwMode="auto">
          <a:xfrm>
            <a:off x="1371600" y="1543050"/>
            <a:ext cx="6400800" cy="457200"/>
          </a:xfrm>
          <a:prstGeom prst="flowChartAlternateProcess">
            <a:avLst/>
          </a:prstGeom>
          <a:solidFill>
            <a:srgbClr val="FFCC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3194" name="Text Box 10">
            <a:extLst>
              <a:ext uri="{FF2B5EF4-FFF2-40B4-BE49-F238E27FC236}">
                <a16:creationId xmlns:a16="http://schemas.microsoft.com/office/drawing/2014/main" id="{26775B26-3060-4E03-87F1-6978EA352997}"/>
              </a:ext>
            </a:extLst>
          </p:cNvPr>
          <p:cNvSpPr txBox="1">
            <a:spLocks noChangeArrowheads="1"/>
          </p:cNvSpPr>
          <p:nvPr/>
        </p:nvSpPr>
        <p:spPr bwMode="auto">
          <a:xfrm>
            <a:off x="1485900" y="1485905"/>
            <a:ext cx="6172200" cy="5309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a:spcBef>
                <a:spcPct val="50000"/>
              </a:spcBef>
            </a:pPr>
            <a:r>
              <a:rPr lang="en-US" altLang="en-US" sz="2850" b="1" dirty="0">
                <a:solidFill>
                  <a:srgbClr val="003600"/>
                </a:solidFill>
                <a:latin typeface="Calibri" panose="020F0502020204030204" pitchFamily="34" charset="0"/>
              </a:rPr>
              <a:t>Examining the text of 1 Corinthians 15</a:t>
            </a:r>
          </a:p>
        </p:txBody>
      </p:sp>
      <p:pic>
        <p:nvPicPr>
          <p:cNvPr id="93196" name="Picture 12" descr="Bible and Jesus">
            <a:extLst>
              <a:ext uri="{FF2B5EF4-FFF2-40B4-BE49-F238E27FC236}">
                <a16:creationId xmlns:a16="http://schemas.microsoft.com/office/drawing/2014/main" id="{1152180D-FE46-4DCF-BD6A-E57EF9C5CEC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83053" y="2114550"/>
            <a:ext cx="1632347" cy="205740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28">
            <a:extLst>
              <a:ext uri="{FF2B5EF4-FFF2-40B4-BE49-F238E27FC236}">
                <a16:creationId xmlns:a16="http://schemas.microsoft.com/office/drawing/2014/main" id="{7F912536-F3CB-576F-801F-B1F38DED1C12}"/>
              </a:ext>
            </a:extLst>
          </p:cNvPr>
          <p:cNvSpPr>
            <a:spLocks noChangeArrowheads="1"/>
          </p:cNvSpPr>
          <p:nvPr/>
        </p:nvSpPr>
        <p:spPr bwMode="auto">
          <a:xfrm>
            <a:off x="0" y="0"/>
            <a:ext cx="114300" cy="5143500"/>
          </a:xfrm>
          <a:prstGeom prst="rect">
            <a:avLst/>
          </a:prstGeom>
          <a:solidFill>
            <a:srgbClr val="8080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 name="Rectangle 29">
            <a:extLst>
              <a:ext uri="{FF2B5EF4-FFF2-40B4-BE49-F238E27FC236}">
                <a16:creationId xmlns:a16="http://schemas.microsoft.com/office/drawing/2014/main" id="{C9001DC9-98DC-F30C-45E1-8B97E88C71F5}"/>
              </a:ext>
            </a:extLst>
          </p:cNvPr>
          <p:cNvSpPr>
            <a:spLocks noChangeArrowheads="1"/>
          </p:cNvSpPr>
          <p:nvPr/>
        </p:nvSpPr>
        <p:spPr bwMode="auto">
          <a:xfrm>
            <a:off x="9029700" y="0"/>
            <a:ext cx="114300" cy="5143500"/>
          </a:xfrm>
          <a:prstGeom prst="rect">
            <a:avLst/>
          </a:prstGeom>
          <a:solidFill>
            <a:srgbClr val="8080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 name="Rectangle 30">
            <a:extLst>
              <a:ext uri="{FF2B5EF4-FFF2-40B4-BE49-F238E27FC236}">
                <a16:creationId xmlns:a16="http://schemas.microsoft.com/office/drawing/2014/main" id="{17FBB73B-4A24-1420-2414-8542542DAFF0}"/>
              </a:ext>
            </a:extLst>
          </p:cNvPr>
          <p:cNvSpPr>
            <a:spLocks noChangeArrowheads="1"/>
          </p:cNvSpPr>
          <p:nvPr/>
        </p:nvSpPr>
        <p:spPr bwMode="auto">
          <a:xfrm>
            <a:off x="76200" y="0"/>
            <a:ext cx="8991600" cy="114300"/>
          </a:xfrm>
          <a:prstGeom prst="rect">
            <a:avLst/>
          </a:prstGeom>
          <a:solidFill>
            <a:srgbClr val="8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 name="Rectangle 31">
            <a:extLst>
              <a:ext uri="{FF2B5EF4-FFF2-40B4-BE49-F238E27FC236}">
                <a16:creationId xmlns:a16="http://schemas.microsoft.com/office/drawing/2014/main" id="{643BF867-82F4-A970-2DE8-1CFFBB8A952F}"/>
              </a:ext>
            </a:extLst>
          </p:cNvPr>
          <p:cNvSpPr>
            <a:spLocks noChangeArrowheads="1"/>
          </p:cNvSpPr>
          <p:nvPr/>
        </p:nvSpPr>
        <p:spPr bwMode="auto">
          <a:xfrm>
            <a:off x="0" y="5029199"/>
            <a:ext cx="9067800" cy="114301"/>
          </a:xfrm>
          <a:prstGeom prst="rect">
            <a:avLst/>
          </a:prstGeom>
          <a:solidFill>
            <a:srgbClr val="8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93192">
                                            <p:txEl>
                                              <p:pRg st="3" end="3"/>
                                            </p:txEl>
                                          </p:spTgt>
                                        </p:tgtEl>
                                        <p:attrNameLst>
                                          <p:attrName>style.visibility</p:attrName>
                                        </p:attrNameLst>
                                      </p:cBhvr>
                                      <p:to>
                                        <p:strVal val="visible"/>
                                      </p:to>
                                    </p:set>
                                    <p:anim calcmode="lin" valueType="num">
                                      <p:cBhvr>
                                        <p:cTn id="7" dur="500" fill="hold"/>
                                        <p:tgtEl>
                                          <p:spTgt spid="93192">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93192">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93192">
                                            <p:txEl>
                                              <p:pRg st="3" end="3"/>
                                            </p:txEl>
                                          </p:spTgt>
                                        </p:tgtEl>
                                      </p:cBhvr>
                                    </p:animEffect>
                                  </p:childTnLst>
                                </p:cTn>
                              </p:par>
                            </p:childTnLst>
                          </p:cTn>
                        </p:par>
                        <p:par>
                          <p:cTn id="10" fill="hold" nodeType="afterGroup">
                            <p:stCondLst>
                              <p:cond delay="500"/>
                            </p:stCondLst>
                            <p:childTnLst>
                              <p:par>
                                <p:cTn id="11" presetID="53" presetClass="entr" presetSubtype="16" fill="hold" nodeType="afterEffect">
                                  <p:stCondLst>
                                    <p:cond delay="0"/>
                                  </p:stCondLst>
                                  <p:childTnLst>
                                    <p:set>
                                      <p:cBhvr>
                                        <p:cTn id="12" dur="1" fill="hold">
                                          <p:stCondLst>
                                            <p:cond delay="0"/>
                                          </p:stCondLst>
                                        </p:cTn>
                                        <p:tgtEl>
                                          <p:spTgt spid="93192">
                                            <p:txEl>
                                              <p:pRg st="4" end="4"/>
                                            </p:txEl>
                                          </p:spTgt>
                                        </p:tgtEl>
                                        <p:attrNameLst>
                                          <p:attrName>style.visibility</p:attrName>
                                        </p:attrNameLst>
                                      </p:cBhvr>
                                      <p:to>
                                        <p:strVal val="visible"/>
                                      </p:to>
                                    </p:set>
                                    <p:anim calcmode="lin" valueType="num">
                                      <p:cBhvr>
                                        <p:cTn id="13" dur="500" fill="hold"/>
                                        <p:tgtEl>
                                          <p:spTgt spid="93192">
                                            <p:txEl>
                                              <p:pRg st="4" end="4"/>
                                            </p:txEl>
                                          </p:spTgt>
                                        </p:tgtEl>
                                        <p:attrNameLst>
                                          <p:attrName>ppt_w</p:attrName>
                                        </p:attrNameLst>
                                      </p:cBhvr>
                                      <p:tavLst>
                                        <p:tav tm="0">
                                          <p:val>
                                            <p:fltVal val="0"/>
                                          </p:val>
                                        </p:tav>
                                        <p:tav tm="100000">
                                          <p:val>
                                            <p:strVal val="#ppt_w"/>
                                          </p:val>
                                        </p:tav>
                                      </p:tavLst>
                                    </p:anim>
                                    <p:anim calcmode="lin" valueType="num">
                                      <p:cBhvr>
                                        <p:cTn id="14" dur="500" fill="hold"/>
                                        <p:tgtEl>
                                          <p:spTgt spid="93192">
                                            <p:txEl>
                                              <p:pRg st="4" end="4"/>
                                            </p:txEl>
                                          </p:spTgt>
                                        </p:tgtEl>
                                        <p:attrNameLst>
                                          <p:attrName>ppt_h</p:attrName>
                                        </p:attrNameLst>
                                      </p:cBhvr>
                                      <p:tavLst>
                                        <p:tav tm="0">
                                          <p:val>
                                            <p:fltVal val="0"/>
                                          </p:val>
                                        </p:tav>
                                        <p:tav tm="100000">
                                          <p:val>
                                            <p:strVal val="#ppt_h"/>
                                          </p:val>
                                        </p:tav>
                                      </p:tavLst>
                                    </p:anim>
                                    <p:animEffect transition="in" filter="fade">
                                      <p:cBhvr>
                                        <p:cTn id="15" dur="500"/>
                                        <p:tgtEl>
                                          <p:spTgt spid="9319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4210" name="Rectangle 2">
            <a:extLst>
              <a:ext uri="{FF2B5EF4-FFF2-40B4-BE49-F238E27FC236}">
                <a16:creationId xmlns:a16="http://schemas.microsoft.com/office/drawing/2014/main" id="{821E37D5-CF18-4029-81D3-59B813C8DABB}"/>
              </a:ext>
            </a:extLst>
          </p:cNvPr>
          <p:cNvSpPr>
            <a:spLocks noGrp="1" noChangeArrowheads="1"/>
          </p:cNvSpPr>
          <p:nvPr>
            <p:ph type="title"/>
          </p:nvPr>
        </p:nvSpPr>
        <p:spPr>
          <a:xfrm>
            <a:off x="1314450" y="171450"/>
            <a:ext cx="6515100" cy="1085850"/>
          </a:xfrm>
          <a:effectLst/>
        </p:spPr>
        <p:txBody>
          <a:bodyPr>
            <a:normAutofit fontScale="90000"/>
          </a:bodyPr>
          <a:lstStyle/>
          <a:p>
            <a:pPr algn="ctr"/>
            <a:r>
              <a:rPr lang="en-US" altLang="en-US" sz="4050" b="1" dirty="0">
                <a:solidFill>
                  <a:schemeClr val="bg1"/>
                </a:solidFill>
              </a:rPr>
              <a:t>Paul’s Teaching of</a:t>
            </a:r>
            <a:br>
              <a:rPr lang="en-US" altLang="en-US" sz="4050" b="1" dirty="0">
                <a:solidFill>
                  <a:schemeClr val="bg1"/>
                </a:solidFill>
              </a:rPr>
            </a:br>
            <a:r>
              <a:rPr lang="en-US" altLang="en-US" sz="4050" b="1" dirty="0">
                <a:solidFill>
                  <a:schemeClr val="bg1"/>
                </a:solidFill>
              </a:rPr>
              <a:t>A Bodily Resurrection</a:t>
            </a:r>
          </a:p>
        </p:txBody>
      </p:sp>
      <p:sp>
        <p:nvSpPr>
          <p:cNvPr id="94216" name="Rectangle 8">
            <a:extLst>
              <a:ext uri="{FF2B5EF4-FFF2-40B4-BE49-F238E27FC236}">
                <a16:creationId xmlns:a16="http://schemas.microsoft.com/office/drawing/2014/main" id="{CB11A102-3807-4CA3-BEFB-8FCC0DCE9549}"/>
              </a:ext>
            </a:extLst>
          </p:cNvPr>
          <p:cNvSpPr>
            <a:spLocks noGrp="1" noChangeArrowheads="1"/>
          </p:cNvSpPr>
          <p:nvPr>
            <p:ph idx="1"/>
          </p:nvPr>
        </p:nvSpPr>
        <p:spPr>
          <a:xfrm>
            <a:off x="228600" y="2057400"/>
            <a:ext cx="8724900" cy="2971800"/>
          </a:xfrm>
        </p:spPr>
        <p:txBody>
          <a:bodyPr/>
          <a:lstStyle/>
          <a:p>
            <a:pPr>
              <a:lnSpc>
                <a:spcPct val="100000"/>
              </a:lnSpc>
            </a:pPr>
            <a:r>
              <a:rPr lang="en-US" altLang="en-US" sz="2550" b="1" dirty="0">
                <a:solidFill>
                  <a:srgbClr val="C0BE7C"/>
                </a:solidFill>
                <a:latin typeface="Calibri" panose="020F0502020204030204" pitchFamily="34" charset="0"/>
              </a:rPr>
              <a:t>Verses 29-34</a:t>
            </a:r>
          </a:p>
          <a:p>
            <a:pPr lvl="1">
              <a:lnSpc>
                <a:spcPct val="100000"/>
              </a:lnSpc>
            </a:pPr>
            <a:r>
              <a:rPr lang="en-US" altLang="en-US" sz="2400" dirty="0">
                <a:solidFill>
                  <a:schemeClr val="bg1"/>
                </a:solidFill>
                <a:latin typeface="Calibri" panose="020F0502020204030204" pitchFamily="34" charset="0"/>
              </a:rPr>
              <a:t>Paul presents the consequences of denying the resurrection</a:t>
            </a:r>
            <a:br>
              <a:rPr lang="en-US" altLang="en-US" sz="2400" dirty="0">
                <a:solidFill>
                  <a:schemeClr val="bg1"/>
                </a:solidFill>
                <a:latin typeface="Calibri" panose="020F0502020204030204" pitchFamily="34" charset="0"/>
              </a:rPr>
            </a:br>
            <a:r>
              <a:rPr lang="en-US" altLang="en-US" sz="2400" dirty="0">
                <a:solidFill>
                  <a:schemeClr val="bg1"/>
                </a:solidFill>
                <a:latin typeface="Calibri" panose="020F0502020204030204" pitchFamily="34" charset="0"/>
              </a:rPr>
              <a:t>of the dead</a:t>
            </a:r>
          </a:p>
          <a:p>
            <a:pPr>
              <a:lnSpc>
                <a:spcPct val="100000"/>
              </a:lnSpc>
            </a:pPr>
            <a:r>
              <a:rPr lang="en-US" altLang="en-US" sz="2550" b="1" dirty="0">
                <a:solidFill>
                  <a:srgbClr val="C0BE7C"/>
                </a:solidFill>
                <a:latin typeface="Calibri" panose="020F0502020204030204" pitchFamily="34" charset="0"/>
              </a:rPr>
              <a:t>Verses 35-50</a:t>
            </a:r>
          </a:p>
          <a:p>
            <a:pPr lvl="1">
              <a:lnSpc>
                <a:spcPct val="100000"/>
              </a:lnSpc>
            </a:pPr>
            <a:r>
              <a:rPr lang="en-US" altLang="en-US" sz="2400" dirty="0">
                <a:solidFill>
                  <a:schemeClr val="bg1"/>
                </a:solidFill>
                <a:latin typeface="Calibri" panose="020F0502020204030204" pitchFamily="34" charset="0"/>
              </a:rPr>
              <a:t>He anticipates objections to the bodily resurrection</a:t>
            </a:r>
          </a:p>
        </p:txBody>
      </p:sp>
      <p:sp>
        <p:nvSpPr>
          <p:cNvPr id="94215" name="Line 7">
            <a:extLst>
              <a:ext uri="{FF2B5EF4-FFF2-40B4-BE49-F238E27FC236}">
                <a16:creationId xmlns:a16="http://schemas.microsoft.com/office/drawing/2014/main" id="{415C9D2F-CACC-4E59-8B12-D0202C564512}"/>
              </a:ext>
            </a:extLst>
          </p:cNvPr>
          <p:cNvSpPr>
            <a:spLocks noChangeShapeType="1"/>
          </p:cNvSpPr>
          <p:nvPr/>
        </p:nvSpPr>
        <p:spPr bwMode="auto">
          <a:xfrm>
            <a:off x="1371600" y="1371600"/>
            <a:ext cx="6400800" cy="0"/>
          </a:xfrm>
          <a:prstGeom prst="line">
            <a:avLst/>
          </a:prstGeom>
          <a:noFill/>
          <a:ln w="25400">
            <a:solidFill>
              <a:srgbClr val="8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a:p>
        </p:txBody>
      </p:sp>
      <p:sp>
        <p:nvSpPr>
          <p:cNvPr id="94217" name="AutoShape 9">
            <a:extLst>
              <a:ext uri="{FF2B5EF4-FFF2-40B4-BE49-F238E27FC236}">
                <a16:creationId xmlns:a16="http://schemas.microsoft.com/office/drawing/2014/main" id="{A4E0B3A9-9130-4866-A579-C32DE9F7943D}"/>
              </a:ext>
            </a:extLst>
          </p:cNvPr>
          <p:cNvSpPr>
            <a:spLocks noChangeArrowheads="1"/>
          </p:cNvSpPr>
          <p:nvPr/>
        </p:nvSpPr>
        <p:spPr bwMode="auto">
          <a:xfrm>
            <a:off x="1371600" y="1543050"/>
            <a:ext cx="6400800" cy="457200"/>
          </a:xfrm>
          <a:prstGeom prst="flowChartAlternateProcess">
            <a:avLst/>
          </a:prstGeom>
          <a:solidFill>
            <a:srgbClr val="FFCC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4218" name="Text Box 10">
            <a:extLst>
              <a:ext uri="{FF2B5EF4-FFF2-40B4-BE49-F238E27FC236}">
                <a16:creationId xmlns:a16="http://schemas.microsoft.com/office/drawing/2014/main" id="{1E79856B-8EFC-45AB-9F00-DA6C42EADE15}"/>
              </a:ext>
            </a:extLst>
          </p:cNvPr>
          <p:cNvSpPr txBox="1">
            <a:spLocks noChangeArrowheads="1"/>
          </p:cNvSpPr>
          <p:nvPr/>
        </p:nvSpPr>
        <p:spPr bwMode="auto">
          <a:xfrm>
            <a:off x="1485900" y="1485905"/>
            <a:ext cx="6172200" cy="5309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a:spcBef>
                <a:spcPct val="50000"/>
              </a:spcBef>
            </a:pPr>
            <a:r>
              <a:rPr lang="en-US" altLang="en-US" sz="2850" b="1" dirty="0">
                <a:solidFill>
                  <a:srgbClr val="003600"/>
                </a:solidFill>
                <a:latin typeface="Calibri" panose="020F0502020204030204" pitchFamily="34" charset="0"/>
              </a:rPr>
              <a:t>Examining the text of 1 Corinthians 15</a:t>
            </a:r>
          </a:p>
        </p:txBody>
      </p:sp>
      <p:pic>
        <p:nvPicPr>
          <p:cNvPr id="94220" name="Picture 12" descr="Bible Reading4">
            <a:extLst>
              <a:ext uri="{FF2B5EF4-FFF2-40B4-BE49-F238E27FC236}">
                <a16:creationId xmlns:a16="http://schemas.microsoft.com/office/drawing/2014/main" id="{1600DA1C-A30F-4FC8-86DA-322BB188582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39000" y="2952750"/>
            <a:ext cx="1676400" cy="1964983"/>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28">
            <a:extLst>
              <a:ext uri="{FF2B5EF4-FFF2-40B4-BE49-F238E27FC236}">
                <a16:creationId xmlns:a16="http://schemas.microsoft.com/office/drawing/2014/main" id="{01B1F6A6-19C8-7160-A5BB-931D7B389086}"/>
              </a:ext>
            </a:extLst>
          </p:cNvPr>
          <p:cNvSpPr>
            <a:spLocks noChangeArrowheads="1"/>
          </p:cNvSpPr>
          <p:nvPr/>
        </p:nvSpPr>
        <p:spPr bwMode="auto">
          <a:xfrm>
            <a:off x="0" y="0"/>
            <a:ext cx="114300" cy="5143500"/>
          </a:xfrm>
          <a:prstGeom prst="rect">
            <a:avLst/>
          </a:prstGeom>
          <a:solidFill>
            <a:srgbClr val="8080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 name="Rectangle 29">
            <a:extLst>
              <a:ext uri="{FF2B5EF4-FFF2-40B4-BE49-F238E27FC236}">
                <a16:creationId xmlns:a16="http://schemas.microsoft.com/office/drawing/2014/main" id="{399541E6-073A-66D9-D89E-0A71D2359B48}"/>
              </a:ext>
            </a:extLst>
          </p:cNvPr>
          <p:cNvSpPr>
            <a:spLocks noChangeArrowheads="1"/>
          </p:cNvSpPr>
          <p:nvPr/>
        </p:nvSpPr>
        <p:spPr bwMode="auto">
          <a:xfrm>
            <a:off x="9029700" y="0"/>
            <a:ext cx="114300" cy="5143500"/>
          </a:xfrm>
          <a:prstGeom prst="rect">
            <a:avLst/>
          </a:prstGeom>
          <a:solidFill>
            <a:srgbClr val="8080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 name="Rectangle 30">
            <a:extLst>
              <a:ext uri="{FF2B5EF4-FFF2-40B4-BE49-F238E27FC236}">
                <a16:creationId xmlns:a16="http://schemas.microsoft.com/office/drawing/2014/main" id="{619F488F-6B21-CC69-1FE4-954C68368BD7}"/>
              </a:ext>
            </a:extLst>
          </p:cNvPr>
          <p:cNvSpPr>
            <a:spLocks noChangeArrowheads="1"/>
          </p:cNvSpPr>
          <p:nvPr/>
        </p:nvSpPr>
        <p:spPr bwMode="auto">
          <a:xfrm>
            <a:off x="76200" y="0"/>
            <a:ext cx="8991600" cy="114300"/>
          </a:xfrm>
          <a:prstGeom prst="rect">
            <a:avLst/>
          </a:prstGeom>
          <a:solidFill>
            <a:srgbClr val="8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 name="Rectangle 31">
            <a:extLst>
              <a:ext uri="{FF2B5EF4-FFF2-40B4-BE49-F238E27FC236}">
                <a16:creationId xmlns:a16="http://schemas.microsoft.com/office/drawing/2014/main" id="{5DEA823D-7C6A-ACF5-9A1F-DD88A229F9E3}"/>
              </a:ext>
            </a:extLst>
          </p:cNvPr>
          <p:cNvSpPr>
            <a:spLocks noChangeArrowheads="1"/>
          </p:cNvSpPr>
          <p:nvPr/>
        </p:nvSpPr>
        <p:spPr bwMode="auto">
          <a:xfrm>
            <a:off x="0" y="5029199"/>
            <a:ext cx="9067800" cy="114301"/>
          </a:xfrm>
          <a:prstGeom prst="rect">
            <a:avLst/>
          </a:prstGeom>
          <a:solidFill>
            <a:srgbClr val="8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94216">
                                            <p:txEl>
                                              <p:pRg st="2" end="2"/>
                                            </p:txEl>
                                          </p:spTgt>
                                        </p:tgtEl>
                                        <p:attrNameLst>
                                          <p:attrName>style.visibility</p:attrName>
                                        </p:attrNameLst>
                                      </p:cBhvr>
                                      <p:to>
                                        <p:strVal val="visible"/>
                                      </p:to>
                                    </p:set>
                                    <p:anim calcmode="lin" valueType="num">
                                      <p:cBhvr>
                                        <p:cTn id="7" dur="500" fill="hold"/>
                                        <p:tgtEl>
                                          <p:spTgt spid="94216">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94216">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94216">
                                            <p:txEl>
                                              <p:pRg st="2" end="2"/>
                                            </p:txEl>
                                          </p:spTgt>
                                        </p:tgtEl>
                                      </p:cBhvr>
                                    </p:animEffect>
                                  </p:childTnLst>
                                </p:cTn>
                              </p:par>
                            </p:childTnLst>
                          </p:cTn>
                        </p:par>
                        <p:par>
                          <p:cTn id="10" fill="hold" nodeType="afterGroup">
                            <p:stCondLst>
                              <p:cond delay="500"/>
                            </p:stCondLst>
                            <p:childTnLst>
                              <p:par>
                                <p:cTn id="11" presetID="53" presetClass="entr" presetSubtype="16" fill="hold" nodeType="afterEffect">
                                  <p:stCondLst>
                                    <p:cond delay="0"/>
                                  </p:stCondLst>
                                  <p:childTnLst>
                                    <p:set>
                                      <p:cBhvr>
                                        <p:cTn id="12" dur="1" fill="hold">
                                          <p:stCondLst>
                                            <p:cond delay="0"/>
                                          </p:stCondLst>
                                        </p:cTn>
                                        <p:tgtEl>
                                          <p:spTgt spid="94216">
                                            <p:txEl>
                                              <p:pRg st="3" end="3"/>
                                            </p:txEl>
                                          </p:spTgt>
                                        </p:tgtEl>
                                        <p:attrNameLst>
                                          <p:attrName>style.visibility</p:attrName>
                                        </p:attrNameLst>
                                      </p:cBhvr>
                                      <p:to>
                                        <p:strVal val="visible"/>
                                      </p:to>
                                    </p:set>
                                    <p:anim calcmode="lin" valueType="num">
                                      <p:cBhvr>
                                        <p:cTn id="13" dur="500" fill="hold"/>
                                        <p:tgtEl>
                                          <p:spTgt spid="94216">
                                            <p:txEl>
                                              <p:pRg st="3" end="3"/>
                                            </p:txEl>
                                          </p:spTgt>
                                        </p:tgtEl>
                                        <p:attrNameLst>
                                          <p:attrName>ppt_w</p:attrName>
                                        </p:attrNameLst>
                                      </p:cBhvr>
                                      <p:tavLst>
                                        <p:tav tm="0">
                                          <p:val>
                                            <p:fltVal val="0"/>
                                          </p:val>
                                        </p:tav>
                                        <p:tav tm="100000">
                                          <p:val>
                                            <p:strVal val="#ppt_w"/>
                                          </p:val>
                                        </p:tav>
                                      </p:tavLst>
                                    </p:anim>
                                    <p:anim calcmode="lin" valueType="num">
                                      <p:cBhvr>
                                        <p:cTn id="14" dur="500" fill="hold"/>
                                        <p:tgtEl>
                                          <p:spTgt spid="94216">
                                            <p:txEl>
                                              <p:pRg st="3" end="3"/>
                                            </p:txEl>
                                          </p:spTgt>
                                        </p:tgtEl>
                                        <p:attrNameLst>
                                          <p:attrName>ppt_h</p:attrName>
                                        </p:attrNameLst>
                                      </p:cBhvr>
                                      <p:tavLst>
                                        <p:tav tm="0">
                                          <p:val>
                                            <p:fltVal val="0"/>
                                          </p:val>
                                        </p:tav>
                                        <p:tav tm="100000">
                                          <p:val>
                                            <p:strVal val="#ppt_h"/>
                                          </p:val>
                                        </p:tav>
                                      </p:tavLst>
                                    </p:anim>
                                    <p:animEffect transition="in" filter="fade">
                                      <p:cBhvr>
                                        <p:cTn id="15" dur="500"/>
                                        <p:tgtEl>
                                          <p:spTgt spid="9421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5234" name="Rectangle 2">
            <a:extLst>
              <a:ext uri="{FF2B5EF4-FFF2-40B4-BE49-F238E27FC236}">
                <a16:creationId xmlns:a16="http://schemas.microsoft.com/office/drawing/2014/main" id="{AC6D12D1-4431-4234-BD1E-5EF5225C8888}"/>
              </a:ext>
            </a:extLst>
          </p:cNvPr>
          <p:cNvSpPr>
            <a:spLocks noGrp="1" noChangeArrowheads="1"/>
          </p:cNvSpPr>
          <p:nvPr>
            <p:ph type="title"/>
          </p:nvPr>
        </p:nvSpPr>
        <p:spPr>
          <a:xfrm>
            <a:off x="1314450" y="171450"/>
            <a:ext cx="6515100" cy="1085850"/>
          </a:xfrm>
          <a:effectLst/>
        </p:spPr>
        <p:txBody>
          <a:bodyPr>
            <a:normAutofit fontScale="90000"/>
          </a:bodyPr>
          <a:lstStyle/>
          <a:p>
            <a:pPr algn="ctr"/>
            <a:r>
              <a:rPr lang="en-US" altLang="en-US" sz="4050" b="1" dirty="0">
                <a:solidFill>
                  <a:schemeClr val="bg1"/>
                </a:solidFill>
              </a:rPr>
              <a:t>Paul’s Teaching of</a:t>
            </a:r>
            <a:br>
              <a:rPr lang="en-US" altLang="en-US" sz="4050" b="1" dirty="0">
                <a:solidFill>
                  <a:schemeClr val="bg1"/>
                </a:solidFill>
              </a:rPr>
            </a:br>
            <a:r>
              <a:rPr lang="en-US" altLang="en-US" sz="4050" b="1" dirty="0">
                <a:solidFill>
                  <a:schemeClr val="bg1"/>
                </a:solidFill>
              </a:rPr>
              <a:t>A Bodily Resurrection</a:t>
            </a:r>
          </a:p>
        </p:txBody>
      </p:sp>
      <p:sp>
        <p:nvSpPr>
          <p:cNvPr id="95240" name="Rectangle 8">
            <a:extLst>
              <a:ext uri="{FF2B5EF4-FFF2-40B4-BE49-F238E27FC236}">
                <a16:creationId xmlns:a16="http://schemas.microsoft.com/office/drawing/2014/main" id="{BBB3A190-9D34-47CF-8206-DEAD270F675E}"/>
              </a:ext>
            </a:extLst>
          </p:cNvPr>
          <p:cNvSpPr>
            <a:spLocks noGrp="1" noChangeArrowheads="1"/>
          </p:cNvSpPr>
          <p:nvPr>
            <p:ph idx="1"/>
          </p:nvPr>
        </p:nvSpPr>
        <p:spPr>
          <a:xfrm>
            <a:off x="228600" y="2057400"/>
            <a:ext cx="8686800" cy="2971800"/>
          </a:xfrm>
        </p:spPr>
        <p:txBody>
          <a:bodyPr/>
          <a:lstStyle/>
          <a:p>
            <a:pPr>
              <a:lnSpc>
                <a:spcPct val="100000"/>
              </a:lnSpc>
            </a:pPr>
            <a:r>
              <a:rPr lang="en-US" altLang="en-US" sz="2550" b="1" dirty="0">
                <a:solidFill>
                  <a:srgbClr val="C0BE7C"/>
                </a:solidFill>
                <a:latin typeface="Calibri" panose="020F0502020204030204" pitchFamily="34" charset="0"/>
              </a:rPr>
              <a:t>Verses 51-58</a:t>
            </a:r>
          </a:p>
          <a:p>
            <a:pPr lvl="1">
              <a:lnSpc>
                <a:spcPct val="100000"/>
              </a:lnSpc>
            </a:pPr>
            <a:r>
              <a:rPr lang="en-US" altLang="en-US" sz="2400" dirty="0">
                <a:solidFill>
                  <a:schemeClr val="bg1"/>
                </a:solidFill>
                <a:latin typeface="Calibri" panose="020F0502020204030204" pitchFamily="34" charset="0"/>
              </a:rPr>
              <a:t>Paul praises the victory over death God gives us in Christ through the resurrection</a:t>
            </a:r>
          </a:p>
          <a:p>
            <a:pPr lvl="2">
              <a:lnSpc>
                <a:spcPct val="100000"/>
              </a:lnSpc>
            </a:pPr>
            <a:r>
              <a:rPr lang="en-US" altLang="en-US" sz="2250" dirty="0">
                <a:solidFill>
                  <a:schemeClr val="bg1"/>
                </a:solidFill>
                <a:latin typeface="Calibri" panose="020F0502020204030204" pitchFamily="34" charset="0"/>
              </a:rPr>
              <a:t>False doctrine of Realized Eschatology denies that this</a:t>
            </a:r>
            <a:br>
              <a:rPr lang="en-US" altLang="en-US" sz="2250" dirty="0">
                <a:solidFill>
                  <a:schemeClr val="bg1"/>
                </a:solidFill>
                <a:latin typeface="Calibri" panose="020F0502020204030204" pitchFamily="34" charset="0"/>
              </a:rPr>
            </a:br>
            <a:r>
              <a:rPr lang="en-US" altLang="en-US" sz="2250" dirty="0">
                <a:solidFill>
                  <a:schemeClr val="bg1"/>
                </a:solidFill>
                <a:latin typeface="Calibri" panose="020F0502020204030204" pitchFamily="34" charset="0"/>
              </a:rPr>
              <a:t>will happen</a:t>
            </a:r>
          </a:p>
          <a:p>
            <a:pPr lvl="2">
              <a:lnSpc>
                <a:spcPct val="100000"/>
              </a:lnSpc>
            </a:pPr>
            <a:r>
              <a:rPr lang="en-US" altLang="en-US" sz="2250" dirty="0">
                <a:solidFill>
                  <a:schemeClr val="bg1"/>
                </a:solidFill>
                <a:latin typeface="Calibri" panose="020F0502020204030204" pitchFamily="34" charset="0"/>
              </a:rPr>
              <a:t>They do not believe that there will be a future resurrection</a:t>
            </a:r>
            <a:br>
              <a:rPr lang="en-US" altLang="en-US" sz="2250" dirty="0">
                <a:solidFill>
                  <a:schemeClr val="bg1"/>
                </a:solidFill>
                <a:latin typeface="Calibri" panose="020F0502020204030204" pitchFamily="34" charset="0"/>
              </a:rPr>
            </a:br>
            <a:r>
              <a:rPr lang="en-US" altLang="en-US" sz="2250" dirty="0">
                <a:solidFill>
                  <a:schemeClr val="bg1"/>
                </a:solidFill>
                <a:latin typeface="Calibri" panose="020F0502020204030204" pitchFamily="34" charset="0"/>
              </a:rPr>
              <a:t>of the dead</a:t>
            </a:r>
          </a:p>
        </p:txBody>
      </p:sp>
      <p:sp>
        <p:nvSpPr>
          <p:cNvPr id="95239" name="Line 7">
            <a:extLst>
              <a:ext uri="{FF2B5EF4-FFF2-40B4-BE49-F238E27FC236}">
                <a16:creationId xmlns:a16="http://schemas.microsoft.com/office/drawing/2014/main" id="{29BBC0BA-1AE5-4AEA-BA86-939F64167B97}"/>
              </a:ext>
            </a:extLst>
          </p:cNvPr>
          <p:cNvSpPr>
            <a:spLocks noChangeShapeType="1"/>
          </p:cNvSpPr>
          <p:nvPr/>
        </p:nvSpPr>
        <p:spPr bwMode="auto">
          <a:xfrm>
            <a:off x="1371600" y="1371600"/>
            <a:ext cx="6400800" cy="0"/>
          </a:xfrm>
          <a:prstGeom prst="line">
            <a:avLst/>
          </a:prstGeom>
          <a:noFill/>
          <a:ln w="25400">
            <a:solidFill>
              <a:srgbClr val="8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a:p>
        </p:txBody>
      </p:sp>
      <p:sp>
        <p:nvSpPr>
          <p:cNvPr id="95241" name="AutoShape 9">
            <a:extLst>
              <a:ext uri="{FF2B5EF4-FFF2-40B4-BE49-F238E27FC236}">
                <a16:creationId xmlns:a16="http://schemas.microsoft.com/office/drawing/2014/main" id="{F1E838A1-A444-4971-A6F2-C91FA12C2C3B}"/>
              </a:ext>
            </a:extLst>
          </p:cNvPr>
          <p:cNvSpPr>
            <a:spLocks noChangeArrowheads="1"/>
          </p:cNvSpPr>
          <p:nvPr/>
        </p:nvSpPr>
        <p:spPr bwMode="auto">
          <a:xfrm>
            <a:off x="1371600" y="1543050"/>
            <a:ext cx="6400800" cy="457200"/>
          </a:xfrm>
          <a:prstGeom prst="flowChartAlternateProcess">
            <a:avLst/>
          </a:prstGeom>
          <a:solidFill>
            <a:srgbClr val="FFCC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5242" name="Text Box 10">
            <a:extLst>
              <a:ext uri="{FF2B5EF4-FFF2-40B4-BE49-F238E27FC236}">
                <a16:creationId xmlns:a16="http://schemas.microsoft.com/office/drawing/2014/main" id="{FE66E872-5FC6-4B65-9E54-6FE70FF9A8F6}"/>
              </a:ext>
            </a:extLst>
          </p:cNvPr>
          <p:cNvSpPr txBox="1">
            <a:spLocks noChangeArrowheads="1"/>
          </p:cNvSpPr>
          <p:nvPr/>
        </p:nvSpPr>
        <p:spPr bwMode="auto">
          <a:xfrm>
            <a:off x="1485900" y="1485905"/>
            <a:ext cx="6172200" cy="5309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a:spcBef>
                <a:spcPct val="50000"/>
              </a:spcBef>
            </a:pPr>
            <a:r>
              <a:rPr lang="en-US" altLang="en-US" sz="2850" b="1" dirty="0">
                <a:solidFill>
                  <a:srgbClr val="003600"/>
                </a:solidFill>
                <a:latin typeface="Calibri" panose="020F0502020204030204" pitchFamily="34" charset="0"/>
              </a:rPr>
              <a:t>Examining the text of 1 Corinthians 15</a:t>
            </a:r>
          </a:p>
        </p:txBody>
      </p:sp>
      <p:sp>
        <p:nvSpPr>
          <p:cNvPr id="2" name="Rectangle 28">
            <a:extLst>
              <a:ext uri="{FF2B5EF4-FFF2-40B4-BE49-F238E27FC236}">
                <a16:creationId xmlns:a16="http://schemas.microsoft.com/office/drawing/2014/main" id="{CC034DBA-7A6D-8675-1C33-89FF9ADCBDD6}"/>
              </a:ext>
            </a:extLst>
          </p:cNvPr>
          <p:cNvSpPr>
            <a:spLocks noChangeArrowheads="1"/>
          </p:cNvSpPr>
          <p:nvPr/>
        </p:nvSpPr>
        <p:spPr bwMode="auto">
          <a:xfrm>
            <a:off x="0" y="0"/>
            <a:ext cx="114300" cy="5143500"/>
          </a:xfrm>
          <a:prstGeom prst="rect">
            <a:avLst/>
          </a:prstGeom>
          <a:solidFill>
            <a:srgbClr val="8080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 name="Rectangle 29">
            <a:extLst>
              <a:ext uri="{FF2B5EF4-FFF2-40B4-BE49-F238E27FC236}">
                <a16:creationId xmlns:a16="http://schemas.microsoft.com/office/drawing/2014/main" id="{3AA4FECA-438E-C63D-3118-A8E09C76EAA1}"/>
              </a:ext>
            </a:extLst>
          </p:cNvPr>
          <p:cNvSpPr>
            <a:spLocks noChangeArrowheads="1"/>
          </p:cNvSpPr>
          <p:nvPr/>
        </p:nvSpPr>
        <p:spPr bwMode="auto">
          <a:xfrm>
            <a:off x="9029700" y="0"/>
            <a:ext cx="114300" cy="5143500"/>
          </a:xfrm>
          <a:prstGeom prst="rect">
            <a:avLst/>
          </a:prstGeom>
          <a:solidFill>
            <a:srgbClr val="8080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 name="Rectangle 30">
            <a:extLst>
              <a:ext uri="{FF2B5EF4-FFF2-40B4-BE49-F238E27FC236}">
                <a16:creationId xmlns:a16="http://schemas.microsoft.com/office/drawing/2014/main" id="{F35ED3AE-FF23-6871-72A5-1FD1319676AC}"/>
              </a:ext>
            </a:extLst>
          </p:cNvPr>
          <p:cNvSpPr>
            <a:spLocks noChangeArrowheads="1"/>
          </p:cNvSpPr>
          <p:nvPr/>
        </p:nvSpPr>
        <p:spPr bwMode="auto">
          <a:xfrm>
            <a:off x="76200" y="0"/>
            <a:ext cx="8991600" cy="114300"/>
          </a:xfrm>
          <a:prstGeom prst="rect">
            <a:avLst/>
          </a:prstGeom>
          <a:solidFill>
            <a:srgbClr val="8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 name="Rectangle 31">
            <a:extLst>
              <a:ext uri="{FF2B5EF4-FFF2-40B4-BE49-F238E27FC236}">
                <a16:creationId xmlns:a16="http://schemas.microsoft.com/office/drawing/2014/main" id="{943C7C1E-ED49-9022-80AF-D4B4489AF148}"/>
              </a:ext>
            </a:extLst>
          </p:cNvPr>
          <p:cNvSpPr>
            <a:spLocks noChangeArrowheads="1"/>
          </p:cNvSpPr>
          <p:nvPr/>
        </p:nvSpPr>
        <p:spPr bwMode="auto">
          <a:xfrm>
            <a:off x="0" y="5029199"/>
            <a:ext cx="9067800" cy="114301"/>
          </a:xfrm>
          <a:prstGeom prst="rect">
            <a:avLst/>
          </a:prstGeom>
          <a:solidFill>
            <a:srgbClr val="8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95240">
                                            <p:txEl>
                                              <p:pRg st="2" end="2"/>
                                            </p:txEl>
                                          </p:spTgt>
                                        </p:tgtEl>
                                        <p:attrNameLst>
                                          <p:attrName>style.visibility</p:attrName>
                                        </p:attrNameLst>
                                      </p:cBhvr>
                                      <p:to>
                                        <p:strVal val="visible"/>
                                      </p:to>
                                    </p:set>
                                    <p:anim calcmode="lin" valueType="num">
                                      <p:cBhvr>
                                        <p:cTn id="7" dur="500" fill="hold"/>
                                        <p:tgtEl>
                                          <p:spTgt spid="95240">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95240">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95240">
                                            <p:txEl>
                                              <p:pRg st="2" end="2"/>
                                            </p:txEl>
                                          </p:spTgt>
                                        </p:tgtEl>
                                      </p:cBhvr>
                                    </p:animEffect>
                                  </p:childTnLst>
                                </p:cTn>
                              </p:par>
                            </p:childTnLst>
                          </p:cTn>
                        </p:par>
                        <p:par>
                          <p:cTn id="10" fill="hold" nodeType="afterGroup">
                            <p:stCondLst>
                              <p:cond delay="500"/>
                            </p:stCondLst>
                            <p:childTnLst>
                              <p:par>
                                <p:cTn id="11" presetID="53" presetClass="entr" presetSubtype="16" fill="hold" nodeType="afterEffect">
                                  <p:stCondLst>
                                    <p:cond delay="0"/>
                                  </p:stCondLst>
                                  <p:childTnLst>
                                    <p:set>
                                      <p:cBhvr>
                                        <p:cTn id="12" dur="1" fill="hold">
                                          <p:stCondLst>
                                            <p:cond delay="0"/>
                                          </p:stCondLst>
                                        </p:cTn>
                                        <p:tgtEl>
                                          <p:spTgt spid="95240">
                                            <p:txEl>
                                              <p:pRg st="3" end="3"/>
                                            </p:txEl>
                                          </p:spTgt>
                                        </p:tgtEl>
                                        <p:attrNameLst>
                                          <p:attrName>style.visibility</p:attrName>
                                        </p:attrNameLst>
                                      </p:cBhvr>
                                      <p:to>
                                        <p:strVal val="visible"/>
                                      </p:to>
                                    </p:set>
                                    <p:anim calcmode="lin" valueType="num">
                                      <p:cBhvr>
                                        <p:cTn id="13" dur="500" fill="hold"/>
                                        <p:tgtEl>
                                          <p:spTgt spid="95240">
                                            <p:txEl>
                                              <p:pRg st="3" end="3"/>
                                            </p:txEl>
                                          </p:spTgt>
                                        </p:tgtEl>
                                        <p:attrNameLst>
                                          <p:attrName>ppt_w</p:attrName>
                                        </p:attrNameLst>
                                      </p:cBhvr>
                                      <p:tavLst>
                                        <p:tav tm="0">
                                          <p:val>
                                            <p:fltVal val="0"/>
                                          </p:val>
                                        </p:tav>
                                        <p:tav tm="100000">
                                          <p:val>
                                            <p:strVal val="#ppt_w"/>
                                          </p:val>
                                        </p:tav>
                                      </p:tavLst>
                                    </p:anim>
                                    <p:anim calcmode="lin" valueType="num">
                                      <p:cBhvr>
                                        <p:cTn id="14" dur="500" fill="hold"/>
                                        <p:tgtEl>
                                          <p:spTgt spid="95240">
                                            <p:txEl>
                                              <p:pRg st="3" end="3"/>
                                            </p:txEl>
                                          </p:spTgt>
                                        </p:tgtEl>
                                        <p:attrNameLst>
                                          <p:attrName>ppt_h</p:attrName>
                                        </p:attrNameLst>
                                      </p:cBhvr>
                                      <p:tavLst>
                                        <p:tav tm="0">
                                          <p:val>
                                            <p:fltVal val="0"/>
                                          </p:val>
                                        </p:tav>
                                        <p:tav tm="100000">
                                          <p:val>
                                            <p:strVal val="#ppt_h"/>
                                          </p:val>
                                        </p:tav>
                                      </p:tavLst>
                                    </p:anim>
                                    <p:animEffect transition="in" filter="fade">
                                      <p:cBhvr>
                                        <p:cTn id="15" dur="500"/>
                                        <p:tgtEl>
                                          <p:spTgt spid="9524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6258" name="Rectangle 2">
            <a:extLst>
              <a:ext uri="{FF2B5EF4-FFF2-40B4-BE49-F238E27FC236}">
                <a16:creationId xmlns:a16="http://schemas.microsoft.com/office/drawing/2014/main" id="{994F9B85-DB4B-4AAC-A58E-6FDFB08F803D}"/>
              </a:ext>
            </a:extLst>
          </p:cNvPr>
          <p:cNvSpPr>
            <a:spLocks noGrp="1" noChangeArrowheads="1"/>
          </p:cNvSpPr>
          <p:nvPr>
            <p:ph type="title"/>
          </p:nvPr>
        </p:nvSpPr>
        <p:spPr>
          <a:xfrm>
            <a:off x="1314450" y="171450"/>
            <a:ext cx="6515100" cy="1085850"/>
          </a:xfrm>
          <a:effectLst/>
        </p:spPr>
        <p:txBody>
          <a:bodyPr>
            <a:normAutofit fontScale="90000"/>
          </a:bodyPr>
          <a:lstStyle/>
          <a:p>
            <a:pPr algn="ctr"/>
            <a:r>
              <a:rPr lang="en-US" altLang="en-US" sz="4050" b="1" dirty="0">
                <a:solidFill>
                  <a:schemeClr val="bg1"/>
                </a:solidFill>
              </a:rPr>
              <a:t>Paul’s Teaching of</a:t>
            </a:r>
            <a:br>
              <a:rPr lang="en-US" altLang="en-US" sz="4050" b="1" dirty="0">
                <a:solidFill>
                  <a:schemeClr val="bg1"/>
                </a:solidFill>
              </a:rPr>
            </a:br>
            <a:r>
              <a:rPr lang="en-US" altLang="en-US" sz="4050" b="1" dirty="0">
                <a:solidFill>
                  <a:schemeClr val="bg1"/>
                </a:solidFill>
              </a:rPr>
              <a:t>A Bodily Resurrection</a:t>
            </a:r>
          </a:p>
        </p:txBody>
      </p:sp>
      <p:sp>
        <p:nvSpPr>
          <p:cNvPr id="96264" name="Rectangle 8">
            <a:extLst>
              <a:ext uri="{FF2B5EF4-FFF2-40B4-BE49-F238E27FC236}">
                <a16:creationId xmlns:a16="http://schemas.microsoft.com/office/drawing/2014/main" id="{39620D27-EDD8-4F55-A5EC-59D6C821FFEB}"/>
              </a:ext>
            </a:extLst>
          </p:cNvPr>
          <p:cNvSpPr>
            <a:spLocks noGrp="1" noChangeArrowheads="1"/>
          </p:cNvSpPr>
          <p:nvPr>
            <p:ph idx="1"/>
          </p:nvPr>
        </p:nvSpPr>
        <p:spPr>
          <a:xfrm>
            <a:off x="228600" y="1371600"/>
            <a:ext cx="8686800" cy="1771650"/>
          </a:xfrm>
        </p:spPr>
        <p:txBody>
          <a:bodyPr/>
          <a:lstStyle/>
          <a:p>
            <a:pPr>
              <a:lnSpc>
                <a:spcPct val="100000"/>
              </a:lnSpc>
            </a:pPr>
            <a:r>
              <a:rPr lang="en-US" altLang="en-US" sz="2550" b="1" dirty="0">
                <a:solidFill>
                  <a:schemeClr val="bg1"/>
                </a:solidFill>
                <a:latin typeface="Calibri" panose="020F0502020204030204" pitchFamily="34" charset="0"/>
              </a:rPr>
              <a:t>Those who believe that the resurrection is past, which the Realized Eschatologist believes…</a:t>
            </a:r>
          </a:p>
          <a:p>
            <a:pPr lvl="1">
              <a:lnSpc>
                <a:spcPct val="100000"/>
              </a:lnSpc>
            </a:pPr>
            <a:r>
              <a:rPr lang="en-US" altLang="en-US" sz="2400" dirty="0">
                <a:solidFill>
                  <a:schemeClr val="bg1"/>
                </a:solidFill>
                <a:latin typeface="Calibri" panose="020F0502020204030204" pitchFamily="34" charset="0"/>
              </a:rPr>
              <a:t>In the same company as two men in the Bible</a:t>
            </a:r>
          </a:p>
        </p:txBody>
      </p:sp>
      <p:sp>
        <p:nvSpPr>
          <p:cNvPr id="96263" name="Line 7">
            <a:extLst>
              <a:ext uri="{FF2B5EF4-FFF2-40B4-BE49-F238E27FC236}">
                <a16:creationId xmlns:a16="http://schemas.microsoft.com/office/drawing/2014/main" id="{DA1224BB-6EE6-4D13-A048-F8948CDEB1A2}"/>
              </a:ext>
            </a:extLst>
          </p:cNvPr>
          <p:cNvSpPr>
            <a:spLocks noChangeShapeType="1"/>
          </p:cNvSpPr>
          <p:nvPr/>
        </p:nvSpPr>
        <p:spPr bwMode="auto">
          <a:xfrm>
            <a:off x="1371600" y="1371600"/>
            <a:ext cx="6400800" cy="0"/>
          </a:xfrm>
          <a:prstGeom prst="line">
            <a:avLst/>
          </a:prstGeom>
          <a:noFill/>
          <a:ln w="25400">
            <a:solidFill>
              <a:srgbClr val="8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a:p>
        </p:txBody>
      </p:sp>
      <p:sp>
        <p:nvSpPr>
          <p:cNvPr id="96267" name="Rectangle 11">
            <a:extLst>
              <a:ext uri="{FF2B5EF4-FFF2-40B4-BE49-F238E27FC236}">
                <a16:creationId xmlns:a16="http://schemas.microsoft.com/office/drawing/2014/main" id="{71263E8C-9680-4B9D-BC6D-182563D69713}"/>
              </a:ext>
            </a:extLst>
          </p:cNvPr>
          <p:cNvSpPr>
            <a:spLocks noChangeArrowheads="1"/>
          </p:cNvSpPr>
          <p:nvPr/>
        </p:nvSpPr>
        <p:spPr bwMode="auto">
          <a:xfrm>
            <a:off x="304800" y="2800349"/>
            <a:ext cx="8534400" cy="2057397"/>
          </a:xfrm>
          <a:prstGeom prst="rect">
            <a:avLst/>
          </a:prstGeom>
          <a:solidFill>
            <a:srgbClr val="48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6268" name="Text Box 12">
            <a:extLst>
              <a:ext uri="{FF2B5EF4-FFF2-40B4-BE49-F238E27FC236}">
                <a16:creationId xmlns:a16="http://schemas.microsoft.com/office/drawing/2014/main" id="{A057F212-E555-46EA-ACB3-C8B6B320E76C}"/>
              </a:ext>
            </a:extLst>
          </p:cNvPr>
          <p:cNvSpPr txBox="1">
            <a:spLocks noChangeArrowheads="1"/>
          </p:cNvSpPr>
          <p:nvPr/>
        </p:nvSpPr>
        <p:spPr bwMode="auto">
          <a:xfrm>
            <a:off x="381000" y="2952750"/>
            <a:ext cx="8382000" cy="1708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altLang="en-US" sz="2100" dirty="0">
                <a:solidFill>
                  <a:schemeClr val="bg1"/>
                </a:solidFill>
                <a:latin typeface="Calibri" panose="020F0502020204030204" pitchFamily="34" charset="0"/>
              </a:rPr>
              <a:t>“But </a:t>
            </a:r>
            <a:r>
              <a:rPr lang="en-US" altLang="en-US" sz="2100" dirty="0">
                <a:solidFill>
                  <a:srgbClr val="93FF93"/>
                </a:solidFill>
                <a:latin typeface="Calibri" panose="020F0502020204030204" pitchFamily="34" charset="0"/>
              </a:rPr>
              <a:t>shun profane and idle babblings</a:t>
            </a:r>
            <a:r>
              <a:rPr lang="en-US" altLang="en-US" sz="2100" dirty="0">
                <a:solidFill>
                  <a:schemeClr val="bg1"/>
                </a:solidFill>
                <a:latin typeface="Calibri" panose="020F0502020204030204" pitchFamily="34" charset="0"/>
              </a:rPr>
              <a:t>, for they </a:t>
            </a:r>
            <a:r>
              <a:rPr lang="en-US" altLang="en-US" sz="2100" dirty="0">
                <a:solidFill>
                  <a:srgbClr val="FFFF00"/>
                </a:solidFill>
                <a:latin typeface="Calibri" panose="020F0502020204030204" pitchFamily="34" charset="0"/>
              </a:rPr>
              <a:t>will increase to more ungodliness</a:t>
            </a:r>
            <a:r>
              <a:rPr lang="en-US" altLang="en-US" sz="2100" dirty="0">
                <a:solidFill>
                  <a:schemeClr val="bg1"/>
                </a:solidFill>
                <a:latin typeface="Calibri" panose="020F0502020204030204" pitchFamily="34" charset="0"/>
              </a:rPr>
              <a:t>. And </a:t>
            </a:r>
            <a:r>
              <a:rPr lang="en-US" altLang="en-US" sz="2100" dirty="0">
                <a:solidFill>
                  <a:srgbClr val="FFFF00"/>
                </a:solidFill>
                <a:latin typeface="Calibri" panose="020F0502020204030204" pitchFamily="34" charset="0"/>
              </a:rPr>
              <a:t>their message will spread like cancer</a:t>
            </a:r>
            <a:r>
              <a:rPr lang="en-US" altLang="en-US" sz="2100" dirty="0">
                <a:latin typeface="Calibri" panose="020F0502020204030204" pitchFamily="34" charset="0"/>
              </a:rPr>
              <a:t>. </a:t>
            </a:r>
            <a:r>
              <a:rPr lang="en-US" altLang="en-US" sz="2100" dirty="0">
                <a:solidFill>
                  <a:schemeClr val="bg1"/>
                </a:solidFill>
                <a:latin typeface="Calibri" panose="020F0502020204030204" pitchFamily="34" charset="0"/>
              </a:rPr>
              <a:t>Hymenaeus and Philetus are of this sort, who have </a:t>
            </a:r>
            <a:r>
              <a:rPr lang="en-US" altLang="en-US" sz="2100" dirty="0">
                <a:solidFill>
                  <a:srgbClr val="93FF93"/>
                </a:solidFill>
                <a:latin typeface="Calibri" panose="020F0502020204030204" pitchFamily="34" charset="0"/>
              </a:rPr>
              <a:t>strayed concerning the truth</a:t>
            </a:r>
            <a:r>
              <a:rPr lang="en-US" altLang="en-US" sz="2100" dirty="0">
                <a:solidFill>
                  <a:schemeClr val="bg1"/>
                </a:solidFill>
                <a:latin typeface="Calibri" panose="020F0502020204030204" pitchFamily="34" charset="0"/>
              </a:rPr>
              <a:t>, saying that </a:t>
            </a:r>
            <a:r>
              <a:rPr lang="en-US" altLang="en-US" sz="2100" b="1" dirty="0">
                <a:solidFill>
                  <a:srgbClr val="FFC269"/>
                </a:solidFill>
                <a:latin typeface="Calibri" panose="020F0502020204030204" pitchFamily="34" charset="0"/>
              </a:rPr>
              <a:t>the resurrection is already past</a:t>
            </a:r>
            <a:r>
              <a:rPr lang="en-US" altLang="en-US" sz="2100" dirty="0">
                <a:solidFill>
                  <a:schemeClr val="bg1"/>
                </a:solidFill>
                <a:latin typeface="Calibri" panose="020F0502020204030204" pitchFamily="34" charset="0"/>
              </a:rPr>
              <a:t>; and </a:t>
            </a:r>
            <a:r>
              <a:rPr lang="en-US" altLang="en-US" sz="2100" dirty="0">
                <a:solidFill>
                  <a:srgbClr val="FFFF00"/>
                </a:solidFill>
                <a:latin typeface="Calibri" panose="020F0502020204030204" pitchFamily="34" charset="0"/>
              </a:rPr>
              <a:t>they overthrow the faith of some</a:t>
            </a:r>
            <a:r>
              <a:rPr lang="en-US" altLang="en-US" sz="2100" dirty="0">
                <a:latin typeface="Calibri" panose="020F0502020204030204" pitchFamily="34" charset="0"/>
              </a:rPr>
              <a:t>.”</a:t>
            </a:r>
            <a:br>
              <a:rPr lang="en-US" altLang="en-US" sz="2100" dirty="0">
                <a:latin typeface="Calibri" panose="020F0502020204030204" pitchFamily="34" charset="0"/>
              </a:rPr>
            </a:br>
            <a:r>
              <a:rPr lang="en-US" altLang="en-US" sz="2100" b="1" dirty="0">
                <a:solidFill>
                  <a:schemeClr val="bg1"/>
                </a:solidFill>
                <a:latin typeface="Calibri" panose="020F0502020204030204" pitchFamily="34" charset="0"/>
              </a:rPr>
              <a:t>2 Timothy 2:16-18</a:t>
            </a:r>
          </a:p>
        </p:txBody>
      </p:sp>
      <p:sp>
        <p:nvSpPr>
          <p:cNvPr id="2" name="Rectangle 28">
            <a:extLst>
              <a:ext uri="{FF2B5EF4-FFF2-40B4-BE49-F238E27FC236}">
                <a16:creationId xmlns:a16="http://schemas.microsoft.com/office/drawing/2014/main" id="{C60DFBD8-A5EE-9FDF-4F69-E554E6780B93}"/>
              </a:ext>
            </a:extLst>
          </p:cNvPr>
          <p:cNvSpPr>
            <a:spLocks noChangeArrowheads="1"/>
          </p:cNvSpPr>
          <p:nvPr/>
        </p:nvSpPr>
        <p:spPr bwMode="auto">
          <a:xfrm>
            <a:off x="0" y="0"/>
            <a:ext cx="114300" cy="5143500"/>
          </a:xfrm>
          <a:prstGeom prst="rect">
            <a:avLst/>
          </a:prstGeom>
          <a:solidFill>
            <a:srgbClr val="8080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 name="Rectangle 29">
            <a:extLst>
              <a:ext uri="{FF2B5EF4-FFF2-40B4-BE49-F238E27FC236}">
                <a16:creationId xmlns:a16="http://schemas.microsoft.com/office/drawing/2014/main" id="{C2BC76D1-A20E-B7C4-0F1D-D1C2DAB4DF31}"/>
              </a:ext>
            </a:extLst>
          </p:cNvPr>
          <p:cNvSpPr>
            <a:spLocks noChangeArrowheads="1"/>
          </p:cNvSpPr>
          <p:nvPr/>
        </p:nvSpPr>
        <p:spPr bwMode="auto">
          <a:xfrm>
            <a:off x="9029700" y="0"/>
            <a:ext cx="114300" cy="5143500"/>
          </a:xfrm>
          <a:prstGeom prst="rect">
            <a:avLst/>
          </a:prstGeom>
          <a:solidFill>
            <a:srgbClr val="8080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 name="Rectangle 30">
            <a:extLst>
              <a:ext uri="{FF2B5EF4-FFF2-40B4-BE49-F238E27FC236}">
                <a16:creationId xmlns:a16="http://schemas.microsoft.com/office/drawing/2014/main" id="{8D793A6B-0B1F-8F4A-68AE-3AABB0552186}"/>
              </a:ext>
            </a:extLst>
          </p:cNvPr>
          <p:cNvSpPr>
            <a:spLocks noChangeArrowheads="1"/>
          </p:cNvSpPr>
          <p:nvPr/>
        </p:nvSpPr>
        <p:spPr bwMode="auto">
          <a:xfrm>
            <a:off x="76200" y="0"/>
            <a:ext cx="8991600" cy="114300"/>
          </a:xfrm>
          <a:prstGeom prst="rect">
            <a:avLst/>
          </a:prstGeom>
          <a:solidFill>
            <a:srgbClr val="8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 name="Rectangle 31">
            <a:extLst>
              <a:ext uri="{FF2B5EF4-FFF2-40B4-BE49-F238E27FC236}">
                <a16:creationId xmlns:a16="http://schemas.microsoft.com/office/drawing/2014/main" id="{E87CFD9B-C765-D0BB-909F-9DD4BEA2D067}"/>
              </a:ext>
            </a:extLst>
          </p:cNvPr>
          <p:cNvSpPr>
            <a:spLocks noChangeArrowheads="1"/>
          </p:cNvSpPr>
          <p:nvPr/>
        </p:nvSpPr>
        <p:spPr bwMode="auto">
          <a:xfrm>
            <a:off x="0" y="5029199"/>
            <a:ext cx="9067800" cy="114301"/>
          </a:xfrm>
          <a:prstGeom prst="rect">
            <a:avLst/>
          </a:prstGeom>
          <a:solidFill>
            <a:srgbClr val="8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96267"/>
                                        </p:tgtEl>
                                        <p:attrNameLst>
                                          <p:attrName>style.visibility</p:attrName>
                                        </p:attrNameLst>
                                      </p:cBhvr>
                                      <p:to>
                                        <p:strVal val="visible"/>
                                      </p:to>
                                    </p:set>
                                    <p:anim calcmode="lin" valueType="num">
                                      <p:cBhvr>
                                        <p:cTn id="7" dur="500" fill="hold"/>
                                        <p:tgtEl>
                                          <p:spTgt spid="96267"/>
                                        </p:tgtEl>
                                        <p:attrNameLst>
                                          <p:attrName>ppt_w</p:attrName>
                                        </p:attrNameLst>
                                      </p:cBhvr>
                                      <p:tavLst>
                                        <p:tav tm="0">
                                          <p:val>
                                            <p:fltVal val="0"/>
                                          </p:val>
                                        </p:tav>
                                        <p:tav tm="100000">
                                          <p:val>
                                            <p:strVal val="#ppt_w"/>
                                          </p:val>
                                        </p:tav>
                                      </p:tavLst>
                                    </p:anim>
                                    <p:anim calcmode="lin" valueType="num">
                                      <p:cBhvr>
                                        <p:cTn id="8" dur="500" fill="hold"/>
                                        <p:tgtEl>
                                          <p:spTgt spid="96267"/>
                                        </p:tgtEl>
                                        <p:attrNameLst>
                                          <p:attrName>ppt_h</p:attrName>
                                        </p:attrNameLst>
                                      </p:cBhvr>
                                      <p:tavLst>
                                        <p:tav tm="0">
                                          <p:val>
                                            <p:fltVal val="0"/>
                                          </p:val>
                                        </p:tav>
                                        <p:tav tm="100000">
                                          <p:val>
                                            <p:strVal val="#ppt_h"/>
                                          </p:val>
                                        </p:tav>
                                      </p:tavLst>
                                    </p:anim>
                                    <p:animEffect transition="in" filter="fade">
                                      <p:cBhvr>
                                        <p:cTn id="9" dur="500"/>
                                        <p:tgtEl>
                                          <p:spTgt spid="96267"/>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96268"/>
                                        </p:tgtEl>
                                        <p:attrNameLst>
                                          <p:attrName>style.visibility</p:attrName>
                                        </p:attrNameLst>
                                      </p:cBhvr>
                                      <p:to>
                                        <p:strVal val="visible"/>
                                      </p:to>
                                    </p:set>
                                    <p:anim calcmode="lin" valueType="num">
                                      <p:cBhvr>
                                        <p:cTn id="12" dur="500" fill="hold"/>
                                        <p:tgtEl>
                                          <p:spTgt spid="96268"/>
                                        </p:tgtEl>
                                        <p:attrNameLst>
                                          <p:attrName>ppt_w</p:attrName>
                                        </p:attrNameLst>
                                      </p:cBhvr>
                                      <p:tavLst>
                                        <p:tav tm="0">
                                          <p:val>
                                            <p:fltVal val="0"/>
                                          </p:val>
                                        </p:tav>
                                        <p:tav tm="100000">
                                          <p:val>
                                            <p:strVal val="#ppt_w"/>
                                          </p:val>
                                        </p:tav>
                                      </p:tavLst>
                                    </p:anim>
                                    <p:anim calcmode="lin" valueType="num">
                                      <p:cBhvr>
                                        <p:cTn id="13" dur="500" fill="hold"/>
                                        <p:tgtEl>
                                          <p:spTgt spid="96268"/>
                                        </p:tgtEl>
                                        <p:attrNameLst>
                                          <p:attrName>ppt_h</p:attrName>
                                        </p:attrNameLst>
                                      </p:cBhvr>
                                      <p:tavLst>
                                        <p:tav tm="0">
                                          <p:val>
                                            <p:fltVal val="0"/>
                                          </p:val>
                                        </p:tav>
                                        <p:tav tm="100000">
                                          <p:val>
                                            <p:strVal val="#ppt_h"/>
                                          </p:val>
                                        </p:tav>
                                      </p:tavLst>
                                    </p:anim>
                                    <p:animEffect transition="in" filter="fade">
                                      <p:cBhvr>
                                        <p:cTn id="14" dur="500"/>
                                        <p:tgtEl>
                                          <p:spTgt spid="962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268" grpId="0"/>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7282" name="Rectangle 2">
            <a:extLst>
              <a:ext uri="{FF2B5EF4-FFF2-40B4-BE49-F238E27FC236}">
                <a16:creationId xmlns:a16="http://schemas.microsoft.com/office/drawing/2014/main" id="{EBE28433-9B3A-445D-BB0B-BB4BA9F578A1}"/>
              </a:ext>
            </a:extLst>
          </p:cNvPr>
          <p:cNvSpPr>
            <a:spLocks noGrp="1" noChangeArrowheads="1"/>
          </p:cNvSpPr>
          <p:nvPr>
            <p:ph type="title"/>
          </p:nvPr>
        </p:nvSpPr>
        <p:spPr>
          <a:xfrm>
            <a:off x="1314450" y="171450"/>
            <a:ext cx="6515100" cy="1085850"/>
          </a:xfrm>
          <a:effectLst/>
        </p:spPr>
        <p:txBody>
          <a:bodyPr/>
          <a:lstStyle/>
          <a:p>
            <a:pPr algn="ctr"/>
            <a:r>
              <a:rPr lang="en-US" altLang="en-US" sz="3600" b="1" dirty="0">
                <a:solidFill>
                  <a:schemeClr val="bg1"/>
                </a:solidFill>
              </a:rPr>
              <a:t>The Gospel of Christ Teaches That </a:t>
            </a:r>
            <a:r>
              <a:rPr lang="en-US" altLang="en-US" sz="3600" b="1" dirty="0">
                <a:solidFill>
                  <a:srgbClr val="FFFF00"/>
                </a:solidFill>
              </a:rPr>
              <a:t>We Will </a:t>
            </a:r>
            <a:r>
              <a:rPr lang="en-US" altLang="en-US" sz="3600" b="1" dirty="0">
                <a:solidFill>
                  <a:schemeClr val="bg1"/>
                </a:solidFill>
              </a:rPr>
              <a:t>Be Raised!</a:t>
            </a:r>
          </a:p>
        </p:txBody>
      </p:sp>
      <p:sp>
        <p:nvSpPr>
          <p:cNvPr id="97287" name="Line 7">
            <a:extLst>
              <a:ext uri="{FF2B5EF4-FFF2-40B4-BE49-F238E27FC236}">
                <a16:creationId xmlns:a16="http://schemas.microsoft.com/office/drawing/2014/main" id="{7261C448-E11D-4729-812F-DED828C4E630}"/>
              </a:ext>
            </a:extLst>
          </p:cNvPr>
          <p:cNvSpPr>
            <a:spLocks noChangeShapeType="1"/>
          </p:cNvSpPr>
          <p:nvPr/>
        </p:nvSpPr>
        <p:spPr bwMode="auto">
          <a:xfrm>
            <a:off x="1371600" y="1371600"/>
            <a:ext cx="6400800" cy="0"/>
          </a:xfrm>
          <a:prstGeom prst="line">
            <a:avLst/>
          </a:prstGeom>
          <a:noFill/>
          <a:ln w="25400">
            <a:solidFill>
              <a:srgbClr val="8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a:p>
        </p:txBody>
      </p:sp>
      <p:pic>
        <p:nvPicPr>
          <p:cNvPr id="97292" name="Picture 12">
            <a:extLst>
              <a:ext uri="{FF2B5EF4-FFF2-40B4-BE49-F238E27FC236}">
                <a16:creationId xmlns:a16="http://schemas.microsoft.com/office/drawing/2014/main" id="{93F08032-906B-4966-AC30-81F1DBDF10F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19550" y="1428750"/>
            <a:ext cx="4819650" cy="3449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7293" name="Text Box 13">
            <a:extLst>
              <a:ext uri="{FF2B5EF4-FFF2-40B4-BE49-F238E27FC236}">
                <a16:creationId xmlns:a16="http://schemas.microsoft.com/office/drawing/2014/main" id="{D62554DB-4864-4A11-B3F4-58CC8ECF0C3C}"/>
              </a:ext>
            </a:extLst>
          </p:cNvPr>
          <p:cNvSpPr txBox="1">
            <a:spLocks noChangeArrowheads="1"/>
          </p:cNvSpPr>
          <p:nvPr/>
        </p:nvSpPr>
        <p:spPr bwMode="auto">
          <a:xfrm>
            <a:off x="4572000" y="1678216"/>
            <a:ext cx="3733800" cy="25699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altLang="en-US" sz="2300" dirty="0">
                <a:latin typeface="Calibri" panose="020F0502020204030204" pitchFamily="34" charset="0"/>
              </a:rPr>
              <a:t>“And this is the will of Him who sent Me, that everyone who sees the Son and believes in Him may have everlasting life; and </a:t>
            </a:r>
            <a:r>
              <a:rPr lang="en-US" altLang="en-US" sz="2300" b="1" dirty="0">
                <a:solidFill>
                  <a:schemeClr val="accent2"/>
                </a:solidFill>
                <a:latin typeface="Calibri" panose="020F0502020204030204" pitchFamily="34" charset="0"/>
              </a:rPr>
              <a:t>I will raise him up at the last day</a:t>
            </a:r>
          </a:p>
          <a:p>
            <a:pPr algn="ctr"/>
            <a:r>
              <a:rPr lang="en-US" altLang="en-US" sz="2300" b="1" dirty="0">
                <a:latin typeface="Calibri" panose="020F0502020204030204" pitchFamily="34" charset="0"/>
              </a:rPr>
              <a:t>John 6:40</a:t>
            </a:r>
          </a:p>
        </p:txBody>
      </p:sp>
      <p:sp>
        <p:nvSpPr>
          <p:cNvPr id="97294" name="AutoShape 14">
            <a:extLst>
              <a:ext uri="{FF2B5EF4-FFF2-40B4-BE49-F238E27FC236}">
                <a16:creationId xmlns:a16="http://schemas.microsoft.com/office/drawing/2014/main" id="{F66E1455-EA7E-48BE-9830-F228E10E433E}"/>
              </a:ext>
            </a:extLst>
          </p:cNvPr>
          <p:cNvSpPr>
            <a:spLocks noChangeArrowheads="1"/>
          </p:cNvSpPr>
          <p:nvPr/>
        </p:nvSpPr>
        <p:spPr bwMode="auto">
          <a:xfrm>
            <a:off x="304800" y="2114550"/>
            <a:ext cx="4114800" cy="1885950"/>
          </a:xfrm>
          <a:prstGeom prst="rightArrow">
            <a:avLst>
              <a:gd name="adj1" fmla="val 50000"/>
              <a:gd name="adj2" fmla="val 35606"/>
            </a:avLst>
          </a:prstGeom>
          <a:solidFill>
            <a:srgbClr val="8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7295" name="WordArt 15">
            <a:extLst>
              <a:ext uri="{FF2B5EF4-FFF2-40B4-BE49-F238E27FC236}">
                <a16:creationId xmlns:a16="http://schemas.microsoft.com/office/drawing/2014/main" id="{1ABA897C-25E7-4BEC-9F10-78FACA757DB2}"/>
              </a:ext>
            </a:extLst>
          </p:cNvPr>
          <p:cNvSpPr>
            <a:spLocks noChangeArrowheads="1" noChangeShapeType="1" noTextEdit="1"/>
          </p:cNvSpPr>
          <p:nvPr/>
        </p:nvSpPr>
        <p:spPr bwMode="auto">
          <a:xfrm>
            <a:off x="1314450" y="2701725"/>
            <a:ext cx="2343150" cy="685800"/>
          </a:xfrm>
          <a:prstGeom prst="rect">
            <a:avLst/>
          </a:prstGeom>
        </p:spPr>
        <p:txBody>
          <a:bodyPr wrap="none" fromWordArt="1">
            <a:prstTxWarp prst="textPlain">
              <a:avLst>
                <a:gd name="adj" fmla="val 50000"/>
              </a:avLst>
            </a:prstTxWarp>
          </a:bodyPr>
          <a:lstStyle/>
          <a:p>
            <a:pPr algn="ctr"/>
            <a:r>
              <a:rPr lang="en-US" sz="2700" b="1" kern="10" dirty="0">
                <a:ln w="9525">
                  <a:solidFill>
                    <a:srgbClr val="000000"/>
                  </a:solidFill>
                  <a:round/>
                  <a:headEnd/>
                  <a:tailEnd/>
                </a:ln>
                <a:solidFill>
                  <a:srgbClr val="FFFFFF"/>
                </a:solidFill>
                <a:effectLst>
                  <a:outerShdw dist="35921" dir="2700000" algn="ctr" rotWithShape="0">
                    <a:schemeClr val="accent2"/>
                  </a:outerShdw>
                </a:effectLst>
                <a:latin typeface="Calibri" panose="020F0502020204030204" pitchFamily="34" charset="0"/>
                <a:cs typeface="Calibri" panose="020F0502020204030204" pitchFamily="34" charset="0"/>
              </a:rPr>
              <a:t>Jesus said:</a:t>
            </a:r>
          </a:p>
        </p:txBody>
      </p:sp>
      <p:sp>
        <p:nvSpPr>
          <p:cNvPr id="2" name="Rectangle 28">
            <a:extLst>
              <a:ext uri="{FF2B5EF4-FFF2-40B4-BE49-F238E27FC236}">
                <a16:creationId xmlns:a16="http://schemas.microsoft.com/office/drawing/2014/main" id="{75D7E89D-ED4A-832E-1BAB-396E38E16D6B}"/>
              </a:ext>
            </a:extLst>
          </p:cNvPr>
          <p:cNvSpPr>
            <a:spLocks noChangeArrowheads="1"/>
          </p:cNvSpPr>
          <p:nvPr/>
        </p:nvSpPr>
        <p:spPr bwMode="auto">
          <a:xfrm>
            <a:off x="0" y="0"/>
            <a:ext cx="114300" cy="5143500"/>
          </a:xfrm>
          <a:prstGeom prst="rect">
            <a:avLst/>
          </a:prstGeom>
          <a:solidFill>
            <a:srgbClr val="8080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 name="Rectangle 29">
            <a:extLst>
              <a:ext uri="{FF2B5EF4-FFF2-40B4-BE49-F238E27FC236}">
                <a16:creationId xmlns:a16="http://schemas.microsoft.com/office/drawing/2014/main" id="{77944D6E-05A9-C1DC-86B8-46648E785A5D}"/>
              </a:ext>
            </a:extLst>
          </p:cNvPr>
          <p:cNvSpPr>
            <a:spLocks noChangeArrowheads="1"/>
          </p:cNvSpPr>
          <p:nvPr/>
        </p:nvSpPr>
        <p:spPr bwMode="auto">
          <a:xfrm>
            <a:off x="9029700" y="0"/>
            <a:ext cx="114300" cy="5143500"/>
          </a:xfrm>
          <a:prstGeom prst="rect">
            <a:avLst/>
          </a:prstGeom>
          <a:solidFill>
            <a:srgbClr val="8080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 name="Rectangle 30">
            <a:extLst>
              <a:ext uri="{FF2B5EF4-FFF2-40B4-BE49-F238E27FC236}">
                <a16:creationId xmlns:a16="http://schemas.microsoft.com/office/drawing/2014/main" id="{D6B837A8-76F1-8824-9487-E678220B64F7}"/>
              </a:ext>
            </a:extLst>
          </p:cNvPr>
          <p:cNvSpPr>
            <a:spLocks noChangeArrowheads="1"/>
          </p:cNvSpPr>
          <p:nvPr/>
        </p:nvSpPr>
        <p:spPr bwMode="auto">
          <a:xfrm>
            <a:off x="76200" y="0"/>
            <a:ext cx="8991600" cy="114300"/>
          </a:xfrm>
          <a:prstGeom prst="rect">
            <a:avLst/>
          </a:prstGeom>
          <a:solidFill>
            <a:srgbClr val="8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 name="Rectangle 31">
            <a:extLst>
              <a:ext uri="{FF2B5EF4-FFF2-40B4-BE49-F238E27FC236}">
                <a16:creationId xmlns:a16="http://schemas.microsoft.com/office/drawing/2014/main" id="{0A1F7B8E-60CE-7C81-4ED7-5902A9805EF0}"/>
              </a:ext>
            </a:extLst>
          </p:cNvPr>
          <p:cNvSpPr>
            <a:spLocks noChangeArrowheads="1"/>
          </p:cNvSpPr>
          <p:nvPr/>
        </p:nvSpPr>
        <p:spPr bwMode="auto">
          <a:xfrm>
            <a:off x="0" y="5029199"/>
            <a:ext cx="9067800" cy="114301"/>
          </a:xfrm>
          <a:prstGeom prst="rect">
            <a:avLst/>
          </a:prstGeom>
          <a:solidFill>
            <a:srgbClr val="8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8311" name="Line 7">
            <a:extLst>
              <a:ext uri="{FF2B5EF4-FFF2-40B4-BE49-F238E27FC236}">
                <a16:creationId xmlns:a16="http://schemas.microsoft.com/office/drawing/2014/main" id="{F0FE9378-DB05-43C7-9A88-EA0D3F6C4105}"/>
              </a:ext>
            </a:extLst>
          </p:cNvPr>
          <p:cNvSpPr>
            <a:spLocks noChangeShapeType="1"/>
          </p:cNvSpPr>
          <p:nvPr/>
        </p:nvSpPr>
        <p:spPr bwMode="auto">
          <a:xfrm>
            <a:off x="1371600" y="1371600"/>
            <a:ext cx="6400800" cy="0"/>
          </a:xfrm>
          <a:prstGeom prst="line">
            <a:avLst/>
          </a:prstGeom>
          <a:noFill/>
          <a:ln w="25400">
            <a:solidFill>
              <a:srgbClr val="8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a:p>
        </p:txBody>
      </p:sp>
      <p:sp>
        <p:nvSpPr>
          <p:cNvPr id="98316" name="Rectangle 12">
            <a:extLst>
              <a:ext uri="{FF2B5EF4-FFF2-40B4-BE49-F238E27FC236}">
                <a16:creationId xmlns:a16="http://schemas.microsoft.com/office/drawing/2014/main" id="{BB085E80-A80A-44A1-8E2A-BC1C1C40EE5B}"/>
              </a:ext>
            </a:extLst>
          </p:cNvPr>
          <p:cNvSpPr>
            <a:spLocks noGrp="1" noChangeArrowheads="1"/>
          </p:cNvSpPr>
          <p:nvPr>
            <p:ph type="title"/>
          </p:nvPr>
        </p:nvSpPr>
        <p:spPr>
          <a:xfrm>
            <a:off x="1314450" y="171450"/>
            <a:ext cx="6515100" cy="1085850"/>
          </a:xfrm>
          <a:noFill/>
          <a:ln/>
          <a:effectLst/>
        </p:spPr>
        <p:txBody>
          <a:bodyPr/>
          <a:lstStyle/>
          <a:p>
            <a:pPr algn="ctr"/>
            <a:r>
              <a:rPr lang="en-US" altLang="en-US" sz="3600" b="1" dirty="0">
                <a:solidFill>
                  <a:schemeClr val="bg1"/>
                </a:solidFill>
              </a:rPr>
              <a:t>The Gospel of Christ Teaches That </a:t>
            </a:r>
            <a:r>
              <a:rPr lang="en-US" altLang="en-US" sz="3600" b="1" dirty="0">
                <a:solidFill>
                  <a:srgbClr val="FFFF00"/>
                </a:solidFill>
              </a:rPr>
              <a:t>We Will</a:t>
            </a:r>
            <a:r>
              <a:rPr lang="en-US" altLang="en-US" sz="3600" b="1" dirty="0"/>
              <a:t> </a:t>
            </a:r>
            <a:r>
              <a:rPr lang="en-US" altLang="en-US" sz="3600" b="1" dirty="0">
                <a:solidFill>
                  <a:schemeClr val="bg1"/>
                </a:solidFill>
              </a:rPr>
              <a:t>Be Raised!</a:t>
            </a:r>
          </a:p>
        </p:txBody>
      </p:sp>
      <p:sp>
        <p:nvSpPr>
          <p:cNvPr id="98312" name="Rectangle 8">
            <a:extLst>
              <a:ext uri="{FF2B5EF4-FFF2-40B4-BE49-F238E27FC236}">
                <a16:creationId xmlns:a16="http://schemas.microsoft.com/office/drawing/2014/main" id="{487C6BE3-7D32-409E-BA1D-449A79601933}"/>
              </a:ext>
            </a:extLst>
          </p:cNvPr>
          <p:cNvSpPr>
            <a:spLocks noGrp="1" noChangeArrowheads="1"/>
          </p:cNvSpPr>
          <p:nvPr>
            <p:ph idx="1"/>
          </p:nvPr>
        </p:nvSpPr>
        <p:spPr>
          <a:xfrm>
            <a:off x="228600" y="1371600"/>
            <a:ext cx="8686800" cy="3600450"/>
          </a:xfrm>
        </p:spPr>
        <p:txBody>
          <a:bodyPr/>
          <a:lstStyle/>
          <a:p>
            <a:pPr>
              <a:lnSpc>
                <a:spcPct val="100000"/>
              </a:lnSpc>
            </a:pPr>
            <a:r>
              <a:rPr lang="en-US" altLang="en-US" sz="2700" b="1" dirty="0">
                <a:solidFill>
                  <a:schemeClr val="bg1"/>
                </a:solidFill>
                <a:latin typeface="Calibri" panose="020F0502020204030204" pitchFamily="34" charset="0"/>
              </a:rPr>
              <a:t>The resurrection will take place at the last day</a:t>
            </a:r>
          </a:p>
          <a:p>
            <a:pPr lvl="1">
              <a:lnSpc>
                <a:spcPct val="100000"/>
              </a:lnSpc>
            </a:pPr>
            <a:r>
              <a:rPr lang="en-US" altLang="en-US" sz="2550" b="1" dirty="0">
                <a:solidFill>
                  <a:srgbClr val="BAB870"/>
                </a:solidFill>
                <a:latin typeface="Calibri" panose="020F0502020204030204" pitchFamily="34" charset="0"/>
              </a:rPr>
              <a:t>John 6:44</a:t>
            </a:r>
          </a:p>
          <a:p>
            <a:pPr lvl="2">
              <a:lnSpc>
                <a:spcPct val="100000"/>
              </a:lnSpc>
            </a:pPr>
            <a:r>
              <a:rPr lang="en-US" altLang="en-US" sz="2400" dirty="0">
                <a:solidFill>
                  <a:schemeClr val="bg1"/>
                </a:solidFill>
                <a:latin typeface="Calibri" panose="020F0502020204030204" pitchFamily="34" charset="0"/>
              </a:rPr>
              <a:t>Realized Eschatology doctrine says Jesus is discussing the resurrection of the dead church from the grave of Judaism – and the last day is September 70 A.D.</a:t>
            </a:r>
          </a:p>
          <a:p>
            <a:pPr lvl="2">
              <a:lnSpc>
                <a:spcPct val="100000"/>
              </a:lnSpc>
            </a:pPr>
            <a:r>
              <a:rPr lang="en-US" altLang="en-US" sz="2400" dirty="0">
                <a:solidFill>
                  <a:schemeClr val="bg1"/>
                </a:solidFill>
                <a:latin typeface="Calibri" panose="020F0502020204030204" pitchFamily="34" charset="0"/>
              </a:rPr>
              <a:t>They teach no literal graves opened and no physical bodies were raised at that time</a:t>
            </a:r>
            <a:endParaRPr lang="en-US" altLang="en-US" sz="2700" b="1" dirty="0">
              <a:solidFill>
                <a:schemeClr val="bg1"/>
              </a:solidFill>
              <a:latin typeface="Calibri" panose="020F0502020204030204" pitchFamily="34" charset="0"/>
            </a:endParaRPr>
          </a:p>
        </p:txBody>
      </p:sp>
      <p:sp>
        <p:nvSpPr>
          <p:cNvPr id="4" name="Rectangle 28">
            <a:extLst>
              <a:ext uri="{FF2B5EF4-FFF2-40B4-BE49-F238E27FC236}">
                <a16:creationId xmlns:a16="http://schemas.microsoft.com/office/drawing/2014/main" id="{3200B69A-E2A1-9BAE-7DEE-5AC67657F0BB}"/>
              </a:ext>
            </a:extLst>
          </p:cNvPr>
          <p:cNvSpPr>
            <a:spLocks noChangeArrowheads="1"/>
          </p:cNvSpPr>
          <p:nvPr/>
        </p:nvSpPr>
        <p:spPr bwMode="auto">
          <a:xfrm>
            <a:off x="0" y="0"/>
            <a:ext cx="114300" cy="5143500"/>
          </a:xfrm>
          <a:prstGeom prst="rect">
            <a:avLst/>
          </a:prstGeom>
          <a:solidFill>
            <a:srgbClr val="8080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 name="Rectangle 29">
            <a:extLst>
              <a:ext uri="{FF2B5EF4-FFF2-40B4-BE49-F238E27FC236}">
                <a16:creationId xmlns:a16="http://schemas.microsoft.com/office/drawing/2014/main" id="{BFAABF9C-EF24-C695-C001-D1A57C8F4DB2}"/>
              </a:ext>
            </a:extLst>
          </p:cNvPr>
          <p:cNvSpPr>
            <a:spLocks noChangeArrowheads="1"/>
          </p:cNvSpPr>
          <p:nvPr/>
        </p:nvSpPr>
        <p:spPr bwMode="auto">
          <a:xfrm>
            <a:off x="9029700" y="0"/>
            <a:ext cx="114300" cy="5143500"/>
          </a:xfrm>
          <a:prstGeom prst="rect">
            <a:avLst/>
          </a:prstGeom>
          <a:solidFill>
            <a:srgbClr val="8080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 name="Rectangle 30">
            <a:extLst>
              <a:ext uri="{FF2B5EF4-FFF2-40B4-BE49-F238E27FC236}">
                <a16:creationId xmlns:a16="http://schemas.microsoft.com/office/drawing/2014/main" id="{2C796219-51A4-6AFF-0E0C-CA7D6EC5CD4F}"/>
              </a:ext>
            </a:extLst>
          </p:cNvPr>
          <p:cNvSpPr>
            <a:spLocks noChangeArrowheads="1"/>
          </p:cNvSpPr>
          <p:nvPr/>
        </p:nvSpPr>
        <p:spPr bwMode="auto">
          <a:xfrm>
            <a:off x="76200" y="0"/>
            <a:ext cx="8991600" cy="114300"/>
          </a:xfrm>
          <a:prstGeom prst="rect">
            <a:avLst/>
          </a:prstGeom>
          <a:solidFill>
            <a:srgbClr val="8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 name="Rectangle 31">
            <a:extLst>
              <a:ext uri="{FF2B5EF4-FFF2-40B4-BE49-F238E27FC236}">
                <a16:creationId xmlns:a16="http://schemas.microsoft.com/office/drawing/2014/main" id="{ED04079E-FC4D-15C9-88D8-2F17EDFE5076}"/>
              </a:ext>
            </a:extLst>
          </p:cNvPr>
          <p:cNvSpPr>
            <a:spLocks noChangeArrowheads="1"/>
          </p:cNvSpPr>
          <p:nvPr/>
        </p:nvSpPr>
        <p:spPr bwMode="auto">
          <a:xfrm>
            <a:off x="0" y="5029199"/>
            <a:ext cx="9067800" cy="114301"/>
          </a:xfrm>
          <a:prstGeom prst="rect">
            <a:avLst/>
          </a:prstGeom>
          <a:solidFill>
            <a:srgbClr val="8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98312">
                                            <p:txEl>
                                              <p:pRg st="2" end="2"/>
                                            </p:txEl>
                                          </p:spTgt>
                                        </p:tgtEl>
                                        <p:attrNameLst>
                                          <p:attrName>style.visibility</p:attrName>
                                        </p:attrNameLst>
                                      </p:cBhvr>
                                      <p:to>
                                        <p:strVal val="visible"/>
                                      </p:to>
                                    </p:set>
                                    <p:anim calcmode="lin" valueType="num">
                                      <p:cBhvr>
                                        <p:cTn id="7" dur="500" fill="hold"/>
                                        <p:tgtEl>
                                          <p:spTgt spid="98312">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98312">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98312">
                                            <p:txEl>
                                              <p:pRg st="2" end="2"/>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16" fill="hold" nodeType="clickEffect">
                                  <p:stCondLst>
                                    <p:cond delay="0"/>
                                  </p:stCondLst>
                                  <p:childTnLst>
                                    <p:set>
                                      <p:cBhvr>
                                        <p:cTn id="13" dur="1" fill="hold">
                                          <p:stCondLst>
                                            <p:cond delay="0"/>
                                          </p:stCondLst>
                                        </p:cTn>
                                        <p:tgtEl>
                                          <p:spTgt spid="98312">
                                            <p:txEl>
                                              <p:pRg st="3" end="3"/>
                                            </p:txEl>
                                          </p:spTgt>
                                        </p:tgtEl>
                                        <p:attrNameLst>
                                          <p:attrName>style.visibility</p:attrName>
                                        </p:attrNameLst>
                                      </p:cBhvr>
                                      <p:to>
                                        <p:strVal val="visible"/>
                                      </p:to>
                                    </p:set>
                                    <p:anim calcmode="lin" valueType="num">
                                      <p:cBhvr>
                                        <p:cTn id="14" dur="500" fill="hold"/>
                                        <p:tgtEl>
                                          <p:spTgt spid="98312">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98312">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9831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9334" name="Line 6">
            <a:extLst>
              <a:ext uri="{FF2B5EF4-FFF2-40B4-BE49-F238E27FC236}">
                <a16:creationId xmlns:a16="http://schemas.microsoft.com/office/drawing/2014/main" id="{76DCB4ED-427E-4C64-8786-C75BC58BB05D}"/>
              </a:ext>
            </a:extLst>
          </p:cNvPr>
          <p:cNvSpPr>
            <a:spLocks noChangeShapeType="1"/>
          </p:cNvSpPr>
          <p:nvPr/>
        </p:nvSpPr>
        <p:spPr bwMode="auto">
          <a:xfrm>
            <a:off x="1371600" y="1371600"/>
            <a:ext cx="6400800" cy="0"/>
          </a:xfrm>
          <a:prstGeom prst="line">
            <a:avLst/>
          </a:prstGeom>
          <a:noFill/>
          <a:ln w="25400">
            <a:solidFill>
              <a:srgbClr val="8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a:p>
        </p:txBody>
      </p:sp>
      <p:sp>
        <p:nvSpPr>
          <p:cNvPr id="99336" name="Rectangle 8">
            <a:extLst>
              <a:ext uri="{FF2B5EF4-FFF2-40B4-BE49-F238E27FC236}">
                <a16:creationId xmlns:a16="http://schemas.microsoft.com/office/drawing/2014/main" id="{5C92071B-37F3-4747-92A0-D02533E5FEF9}"/>
              </a:ext>
            </a:extLst>
          </p:cNvPr>
          <p:cNvSpPr>
            <a:spLocks noGrp="1" noChangeArrowheads="1"/>
          </p:cNvSpPr>
          <p:nvPr>
            <p:ph type="title"/>
          </p:nvPr>
        </p:nvSpPr>
        <p:spPr>
          <a:xfrm>
            <a:off x="1314450" y="171450"/>
            <a:ext cx="6515100" cy="1085850"/>
          </a:xfrm>
          <a:noFill/>
          <a:ln/>
          <a:effectLst/>
        </p:spPr>
        <p:txBody>
          <a:bodyPr/>
          <a:lstStyle/>
          <a:p>
            <a:pPr algn="ctr"/>
            <a:r>
              <a:rPr lang="en-US" altLang="en-US" sz="3600" b="1" dirty="0">
                <a:solidFill>
                  <a:schemeClr val="bg1"/>
                </a:solidFill>
              </a:rPr>
              <a:t>The Gospel of Christ Teaches That </a:t>
            </a:r>
            <a:r>
              <a:rPr lang="en-US" altLang="en-US" sz="3600" b="1" dirty="0">
                <a:solidFill>
                  <a:srgbClr val="FFFF00"/>
                </a:solidFill>
              </a:rPr>
              <a:t>We Will</a:t>
            </a:r>
            <a:r>
              <a:rPr lang="en-US" altLang="en-US" sz="3600" b="1" dirty="0"/>
              <a:t> </a:t>
            </a:r>
            <a:r>
              <a:rPr lang="en-US" altLang="en-US" sz="3600" b="1" dirty="0">
                <a:solidFill>
                  <a:schemeClr val="bg1"/>
                </a:solidFill>
              </a:rPr>
              <a:t>Be Raised!</a:t>
            </a:r>
          </a:p>
        </p:txBody>
      </p:sp>
      <p:sp>
        <p:nvSpPr>
          <p:cNvPr id="99335" name="Rectangle 7">
            <a:extLst>
              <a:ext uri="{FF2B5EF4-FFF2-40B4-BE49-F238E27FC236}">
                <a16:creationId xmlns:a16="http://schemas.microsoft.com/office/drawing/2014/main" id="{D5849508-D333-4218-AD43-2D8A103D93F8}"/>
              </a:ext>
            </a:extLst>
          </p:cNvPr>
          <p:cNvSpPr>
            <a:spLocks noGrp="1" noChangeArrowheads="1"/>
          </p:cNvSpPr>
          <p:nvPr>
            <p:ph idx="1"/>
          </p:nvPr>
        </p:nvSpPr>
        <p:spPr>
          <a:xfrm>
            <a:off x="228600" y="2514600"/>
            <a:ext cx="8686800" cy="2343150"/>
          </a:xfrm>
        </p:spPr>
        <p:txBody>
          <a:bodyPr/>
          <a:lstStyle/>
          <a:p>
            <a:pPr>
              <a:lnSpc>
                <a:spcPct val="100000"/>
              </a:lnSpc>
            </a:pPr>
            <a:r>
              <a:rPr lang="en-US" altLang="en-US" sz="2700" b="1" dirty="0">
                <a:solidFill>
                  <a:schemeClr val="bg1"/>
                </a:solidFill>
                <a:latin typeface="Calibri" panose="020F0502020204030204" pitchFamily="34" charset="0"/>
              </a:rPr>
              <a:t>Jesus is speaking of individuals literally being raised from the dead</a:t>
            </a:r>
          </a:p>
          <a:p>
            <a:pPr lvl="1">
              <a:lnSpc>
                <a:spcPct val="100000"/>
              </a:lnSpc>
            </a:pPr>
            <a:r>
              <a:rPr lang="en-US" altLang="en-US" sz="2550" dirty="0">
                <a:solidFill>
                  <a:schemeClr val="bg1"/>
                </a:solidFill>
                <a:latin typeface="Calibri" panose="020F0502020204030204" pitchFamily="34" charset="0"/>
              </a:rPr>
              <a:t>Not discussing a resurrection of a cause</a:t>
            </a:r>
          </a:p>
          <a:p>
            <a:pPr>
              <a:lnSpc>
                <a:spcPct val="100000"/>
              </a:lnSpc>
            </a:pPr>
            <a:r>
              <a:rPr lang="en-US" altLang="en-US" sz="2700" b="1" dirty="0">
                <a:solidFill>
                  <a:schemeClr val="bg1"/>
                </a:solidFill>
                <a:latin typeface="Calibri" panose="020F0502020204030204" pitchFamily="34" charset="0"/>
              </a:rPr>
              <a:t>This resurrection will occur at the last day – </a:t>
            </a:r>
            <a:r>
              <a:rPr lang="en-US" altLang="en-US" sz="2700" b="1" dirty="0">
                <a:solidFill>
                  <a:srgbClr val="FFFF00"/>
                </a:solidFill>
                <a:latin typeface="Calibri" panose="020F0502020204030204" pitchFamily="34" charset="0"/>
              </a:rPr>
              <a:t>at His second coming</a:t>
            </a:r>
          </a:p>
        </p:txBody>
      </p:sp>
      <p:sp>
        <p:nvSpPr>
          <p:cNvPr id="99337" name="Rectangle 9">
            <a:extLst>
              <a:ext uri="{FF2B5EF4-FFF2-40B4-BE49-F238E27FC236}">
                <a16:creationId xmlns:a16="http://schemas.microsoft.com/office/drawing/2014/main" id="{8406E0E3-6904-4D58-B408-BC48F2FEC8A5}"/>
              </a:ext>
            </a:extLst>
          </p:cNvPr>
          <p:cNvSpPr>
            <a:spLocks noChangeArrowheads="1"/>
          </p:cNvSpPr>
          <p:nvPr/>
        </p:nvSpPr>
        <p:spPr bwMode="auto">
          <a:xfrm>
            <a:off x="228600" y="1543050"/>
            <a:ext cx="8686800" cy="91440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9338" name="Text Box 10">
            <a:extLst>
              <a:ext uri="{FF2B5EF4-FFF2-40B4-BE49-F238E27FC236}">
                <a16:creationId xmlns:a16="http://schemas.microsoft.com/office/drawing/2014/main" id="{6E1E339D-C511-43C8-8BCC-85021E3A16B4}"/>
              </a:ext>
            </a:extLst>
          </p:cNvPr>
          <p:cNvSpPr txBox="1">
            <a:spLocks noChangeArrowheads="1"/>
          </p:cNvSpPr>
          <p:nvPr/>
        </p:nvSpPr>
        <p:spPr bwMode="auto">
          <a:xfrm>
            <a:off x="304800" y="1619131"/>
            <a:ext cx="8534400" cy="800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altLang="en-US" sz="2300" dirty="0">
                <a:latin typeface="Calibri" panose="020F0502020204030204" pitchFamily="34" charset="0"/>
              </a:rPr>
              <a:t>“Whoever eats My flesh and drinks My blood has eternal life,</a:t>
            </a:r>
            <a:br>
              <a:rPr lang="en-US" altLang="en-US" sz="2300" dirty="0">
                <a:latin typeface="Calibri" panose="020F0502020204030204" pitchFamily="34" charset="0"/>
              </a:rPr>
            </a:br>
            <a:r>
              <a:rPr lang="en-US" altLang="en-US" sz="2300" dirty="0">
                <a:latin typeface="Calibri" panose="020F0502020204030204" pitchFamily="34" charset="0"/>
              </a:rPr>
              <a:t>and</a:t>
            </a:r>
            <a:r>
              <a:rPr lang="en-US" altLang="en-US" sz="2300" dirty="0">
                <a:solidFill>
                  <a:srgbClr val="C00000"/>
                </a:solidFill>
                <a:latin typeface="Calibri" panose="020F0502020204030204" pitchFamily="34" charset="0"/>
              </a:rPr>
              <a:t> </a:t>
            </a:r>
            <a:r>
              <a:rPr lang="en-US" altLang="en-US" sz="2300" b="1" dirty="0">
                <a:solidFill>
                  <a:srgbClr val="C00000"/>
                </a:solidFill>
                <a:latin typeface="Calibri" panose="020F0502020204030204" pitchFamily="34" charset="0"/>
              </a:rPr>
              <a:t>I will raise him up at the last day</a:t>
            </a:r>
            <a:r>
              <a:rPr lang="en-US" altLang="en-US" sz="2300" dirty="0">
                <a:latin typeface="Calibri" panose="020F0502020204030204" pitchFamily="34" charset="0"/>
              </a:rPr>
              <a:t>.” </a:t>
            </a:r>
            <a:r>
              <a:rPr lang="en-US" altLang="en-US" sz="2300" b="1" dirty="0">
                <a:latin typeface="Calibri" panose="020F0502020204030204" pitchFamily="34" charset="0"/>
              </a:rPr>
              <a:t>John 6:54</a:t>
            </a:r>
          </a:p>
        </p:txBody>
      </p:sp>
      <p:sp>
        <p:nvSpPr>
          <p:cNvPr id="2" name="Rectangle 28">
            <a:extLst>
              <a:ext uri="{FF2B5EF4-FFF2-40B4-BE49-F238E27FC236}">
                <a16:creationId xmlns:a16="http://schemas.microsoft.com/office/drawing/2014/main" id="{868DBE1B-2199-284B-CB4B-F936F94EBF7A}"/>
              </a:ext>
            </a:extLst>
          </p:cNvPr>
          <p:cNvSpPr>
            <a:spLocks noChangeArrowheads="1"/>
          </p:cNvSpPr>
          <p:nvPr/>
        </p:nvSpPr>
        <p:spPr bwMode="auto">
          <a:xfrm>
            <a:off x="0" y="0"/>
            <a:ext cx="114300" cy="5143500"/>
          </a:xfrm>
          <a:prstGeom prst="rect">
            <a:avLst/>
          </a:prstGeom>
          <a:solidFill>
            <a:srgbClr val="8080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 name="Rectangle 29">
            <a:extLst>
              <a:ext uri="{FF2B5EF4-FFF2-40B4-BE49-F238E27FC236}">
                <a16:creationId xmlns:a16="http://schemas.microsoft.com/office/drawing/2014/main" id="{EC679FF5-411B-EC94-DCEA-7E2F5E712F3A}"/>
              </a:ext>
            </a:extLst>
          </p:cNvPr>
          <p:cNvSpPr>
            <a:spLocks noChangeArrowheads="1"/>
          </p:cNvSpPr>
          <p:nvPr/>
        </p:nvSpPr>
        <p:spPr bwMode="auto">
          <a:xfrm>
            <a:off x="9029700" y="0"/>
            <a:ext cx="114300" cy="5143500"/>
          </a:xfrm>
          <a:prstGeom prst="rect">
            <a:avLst/>
          </a:prstGeom>
          <a:solidFill>
            <a:srgbClr val="8080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 name="Rectangle 30">
            <a:extLst>
              <a:ext uri="{FF2B5EF4-FFF2-40B4-BE49-F238E27FC236}">
                <a16:creationId xmlns:a16="http://schemas.microsoft.com/office/drawing/2014/main" id="{FCCEC0E7-983E-B986-F2B5-5C33644168A5}"/>
              </a:ext>
            </a:extLst>
          </p:cNvPr>
          <p:cNvSpPr>
            <a:spLocks noChangeArrowheads="1"/>
          </p:cNvSpPr>
          <p:nvPr/>
        </p:nvSpPr>
        <p:spPr bwMode="auto">
          <a:xfrm>
            <a:off x="76200" y="0"/>
            <a:ext cx="8991600" cy="114300"/>
          </a:xfrm>
          <a:prstGeom prst="rect">
            <a:avLst/>
          </a:prstGeom>
          <a:solidFill>
            <a:srgbClr val="8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 name="Rectangle 31">
            <a:extLst>
              <a:ext uri="{FF2B5EF4-FFF2-40B4-BE49-F238E27FC236}">
                <a16:creationId xmlns:a16="http://schemas.microsoft.com/office/drawing/2014/main" id="{CBBE5D0F-5C62-02CF-F012-4733F9C7A909}"/>
              </a:ext>
            </a:extLst>
          </p:cNvPr>
          <p:cNvSpPr>
            <a:spLocks noChangeArrowheads="1"/>
          </p:cNvSpPr>
          <p:nvPr/>
        </p:nvSpPr>
        <p:spPr bwMode="auto">
          <a:xfrm>
            <a:off x="0" y="5029199"/>
            <a:ext cx="9067800" cy="114301"/>
          </a:xfrm>
          <a:prstGeom prst="rect">
            <a:avLst/>
          </a:prstGeom>
          <a:solidFill>
            <a:srgbClr val="8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99335">
                                            <p:txEl>
                                              <p:pRg st="0" end="0"/>
                                            </p:txEl>
                                          </p:spTgt>
                                        </p:tgtEl>
                                        <p:attrNameLst>
                                          <p:attrName>style.visibility</p:attrName>
                                        </p:attrNameLst>
                                      </p:cBhvr>
                                      <p:to>
                                        <p:strVal val="visible"/>
                                      </p:to>
                                    </p:set>
                                    <p:anim calcmode="lin" valueType="num">
                                      <p:cBhvr>
                                        <p:cTn id="7" dur="500" fill="hold"/>
                                        <p:tgtEl>
                                          <p:spTgt spid="9933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9933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99335">
                                            <p:txEl>
                                              <p:pRg st="0" end="0"/>
                                            </p:txEl>
                                          </p:spTgt>
                                        </p:tgtEl>
                                      </p:cBhvr>
                                    </p:animEffect>
                                  </p:childTnLst>
                                </p:cTn>
                              </p:par>
                            </p:childTnLst>
                          </p:cTn>
                        </p:par>
                        <p:par>
                          <p:cTn id="10" fill="hold" nodeType="afterGroup">
                            <p:stCondLst>
                              <p:cond delay="500"/>
                            </p:stCondLst>
                            <p:childTnLst>
                              <p:par>
                                <p:cTn id="11" presetID="53" presetClass="entr" presetSubtype="16" fill="hold" nodeType="afterEffect">
                                  <p:stCondLst>
                                    <p:cond delay="0"/>
                                  </p:stCondLst>
                                  <p:childTnLst>
                                    <p:set>
                                      <p:cBhvr>
                                        <p:cTn id="12" dur="1" fill="hold">
                                          <p:stCondLst>
                                            <p:cond delay="0"/>
                                          </p:stCondLst>
                                        </p:cTn>
                                        <p:tgtEl>
                                          <p:spTgt spid="99335">
                                            <p:txEl>
                                              <p:pRg st="1" end="1"/>
                                            </p:txEl>
                                          </p:spTgt>
                                        </p:tgtEl>
                                        <p:attrNameLst>
                                          <p:attrName>style.visibility</p:attrName>
                                        </p:attrNameLst>
                                      </p:cBhvr>
                                      <p:to>
                                        <p:strVal val="visible"/>
                                      </p:to>
                                    </p:set>
                                    <p:anim calcmode="lin" valueType="num">
                                      <p:cBhvr>
                                        <p:cTn id="13" dur="500" fill="hold"/>
                                        <p:tgtEl>
                                          <p:spTgt spid="99335">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99335">
                                            <p:txEl>
                                              <p:pRg st="1" end="1"/>
                                            </p:txEl>
                                          </p:spTgt>
                                        </p:tgtEl>
                                        <p:attrNameLst>
                                          <p:attrName>ppt_h</p:attrName>
                                        </p:attrNameLst>
                                      </p:cBhvr>
                                      <p:tavLst>
                                        <p:tav tm="0">
                                          <p:val>
                                            <p:fltVal val="0"/>
                                          </p:val>
                                        </p:tav>
                                        <p:tav tm="100000">
                                          <p:val>
                                            <p:strVal val="#ppt_h"/>
                                          </p:val>
                                        </p:tav>
                                      </p:tavLst>
                                    </p:anim>
                                    <p:animEffect transition="in" filter="fade">
                                      <p:cBhvr>
                                        <p:cTn id="15" dur="500"/>
                                        <p:tgtEl>
                                          <p:spTgt spid="99335">
                                            <p:txEl>
                                              <p:pRg st="1" end="1"/>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53" presetClass="entr" presetSubtype="16" fill="hold" nodeType="clickEffect">
                                  <p:stCondLst>
                                    <p:cond delay="0"/>
                                  </p:stCondLst>
                                  <p:childTnLst>
                                    <p:set>
                                      <p:cBhvr>
                                        <p:cTn id="19" dur="1" fill="hold">
                                          <p:stCondLst>
                                            <p:cond delay="0"/>
                                          </p:stCondLst>
                                        </p:cTn>
                                        <p:tgtEl>
                                          <p:spTgt spid="99335">
                                            <p:txEl>
                                              <p:pRg st="2" end="2"/>
                                            </p:txEl>
                                          </p:spTgt>
                                        </p:tgtEl>
                                        <p:attrNameLst>
                                          <p:attrName>style.visibility</p:attrName>
                                        </p:attrNameLst>
                                      </p:cBhvr>
                                      <p:to>
                                        <p:strVal val="visible"/>
                                      </p:to>
                                    </p:set>
                                    <p:anim calcmode="lin" valueType="num">
                                      <p:cBhvr>
                                        <p:cTn id="20" dur="500" fill="hold"/>
                                        <p:tgtEl>
                                          <p:spTgt spid="99335">
                                            <p:txEl>
                                              <p:pRg st="2" end="2"/>
                                            </p:txEl>
                                          </p:spTgt>
                                        </p:tgtEl>
                                        <p:attrNameLst>
                                          <p:attrName>ppt_w</p:attrName>
                                        </p:attrNameLst>
                                      </p:cBhvr>
                                      <p:tavLst>
                                        <p:tav tm="0">
                                          <p:val>
                                            <p:fltVal val="0"/>
                                          </p:val>
                                        </p:tav>
                                        <p:tav tm="100000">
                                          <p:val>
                                            <p:strVal val="#ppt_w"/>
                                          </p:val>
                                        </p:tav>
                                      </p:tavLst>
                                    </p:anim>
                                    <p:anim calcmode="lin" valueType="num">
                                      <p:cBhvr>
                                        <p:cTn id="21" dur="500" fill="hold"/>
                                        <p:tgtEl>
                                          <p:spTgt spid="99335">
                                            <p:txEl>
                                              <p:pRg st="2" end="2"/>
                                            </p:txEl>
                                          </p:spTgt>
                                        </p:tgtEl>
                                        <p:attrNameLst>
                                          <p:attrName>ppt_h</p:attrName>
                                        </p:attrNameLst>
                                      </p:cBhvr>
                                      <p:tavLst>
                                        <p:tav tm="0">
                                          <p:val>
                                            <p:fltVal val="0"/>
                                          </p:val>
                                        </p:tav>
                                        <p:tav tm="100000">
                                          <p:val>
                                            <p:strVal val="#ppt_h"/>
                                          </p:val>
                                        </p:tav>
                                      </p:tavLst>
                                    </p:anim>
                                    <p:animEffect transition="in" filter="fade">
                                      <p:cBhvr>
                                        <p:cTn id="22" dur="500"/>
                                        <p:tgtEl>
                                          <p:spTgt spid="9933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0358" name="Line 6">
            <a:extLst>
              <a:ext uri="{FF2B5EF4-FFF2-40B4-BE49-F238E27FC236}">
                <a16:creationId xmlns:a16="http://schemas.microsoft.com/office/drawing/2014/main" id="{781A4671-0E96-4B64-B473-E539C1F94FDC}"/>
              </a:ext>
            </a:extLst>
          </p:cNvPr>
          <p:cNvSpPr>
            <a:spLocks noChangeShapeType="1"/>
          </p:cNvSpPr>
          <p:nvPr/>
        </p:nvSpPr>
        <p:spPr bwMode="auto">
          <a:xfrm>
            <a:off x="1371600" y="1371600"/>
            <a:ext cx="6400800" cy="0"/>
          </a:xfrm>
          <a:prstGeom prst="line">
            <a:avLst/>
          </a:prstGeom>
          <a:noFill/>
          <a:ln w="25400">
            <a:solidFill>
              <a:srgbClr val="8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a:p>
        </p:txBody>
      </p:sp>
      <p:sp>
        <p:nvSpPr>
          <p:cNvPr id="100360" name="Rectangle 8">
            <a:extLst>
              <a:ext uri="{FF2B5EF4-FFF2-40B4-BE49-F238E27FC236}">
                <a16:creationId xmlns:a16="http://schemas.microsoft.com/office/drawing/2014/main" id="{BADF2EB6-F44B-458C-90ED-D47B4F131F56}"/>
              </a:ext>
            </a:extLst>
          </p:cNvPr>
          <p:cNvSpPr>
            <a:spLocks noGrp="1" noChangeArrowheads="1"/>
          </p:cNvSpPr>
          <p:nvPr>
            <p:ph type="title"/>
          </p:nvPr>
        </p:nvSpPr>
        <p:spPr>
          <a:xfrm>
            <a:off x="1314450" y="171450"/>
            <a:ext cx="6515100" cy="1085850"/>
          </a:xfrm>
          <a:noFill/>
          <a:ln/>
          <a:effectLst/>
        </p:spPr>
        <p:txBody>
          <a:bodyPr/>
          <a:lstStyle/>
          <a:p>
            <a:pPr algn="ctr"/>
            <a:r>
              <a:rPr lang="en-US" altLang="en-US" sz="3600" b="1" dirty="0">
                <a:solidFill>
                  <a:schemeClr val="bg1"/>
                </a:solidFill>
              </a:rPr>
              <a:t>The Gospel of Christ Teaches That </a:t>
            </a:r>
            <a:r>
              <a:rPr lang="en-US" altLang="en-US" sz="3600" b="1" dirty="0">
                <a:solidFill>
                  <a:srgbClr val="FFFF00"/>
                </a:solidFill>
              </a:rPr>
              <a:t>We Will</a:t>
            </a:r>
            <a:r>
              <a:rPr lang="en-US" altLang="en-US" sz="3600" b="1" dirty="0"/>
              <a:t> </a:t>
            </a:r>
            <a:r>
              <a:rPr lang="en-US" altLang="en-US" sz="3600" b="1" dirty="0">
                <a:solidFill>
                  <a:schemeClr val="bg1"/>
                </a:solidFill>
              </a:rPr>
              <a:t>Be Raised!</a:t>
            </a:r>
          </a:p>
        </p:txBody>
      </p:sp>
      <p:sp>
        <p:nvSpPr>
          <p:cNvPr id="100359" name="Rectangle 7">
            <a:extLst>
              <a:ext uri="{FF2B5EF4-FFF2-40B4-BE49-F238E27FC236}">
                <a16:creationId xmlns:a16="http://schemas.microsoft.com/office/drawing/2014/main" id="{59534D2F-09F4-4830-88F3-2D3DEC1D8EFD}"/>
              </a:ext>
            </a:extLst>
          </p:cNvPr>
          <p:cNvSpPr>
            <a:spLocks noGrp="1" noChangeArrowheads="1"/>
          </p:cNvSpPr>
          <p:nvPr>
            <p:ph idx="1"/>
          </p:nvPr>
        </p:nvSpPr>
        <p:spPr>
          <a:xfrm>
            <a:off x="228600" y="1428750"/>
            <a:ext cx="8686800" cy="3486150"/>
          </a:xfrm>
        </p:spPr>
        <p:txBody>
          <a:bodyPr/>
          <a:lstStyle/>
          <a:p>
            <a:pPr>
              <a:lnSpc>
                <a:spcPct val="100000"/>
              </a:lnSpc>
            </a:pPr>
            <a:r>
              <a:rPr lang="en-US" altLang="en-US" sz="2700" b="1" dirty="0">
                <a:solidFill>
                  <a:schemeClr val="bg1"/>
                </a:solidFill>
                <a:latin typeface="Calibri" panose="020F0502020204030204" pitchFamily="34" charset="0"/>
              </a:rPr>
              <a:t>The last day – the day the dead will be raised, is the</a:t>
            </a:r>
            <a:br>
              <a:rPr lang="en-US" altLang="en-US" sz="2700" b="1" dirty="0">
                <a:solidFill>
                  <a:schemeClr val="bg1"/>
                </a:solidFill>
                <a:latin typeface="Calibri" panose="020F0502020204030204" pitchFamily="34" charset="0"/>
              </a:rPr>
            </a:br>
            <a:r>
              <a:rPr lang="en-US" altLang="en-US" sz="2700" b="1" dirty="0">
                <a:solidFill>
                  <a:schemeClr val="bg1"/>
                </a:solidFill>
                <a:latin typeface="Calibri" panose="020F0502020204030204" pitchFamily="34" charset="0"/>
              </a:rPr>
              <a:t>day of judgment</a:t>
            </a:r>
          </a:p>
          <a:p>
            <a:pPr>
              <a:lnSpc>
                <a:spcPct val="100000"/>
              </a:lnSpc>
            </a:pPr>
            <a:endParaRPr lang="en-US" altLang="en-US" sz="2700" b="1" dirty="0">
              <a:latin typeface="Calibri" panose="020F0502020204030204" pitchFamily="34" charset="0"/>
            </a:endParaRPr>
          </a:p>
          <a:p>
            <a:pPr>
              <a:lnSpc>
                <a:spcPct val="100000"/>
              </a:lnSpc>
            </a:pPr>
            <a:endParaRPr lang="en-US" altLang="en-US" sz="2700" b="1" dirty="0">
              <a:latin typeface="Calibri" panose="020F0502020204030204" pitchFamily="34" charset="0"/>
            </a:endParaRPr>
          </a:p>
          <a:p>
            <a:pPr>
              <a:lnSpc>
                <a:spcPct val="100000"/>
              </a:lnSpc>
            </a:pPr>
            <a:endParaRPr lang="en-US" altLang="en-US" sz="2700" b="1" dirty="0">
              <a:latin typeface="Calibri" panose="020F0502020204030204" pitchFamily="34" charset="0"/>
            </a:endParaRPr>
          </a:p>
          <a:p>
            <a:pPr>
              <a:lnSpc>
                <a:spcPct val="100000"/>
              </a:lnSpc>
            </a:pPr>
            <a:r>
              <a:rPr lang="en-US" altLang="en-US" sz="2700" b="1" dirty="0">
                <a:solidFill>
                  <a:schemeClr val="bg1"/>
                </a:solidFill>
                <a:latin typeface="Calibri" panose="020F0502020204030204" pitchFamily="34" charset="0"/>
              </a:rPr>
              <a:t>How did those who lived during the lifetime of Jesus understand these words?</a:t>
            </a:r>
          </a:p>
        </p:txBody>
      </p:sp>
      <p:sp>
        <p:nvSpPr>
          <p:cNvPr id="100361" name="Rectangle 9">
            <a:extLst>
              <a:ext uri="{FF2B5EF4-FFF2-40B4-BE49-F238E27FC236}">
                <a16:creationId xmlns:a16="http://schemas.microsoft.com/office/drawing/2014/main" id="{7270152E-766E-4507-A8F0-826BBF247B62}"/>
              </a:ext>
            </a:extLst>
          </p:cNvPr>
          <p:cNvSpPr>
            <a:spLocks noChangeArrowheads="1"/>
          </p:cNvSpPr>
          <p:nvPr/>
        </p:nvSpPr>
        <p:spPr bwMode="auto">
          <a:xfrm>
            <a:off x="228600" y="2495550"/>
            <a:ext cx="8686800" cy="129540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0362" name="Text Box 10">
            <a:extLst>
              <a:ext uri="{FF2B5EF4-FFF2-40B4-BE49-F238E27FC236}">
                <a16:creationId xmlns:a16="http://schemas.microsoft.com/office/drawing/2014/main" id="{4F5B5FD2-4689-4A90-BEDD-ACB2654F5F33}"/>
              </a:ext>
            </a:extLst>
          </p:cNvPr>
          <p:cNvSpPr txBox="1">
            <a:spLocks noChangeArrowheads="1"/>
          </p:cNvSpPr>
          <p:nvPr/>
        </p:nvSpPr>
        <p:spPr bwMode="auto">
          <a:xfrm>
            <a:off x="304800" y="2514421"/>
            <a:ext cx="85344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altLang="en-US" sz="2400" dirty="0">
                <a:latin typeface="Calibri" panose="020F0502020204030204" pitchFamily="34" charset="0"/>
              </a:rPr>
              <a:t>“He who rejects Me, and does not receive My words, has that which judges him — </a:t>
            </a:r>
            <a:r>
              <a:rPr lang="en-US" altLang="en-US" sz="2400" b="1" dirty="0">
                <a:solidFill>
                  <a:srgbClr val="C00000"/>
                </a:solidFill>
                <a:latin typeface="Calibri" panose="020F0502020204030204" pitchFamily="34" charset="0"/>
              </a:rPr>
              <a:t>the word that I have spoken</a:t>
            </a:r>
            <a:br>
              <a:rPr lang="en-US" altLang="en-US" sz="2400" b="1" dirty="0">
                <a:solidFill>
                  <a:srgbClr val="C00000"/>
                </a:solidFill>
                <a:latin typeface="Calibri" panose="020F0502020204030204" pitchFamily="34" charset="0"/>
              </a:rPr>
            </a:br>
            <a:r>
              <a:rPr lang="en-US" altLang="en-US" sz="2400" b="1" dirty="0">
                <a:solidFill>
                  <a:srgbClr val="C00000"/>
                </a:solidFill>
                <a:latin typeface="Calibri" panose="020F0502020204030204" pitchFamily="34" charset="0"/>
              </a:rPr>
              <a:t>will judge him in the last day</a:t>
            </a:r>
            <a:r>
              <a:rPr lang="en-US" altLang="en-US" sz="2400" dirty="0">
                <a:latin typeface="Calibri" panose="020F0502020204030204" pitchFamily="34" charset="0"/>
              </a:rPr>
              <a:t>.” </a:t>
            </a:r>
            <a:r>
              <a:rPr lang="en-US" altLang="en-US" sz="2400" b="1" dirty="0">
                <a:latin typeface="Calibri" panose="020F0502020204030204" pitchFamily="34" charset="0"/>
              </a:rPr>
              <a:t>(John 12:48)</a:t>
            </a:r>
          </a:p>
        </p:txBody>
      </p:sp>
      <p:sp>
        <p:nvSpPr>
          <p:cNvPr id="2" name="Rectangle 28">
            <a:extLst>
              <a:ext uri="{FF2B5EF4-FFF2-40B4-BE49-F238E27FC236}">
                <a16:creationId xmlns:a16="http://schemas.microsoft.com/office/drawing/2014/main" id="{12C7EFBE-6CBC-87BC-9421-10B54A9ADD84}"/>
              </a:ext>
            </a:extLst>
          </p:cNvPr>
          <p:cNvSpPr>
            <a:spLocks noChangeArrowheads="1"/>
          </p:cNvSpPr>
          <p:nvPr/>
        </p:nvSpPr>
        <p:spPr bwMode="auto">
          <a:xfrm>
            <a:off x="0" y="0"/>
            <a:ext cx="114300" cy="5143500"/>
          </a:xfrm>
          <a:prstGeom prst="rect">
            <a:avLst/>
          </a:prstGeom>
          <a:solidFill>
            <a:srgbClr val="8080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 name="Rectangle 29">
            <a:extLst>
              <a:ext uri="{FF2B5EF4-FFF2-40B4-BE49-F238E27FC236}">
                <a16:creationId xmlns:a16="http://schemas.microsoft.com/office/drawing/2014/main" id="{6FB4E2AF-A333-53C0-85B3-E1EDECBF61EB}"/>
              </a:ext>
            </a:extLst>
          </p:cNvPr>
          <p:cNvSpPr>
            <a:spLocks noChangeArrowheads="1"/>
          </p:cNvSpPr>
          <p:nvPr/>
        </p:nvSpPr>
        <p:spPr bwMode="auto">
          <a:xfrm>
            <a:off x="9029700" y="0"/>
            <a:ext cx="114300" cy="5143500"/>
          </a:xfrm>
          <a:prstGeom prst="rect">
            <a:avLst/>
          </a:prstGeom>
          <a:solidFill>
            <a:srgbClr val="8080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 name="Rectangle 30">
            <a:extLst>
              <a:ext uri="{FF2B5EF4-FFF2-40B4-BE49-F238E27FC236}">
                <a16:creationId xmlns:a16="http://schemas.microsoft.com/office/drawing/2014/main" id="{7BE54393-9C89-96BC-22E9-FE46199268E4}"/>
              </a:ext>
            </a:extLst>
          </p:cNvPr>
          <p:cNvSpPr>
            <a:spLocks noChangeArrowheads="1"/>
          </p:cNvSpPr>
          <p:nvPr/>
        </p:nvSpPr>
        <p:spPr bwMode="auto">
          <a:xfrm>
            <a:off x="76200" y="0"/>
            <a:ext cx="8991600" cy="114300"/>
          </a:xfrm>
          <a:prstGeom prst="rect">
            <a:avLst/>
          </a:prstGeom>
          <a:solidFill>
            <a:srgbClr val="8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 name="Rectangle 31">
            <a:extLst>
              <a:ext uri="{FF2B5EF4-FFF2-40B4-BE49-F238E27FC236}">
                <a16:creationId xmlns:a16="http://schemas.microsoft.com/office/drawing/2014/main" id="{6E1BC69A-CAED-BD84-68C7-F305D077E7C1}"/>
              </a:ext>
            </a:extLst>
          </p:cNvPr>
          <p:cNvSpPr>
            <a:spLocks noChangeArrowheads="1"/>
          </p:cNvSpPr>
          <p:nvPr/>
        </p:nvSpPr>
        <p:spPr bwMode="auto">
          <a:xfrm>
            <a:off x="0" y="5029199"/>
            <a:ext cx="9067800" cy="114301"/>
          </a:xfrm>
          <a:prstGeom prst="rect">
            <a:avLst/>
          </a:prstGeom>
          <a:solidFill>
            <a:srgbClr val="8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100361"/>
                                        </p:tgtEl>
                                        <p:attrNameLst>
                                          <p:attrName>style.visibility</p:attrName>
                                        </p:attrNameLst>
                                      </p:cBhvr>
                                      <p:to>
                                        <p:strVal val="visible"/>
                                      </p:to>
                                    </p:set>
                                    <p:anim calcmode="lin" valueType="num">
                                      <p:cBhvr>
                                        <p:cTn id="7" dur="500" fill="hold"/>
                                        <p:tgtEl>
                                          <p:spTgt spid="100361"/>
                                        </p:tgtEl>
                                        <p:attrNameLst>
                                          <p:attrName>ppt_w</p:attrName>
                                        </p:attrNameLst>
                                      </p:cBhvr>
                                      <p:tavLst>
                                        <p:tav tm="0">
                                          <p:val>
                                            <p:fltVal val="0"/>
                                          </p:val>
                                        </p:tav>
                                        <p:tav tm="100000">
                                          <p:val>
                                            <p:strVal val="#ppt_w"/>
                                          </p:val>
                                        </p:tav>
                                      </p:tavLst>
                                    </p:anim>
                                    <p:anim calcmode="lin" valueType="num">
                                      <p:cBhvr>
                                        <p:cTn id="8" dur="500" fill="hold"/>
                                        <p:tgtEl>
                                          <p:spTgt spid="100361"/>
                                        </p:tgtEl>
                                        <p:attrNameLst>
                                          <p:attrName>ppt_h</p:attrName>
                                        </p:attrNameLst>
                                      </p:cBhvr>
                                      <p:tavLst>
                                        <p:tav tm="0">
                                          <p:val>
                                            <p:fltVal val="0"/>
                                          </p:val>
                                        </p:tav>
                                        <p:tav tm="100000">
                                          <p:val>
                                            <p:strVal val="#ppt_h"/>
                                          </p:val>
                                        </p:tav>
                                      </p:tavLst>
                                    </p:anim>
                                    <p:animEffect transition="in" filter="fade">
                                      <p:cBhvr>
                                        <p:cTn id="9" dur="500"/>
                                        <p:tgtEl>
                                          <p:spTgt spid="100361"/>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100362"/>
                                        </p:tgtEl>
                                        <p:attrNameLst>
                                          <p:attrName>style.visibility</p:attrName>
                                        </p:attrNameLst>
                                      </p:cBhvr>
                                      <p:to>
                                        <p:strVal val="visible"/>
                                      </p:to>
                                    </p:set>
                                    <p:anim calcmode="lin" valueType="num">
                                      <p:cBhvr>
                                        <p:cTn id="12" dur="500" fill="hold"/>
                                        <p:tgtEl>
                                          <p:spTgt spid="100362"/>
                                        </p:tgtEl>
                                        <p:attrNameLst>
                                          <p:attrName>ppt_w</p:attrName>
                                        </p:attrNameLst>
                                      </p:cBhvr>
                                      <p:tavLst>
                                        <p:tav tm="0">
                                          <p:val>
                                            <p:fltVal val="0"/>
                                          </p:val>
                                        </p:tav>
                                        <p:tav tm="100000">
                                          <p:val>
                                            <p:strVal val="#ppt_w"/>
                                          </p:val>
                                        </p:tav>
                                      </p:tavLst>
                                    </p:anim>
                                    <p:anim calcmode="lin" valueType="num">
                                      <p:cBhvr>
                                        <p:cTn id="13" dur="500" fill="hold"/>
                                        <p:tgtEl>
                                          <p:spTgt spid="100362"/>
                                        </p:tgtEl>
                                        <p:attrNameLst>
                                          <p:attrName>ppt_h</p:attrName>
                                        </p:attrNameLst>
                                      </p:cBhvr>
                                      <p:tavLst>
                                        <p:tav tm="0">
                                          <p:val>
                                            <p:fltVal val="0"/>
                                          </p:val>
                                        </p:tav>
                                        <p:tav tm="100000">
                                          <p:val>
                                            <p:strVal val="#ppt_h"/>
                                          </p:val>
                                        </p:tav>
                                      </p:tavLst>
                                    </p:anim>
                                    <p:animEffect transition="in" filter="fade">
                                      <p:cBhvr>
                                        <p:cTn id="14" dur="500"/>
                                        <p:tgtEl>
                                          <p:spTgt spid="100362"/>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3" presetClass="entr" presetSubtype="16" fill="hold" nodeType="clickEffect">
                                  <p:stCondLst>
                                    <p:cond delay="0"/>
                                  </p:stCondLst>
                                  <p:childTnLst>
                                    <p:set>
                                      <p:cBhvr>
                                        <p:cTn id="18" dur="1" fill="hold">
                                          <p:stCondLst>
                                            <p:cond delay="0"/>
                                          </p:stCondLst>
                                        </p:cTn>
                                        <p:tgtEl>
                                          <p:spTgt spid="100359">
                                            <p:txEl>
                                              <p:pRg st="4" end="4"/>
                                            </p:txEl>
                                          </p:spTgt>
                                        </p:tgtEl>
                                        <p:attrNameLst>
                                          <p:attrName>style.visibility</p:attrName>
                                        </p:attrNameLst>
                                      </p:cBhvr>
                                      <p:to>
                                        <p:strVal val="visible"/>
                                      </p:to>
                                    </p:set>
                                    <p:anim calcmode="lin" valueType="num">
                                      <p:cBhvr>
                                        <p:cTn id="19" dur="500" fill="hold"/>
                                        <p:tgtEl>
                                          <p:spTgt spid="100359">
                                            <p:txEl>
                                              <p:pRg st="4" end="4"/>
                                            </p:txEl>
                                          </p:spTgt>
                                        </p:tgtEl>
                                        <p:attrNameLst>
                                          <p:attrName>ppt_w</p:attrName>
                                        </p:attrNameLst>
                                      </p:cBhvr>
                                      <p:tavLst>
                                        <p:tav tm="0">
                                          <p:val>
                                            <p:fltVal val="0"/>
                                          </p:val>
                                        </p:tav>
                                        <p:tav tm="100000">
                                          <p:val>
                                            <p:strVal val="#ppt_w"/>
                                          </p:val>
                                        </p:tav>
                                      </p:tavLst>
                                    </p:anim>
                                    <p:anim calcmode="lin" valueType="num">
                                      <p:cBhvr>
                                        <p:cTn id="20" dur="500" fill="hold"/>
                                        <p:tgtEl>
                                          <p:spTgt spid="100359">
                                            <p:txEl>
                                              <p:pRg st="4" end="4"/>
                                            </p:txEl>
                                          </p:spTgt>
                                        </p:tgtEl>
                                        <p:attrNameLst>
                                          <p:attrName>ppt_h</p:attrName>
                                        </p:attrNameLst>
                                      </p:cBhvr>
                                      <p:tavLst>
                                        <p:tav tm="0">
                                          <p:val>
                                            <p:fltVal val="0"/>
                                          </p:val>
                                        </p:tav>
                                        <p:tav tm="100000">
                                          <p:val>
                                            <p:strVal val="#ppt_h"/>
                                          </p:val>
                                        </p:tav>
                                      </p:tavLst>
                                    </p:anim>
                                    <p:animEffect transition="in" filter="fade">
                                      <p:cBhvr>
                                        <p:cTn id="21" dur="500"/>
                                        <p:tgtEl>
                                          <p:spTgt spid="10035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62"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55" name="Rectangle 11">
            <a:extLst>
              <a:ext uri="{FF2B5EF4-FFF2-40B4-BE49-F238E27FC236}">
                <a16:creationId xmlns:a16="http://schemas.microsoft.com/office/drawing/2014/main" id="{4B48401B-807B-49D8-82BC-1DD8D5E77211}"/>
              </a:ext>
            </a:extLst>
          </p:cNvPr>
          <p:cNvSpPr>
            <a:spLocks noChangeArrowheads="1"/>
          </p:cNvSpPr>
          <p:nvPr/>
        </p:nvSpPr>
        <p:spPr bwMode="auto">
          <a:xfrm>
            <a:off x="457200" y="1828799"/>
            <a:ext cx="8229600" cy="1809751"/>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46" name="Rectangle 2">
            <a:extLst>
              <a:ext uri="{FF2B5EF4-FFF2-40B4-BE49-F238E27FC236}">
                <a16:creationId xmlns:a16="http://schemas.microsoft.com/office/drawing/2014/main" id="{53D70446-89C6-42D1-B77F-10BB41049DB3}"/>
              </a:ext>
            </a:extLst>
          </p:cNvPr>
          <p:cNvSpPr>
            <a:spLocks noGrp="1" noChangeArrowheads="1"/>
          </p:cNvSpPr>
          <p:nvPr>
            <p:ph type="title"/>
          </p:nvPr>
        </p:nvSpPr>
        <p:spPr>
          <a:xfrm>
            <a:off x="1314450" y="171450"/>
            <a:ext cx="6515100" cy="628650"/>
          </a:xfrm>
          <a:effectLst/>
        </p:spPr>
        <p:txBody>
          <a:bodyPr>
            <a:normAutofit fontScale="90000"/>
          </a:bodyPr>
          <a:lstStyle/>
          <a:p>
            <a:pPr algn="ctr"/>
            <a:r>
              <a:rPr lang="en-US" altLang="en-US" sz="4050" b="1" dirty="0">
                <a:solidFill>
                  <a:schemeClr val="bg1"/>
                </a:solidFill>
              </a:rPr>
              <a:t>Introduction</a:t>
            </a:r>
          </a:p>
        </p:txBody>
      </p:sp>
      <p:sp>
        <p:nvSpPr>
          <p:cNvPr id="6147" name="Rectangle 3">
            <a:extLst>
              <a:ext uri="{FF2B5EF4-FFF2-40B4-BE49-F238E27FC236}">
                <a16:creationId xmlns:a16="http://schemas.microsoft.com/office/drawing/2014/main" id="{9C70EAB7-82ED-4611-BA72-E6315164799C}"/>
              </a:ext>
            </a:extLst>
          </p:cNvPr>
          <p:cNvSpPr>
            <a:spLocks noGrp="1" noChangeArrowheads="1"/>
          </p:cNvSpPr>
          <p:nvPr>
            <p:ph idx="1"/>
          </p:nvPr>
        </p:nvSpPr>
        <p:spPr>
          <a:xfrm>
            <a:off x="228600" y="914400"/>
            <a:ext cx="8686800" cy="4057650"/>
          </a:xfrm>
        </p:spPr>
        <p:txBody>
          <a:bodyPr/>
          <a:lstStyle/>
          <a:p>
            <a:pPr>
              <a:lnSpc>
                <a:spcPct val="100000"/>
              </a:lnSpc>
            </a:pPr>
            <a:r>
              <a:rPr lang="en-US" altLang="en-US" sz="2700" b="1" dirty="0">
                <a:solidFill>
                  <a:schemeClr val="bg1"/>
                </a:solidFill>
                <a:latin typeface="Calibri" panose="020F0502020204030204" pitchFamily="34" charset="0"/>
              </a:rPr>
              <a:t>Realized Eschatology teaches that </a:t>
            </a:r>
            <a:r>
              <a:rPr lang="en-US" altLang="en-US" sz="2700" b="1" dirty="0">
                <a:solidFill>
                  <a:srgbClr val="FFFF00"/>
                </a:solidFill>
                <a:latin typeface="Calibri" panose="020F0502020204030204" pitchFamily="34" charset="0"/>
              </a:rPr>
              <a:t>ALL</a:t>
            </a:r>
            <a:r>
              <a:rPr lang="en-US" altLang="en-US" sz="2700" b="1" dirty="0">
                <a:latin typeface="Calibri" panose="020F0502020204030204" pitchFamily="34" charset="0"/>
              </a:rPr>
              <a:t> </a:t>
            </a:r>
            <a:r>
              <a:rPr lang="en-US" altLang="en-US" sz="2700" b="1" dirty="0">
                <a:solidFill>
                  <a:schemeClr val="bg1"/>
                </a:solidFill>
                <a:latin typeface="Calibri" panose="020F0502020204030204" pitchFamily="34" charset="0"/>
              </a:rPr>
              <a:t>Bible prophecy has been fulfilled:</a:t>
            </a:r>
          </a:p>
          <a:p>
            <a:pPr lvl="1">
              <a:lnSpc>
                <a:spcPct val="100000"/>
              </a:lnSpc>
            </a:pPr>
            <a:r>
              <a:rPr lang="en-US" altLang="en-US" sz="2550" dirty="0">
                <a:latin typeface="Calibri" panose="020F0502020204030204" pitchFamily="34" charset="0"/>
              </a:rPr>
              <a:t>The second coming of Christ</a:t>
            </a:r>
          </a:p>
          <a:p>
            <a:pPr lvl="1">
              <a:lnSpc>
                <a:spcPct val="100000"/>
              </a:lnSpc>
            </a:pPr>
            <a:r>
              <a:rPr lang="en-US" altLang="en-US" sz="2550" dirty="0">
                <a:latin typeface="Calibri" panose="020F0502020204030204" pitchFamily="34" charset="0"/>
              </a:rPr>
              <a:t>The resurrection of the dead</a:t>
            </a:r>
          </a:p>
          <a:p>
            <a:pPr lvl="1">
              <a:lnSpc>
                <a:spcPct val="100000"/>
              </a:lnSpc>
            </a:pPr>
            <a:r>
              <a:rPr lang="en-US" altLang="en-US" sz="2550" dirty="0">
                <a:latin typeface="Calibri" panose="020F0502020204030204" pitchFamily="34" charset="0"/>
              </a:rPr>
              <a:t>The day of judgment</a:t>
            </a:r>
          </a:p>
          <a:p>
            <a:pPr lvl="1">
              <a:lnSpc>
                <a:spcPct val="100000"/>
              </a:lnSpc>
            </a:pPr>
            <a:r>
              <a:rPr lang="en-US" altLang="en-US" sz="2550" dirty="0">
                <a:latin typeface="Calibri" panose="020F0502020204030204" pitchFamily="34" charset="0"/>
              </a:rPr>
              <a:t>The end of the world</a:t>
            </a:r>
          </a:p>
          <a:p>
            <a:pPr>
              <a:lnSpc>
                <a:spcPct val="100000"/>
              </a:lnSpc>
            </a:pPr>
            <a:r>
              <a:rPr lang="en-US" altLang="en-US" sz="2700" b="1" dirty="0">
                <a:solidFill>
                  <a:schemeClr val="bg1"/>
                </a:solidFill>
                <a:latin typeface="Calibri" panose="020F0502020204030204" pitchFamily="34" charset="0"/>
              </a:rPr>
              <a:t>All these things were fulfilled in 70 A.D. at the destruction of Jerusalem</a:t>
            </a:r>
          </a:p>
        </p:txBody>
      </p:sp>
      <p:pic>
        <p:nvPicPr>
          <p:cNvPr id="6166" name="Picture 22" descr="jeremiah_mourning_the_destruction_of_jerusalem-400">
            <a:extLst>
              <a:ext uri="{FF2B5EF4-FFF2-40B4-BE49-F238E27FC236}">
                <a16:creationId xmlns:a16="http://schemas.microsoft.com/office/drawing/2014/main" id="{5CE91B7C-59F6-4533-B3A8-4F612D256FE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15201" y="1885951"/>
            <a:ext cx="1295400" cy="1677593"/>
          </a:xfrm>
          <a:prstGeom prst="rect">
            <a:avLst/>
          </a:prstGeom>
          <a:noFill/>
          <a:extLst>
            <a:ext uri="{909E8E84-426E-40DD-AFC4-6F175D3DCCD1}">
              <a14:hiddenFill xmlns:a14="http://schemas.microsoft.com/office/drawing/2010/main">
                <a:solidFill>
                  <a:srgbClr val="FFFFFF"/>
                </a:solidFill>
              </a14:hiddenFill>
            </a:ext>
          </a:extLst>
        </p:spPr>
      </p:pic>
      <p:sp>
        <p:nvSpPr>
          <p:cNvPr id="6172" name="Rectangle 28">
            <a:extLst>
              <a:ext uri="{FF2B5EF4-FFF2-40B4-BE49-F238E27FC236}">
                <a16:creationId xmlns:a16="http://schemas.microsoft.com/office/drawing/2014/main" id="{8451E289-08EA-4215-9858-EFAB5B0DCF59}"/>
              </a:ext>
            </a:extLst>
          </p:cNvPr>
          <p:cNvSpPr>
            <a:spLocks noChangeArrowheads="1"/>
          </p:cNvSpPr>
          <p:nvPr/>
        </p:nvSpPr>
        <p:spPr bwMode="auto">
          <a:xfrm>
            <a:off x="0" y="0"/>
            <a:ext cx="114300" cy="5143500"/>
          </a:xfrm>
          <a:prstGeom prst="rect">
            <a:avLst/>
          </a:prstGeom>
          <a:solidFill>
            <a:srgbClr val="8080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73" name="Rectangle 29">
            <a:extLst>
              <a:ext uri="{FF2B5EF4-FFF2-40B4-BE49-F238E27FC236}">
                <a16:creationId xmlns:a16="http://schemas.microsoft.com/office/drawing/2014/main" id="{C7082584-6A7B-4302-92B3-ADF15CC10996}"/>
              </a:ext>
            </a:extLst>
          </p:cNvPr>
          <p:cNvSpPr>
            <a:spLocks noChangeArrowheads="1"/>
          </p:cNvSpPr>
          <p:nvPr/>
        </p:nvSpPr>
        <p:spPr bwMode="auto">
          <a:xfrm>
            <a:off x="9029700" y="0"/>
            <a:ext cx="114300" cy="5143500"/>
          </a:xfrm>
          <a:prstGeom prst="rect">
            <a:avLst/>
          </a:prstGeom>
          <a:solidFill>
            <a:srgbClr val="8080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74" name="Rectangle 30">
            <a:extLst>
              <a:ext uri="{FF2B5EF4-FFF2-40B4-BE49-F238E27FC236}">
                <a16:creationId xmlns:a16="http://schemas.microsoft.com/office/drawing/2014/main" id="{5B3A80D7-941B-41B9-B698-C6247D163F63}"/>
              </a:ext>
            </a:extLst>
          </p:cNvPr>
          <p:cNvSpPr>
            <a:spLocks noChangeArrowheads="1"/>
          </p:cNvSpPr>
          <p:nvPr/>
        </p:nvSpPr>
        <p:spPr bwMode="auto">
          <a:xfrm>
            <a:off x="76200" y="0"/>
            <a:ext cx="8991600" cy="114300"/>
          </a:xfrm>
          <a:prstGeom prst="rect">
            <a:avLst/>
          </a:prstGeom>
          <a:solidFill>
            <a:srgbClr val="8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75" name="Rectangle 31">
            <a:extLst>
              <a:ext uri="{FF2B5EF4-FFF2-40B4-BE49-F238E27FC236}">
                <a16:creationId xmlns:a16="http://schemas.microsoft.com/office/drawing/2014/main" id="{88A04BBC-BFD0-4453-9838-8AB5197F0246}"/>
              </a:ext>
            </a:extLst>
          </p:cNvPr>
          <p:cNvSpPr>
            <a:spLocks noChangeArrowheads="1"/>
          </p:cNvSpPr>
          <p:nvPr/>
        </p:nvSpPr>
        <p:spPr bwMode="auto">
          <a:xfrm>
            <a:off x="0" y="5029199"/>
            <a:ext cx="9067800" cy="114301"/>
          </a:xfrm>
          <a:prstGeom prst="rect">
            <a:avLst/>
          </a:prstGeom>
          <a:solidFill>
            <a:srgbClr val="8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76" name="Line 32">
            <a:extLst>
              <a:ext uri="{FF2B5EF4-FFF2-40B4-BE49-F238E27FC236}">
                <a16:creationId xmlns:a16="http://schemas.microsoft.com/office/drawing/2014/main" id="{D0855D6C-8A35-42FB-9841-555302D5E46F}"/>
              </a:ext>
            </a:extLst>
          </p:cNvPr>
          <p:cNvSpPr>
            <a:spLocks noChangeShapeType="1"/>
          </p:cNvSpPr>
          <p:nvPr/>
        </p:nvSpPr>
        <p:spPr bwMode="auto">
          <a:xfrm>
            <a:off x="1371600" y="857250"/>
            <a:ext cx="6400800" cy="0"/>
          </a:xfrm>
          <a:prstGeom prst="line">
            <a:avLst/>
          </a:prstGeom>
          <a:noFill/>
          <a:ln w="25400">
            <a:solidFill>
              <a:srgbClr val="8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nodeType="clickEffect">
                                  <p:stCondLst>
                                    <p:cond delay="0"/>
                                  </p:stCondLst>
                                  <p:childTnLst>
                                    <p:set>
                                      <p:cBhvr>
                                        <p:cTn id="6" dur="1" fill="hold">
                                          <p:stCondLst>
                                            <p:cond delay="0"/>
                                          </p:stCondLst>
                                        </p:cTn>
                                        <p:tgtEl>
                                          <p:spTgt spid="6147">
                                            <p:txEl>
                                              <p:pRg st="5" end="5"/>
                                            </p:txEl>
                                          </p:spTgt>
                                        </p:tgtEl>
                                        <p:attrNameLst>
                                          <p:attrName>style.visibility</p:attrName>
                                        </p:attrNameLst>
                                      </p:cBhvr>
                                      <p:to>
                                        <p:strVal val="visible"/>
                                      </p:to>
                                    </p:set>
                                    <p:anim calcmode="lin" valueType="num">
                                      <p:cBhvr>
                                        <p:cTn id="7" dur="500" fill="hold"/>
                                        <p:tgtEl>
                                          <p:spTgt spid="6147">
                                            <p:txEl>
                                              <p:pRg st="5" end="5"/>
                                            </p:txEl>
                                          </p:spTgt>
                                        </p:tgtEl>
                                        <p:attrNameLst>
                                          <p:attrName>ppt_w</p:attrName>
                                        </p:attrNameLst>
                                      </p:cBhvr>
                                      <p:tavLst>
                                        <p:tav tm="0">
                                          <p:val>
                                            <p:fltVal val="0"/>
                                          </p:val>
                                        </p:tav>
                                        <p:tav tm="100000">
                                          <p:val>
                                            <p:strVal val="#ppt_w"/>
                                          </p:val>
                                        </p:tav>
                                      </p:tavLst>
                                    </p:anim>
                                    <p:anim calcmode="lin" valueType="num">
                                      <p:cBhvr>
                                        <p:cTn id="8" dur="500" fill="hold"/>
                                        <p:tgtEl>
                                          <p:spTgt spid="6147">
                                            <p:txEl>
                                              <p:pRg st="5" end="5"/>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1382" name="Line 6">
            <a:extLst>
              <a:ext uri="{FF2B5EF4-FFF2-40B4-BE49-F238E27FC236}">
                <a16:creationId xmlns:a16="http://schemas.microsoft.com/office/drawing/2014/main" id="{F9B3D3F8-2DAC-411E-A127-D1482E44BE49}"/>
              </a:ext>
            </a:extLst>
          </p:cNvPr>
          <p:cNvSpPr>
            <a:spLocks noChangeShapeType="1"/>
          </p:cNvSpPr>
          <p:nvPr/>
        </p:nvSpPr>
        <p:spPr bwMode="auto">
          <a:xfrm>
            <a:off x="1371600" y="1371600"/>
            <a:ext cx="6400800" cy="0"/>
          </a:xfrm>
          <a:prstGeom prst="line">
            <a:avLst/>
          </a:prstGeom>
          <a:noFill/>
          <a:ln w="25400">
            <a:solidFill>
              <a:srgbClr val="8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a:p>
        </p:txBody>
      </p:sp>
      <p:sp>
        <p:nvSpPr>
          <p:cNvPr id="101384" name="Rectangle 8">
            <a:extLst>
              <a:ext uri="{FF2B5EF4-FFF2-40B4-BE49-F238E27FC236}">
                <a16:creationId xmlns:a16="http://schemas.microsoft.com/office/drawing/2014/main" id="{E9F96F5D-F689-4B0D-9DB4-F8CF9757FBB9}"/>
              </a:ext>
            </a:extLst>
          </p:cNvPr>
          <p:cNvSpPr>
            <a:spLocks noGrp="1" noChangeArrowheads="1"/>
          </p:cNvSpPr>
          <p:nvPr>
            <p:ph type="title"/>
          </p:nvPr>
        </p:nvSpPr>
        <p:spPr>
          <a:xfrm>
            <a:off x="1314450" y="171450"/>
            <a:ext cx="6515100" cy="1085850"/>
          </a:xfrm>
          <a:noFill/>
          <a:ln/>
          <a:effectLst/>
        </p:spPr>
        <p:txBody>
          <a:bodyPr/>
          <a:lstStyle/>
          <a:p>
            <a:pPr algn="ctr"/>
            <a:r>
              <a:rPr lang="en-US" altLang="en-US" sz="3600" b="1" dirty="0">
                <a:solidFill>
                  <a:schemeClr val="bg1"/>
                </a:solidFill>
              </a:rPr>
              <a:t>The Gospel of Christ Teaches That </a:t>
            </a:r>
            <a:r>
              <a:rPr lang="en-US" altLang="en-US" sz="3600" b="1" dirty="0">
                <a:solidFill>
                  <a:srgbClr val="FFFF00"/>
                </a:solidFill>
              </a:rPr>
              <a:t>We Will</a:t>
            </a:r>
            <a:r>
              <a:rPr lang="en-US" altLang="en-US" sz="3600" b="1" dirty="0"/>
              <a:t> </a:t>
            </a:r>
            <a:r>
              <a:rPr lang="en-US" altLang="en-US" sz="3600" b="1" dirty="0">
                <a:solidFill>
                  <a:schemeClr val="bg1"/>
                </a:solidFill>
              </a:rPr>
              <a:t>Be Raised!</a:t>
            </a:r>
          </a:p>
        </p:txBody>
      </p:sp>
      <p:sp>
        <p:nvSpPr>
          <p:cNvPr id="101383" name="Rectangle 7">
            <a:extLst>
              <a:ext uri="{FF2B5EF4-FFF2-40B4-BE49-F238E27FC236}">
                <a16:creationId xmlns:a16="http://schemas.microsoft.com/office/drawing/2014/main" id="{3D6B1F8A-F11A-41F8-B1D0-6482C6B38E73}"/>
              </a:ext>
            </a:extLst>
          </p:cNvPr>
          <p:cNvSpPr>
            <a:spLocks noGrp="1" noChangeArrowheads="1"/>
          </p:cNvSpPr>
          <p:nvPr>
            <p:ph idx="1"/>
          </p:nvPr>
        </p:nvSpPr>
        <p:spPr>
          <a:xfrm>
            <a:off x="228600" y="1428750"/>
            <a:ext cx="8686800" cy="3486150"/>
          </a:xfrm>
        </p:spPr>
        <p:txBody>
          <a:bodyPr/>
          <a:lstStyle/>
          <a:p>
            <a:pPr>
              <a:lnSpc>
                <a:spcPct val="100000"/>
              </a:lnSpc>
            </a:pPr>
            <a:r>
              <a:rPr lang="en-US" altLang="en-US" sz="2700" b="1" dirty="0">
                <a:solidFill>
                  <a:srgbClr val="BAB870"/>
                </a:solidFill>
                <a:latin typeface="Calibri" panose="020F0502020204030204" pitchFamily="34" charset="0"/>
              </a:rPr>
              <a:t>John 11:</a:t>
            </a:r>
            <a:r>
              <a:rPr lang="en-US" altLang="en-US" sz="2700" b="1" dirty="0">
                <a:latin typeface="Calibri" panose="020F0502020204030204" pitchFamily="34" charset="0"/>
              </a:rPr>
              <a:t> </a:t>
            </a:r>
            <a:r>
              <a:rPr lang="en-US" altLang="en-US" sz="2700" b="1" dirty="0">
                <a:solidFill>
                  <a:schemeClr val="bg1"/>
                </a:solidFill>
                <a:latin typeface="Calibri" panose="020F0502020204030204" pitchFamily="34" charset="0"/>
              </a:rPr>
              <a:t>Martha understood what the resurrection was</a:t>
            </a:r>
          </a:p>
          <a:p>
            <a:pPr lvl="1">
              <a:lnSpc>
                <a:spcPct val="100000"/>
              </a:lnSpc>
            </a:pPr>
            <a:r>
              <a:rPr lang="en-US" altLang="en-US" sz="2550" dirty="0">
                <a:solidFill>
                  <a:schemeClr val="bg1"/>
                </a:solidFill>
                <a:latin typeface="Calibri" panose="020F0502020204030204" pitchFamily="34" charset="0"/>
              </a:rPr>
              <a:t>Jesus returned to Bethany upon the death of Lazarus</a:t>
            </a:r>
            <a:br>
              <a:rPr lang="en-US" altLang="en-US" sz="2550" dirty="0">
                <a:solidFill>
                  <a:schemeClr val="bg1"/>
                </a:solidFill>
                <a:latin typeface="Calibri" panose="020F0502020204030204" pitchFamily="34" charset="0"/>
              </a:rPr>
            </a:br>
            <a:r>
              <a:rPr lang="en-US" altLang="en-US" sz="2550" dirty="0">
                <a:solidFill>
                  <a:schemeClr val="bg1"/>
                </a:solidFill>
                <a:latin typeface="Calibri" panose="020F0502020204030204" pitchFamily="34" charset="0"/>
              </a:rPr>
              <a:t>– He says:</a:t>
            </a:r>
          </a:p>
          <a:p>
            <a:pPr lvl="2">
              <a:lnSpc>
                <a:spcPct val="100000"/>
              </a:lnSpc>
            </a:pPr>
            <a:r>
              <a:rPr lang="en-US" altLang="en-US" sz="2400" dirty="0">
                <a:solidFill>
                  <a:srgbClr val="FFFF00"/>
                </a:solidFill>
                <a:latin typeface="Calibri" panose="020F0502020204030204" pitchFamily="34" charset="0"/>
              </a:rPr>
              <a:t>“Your brother will rise again”</a:t>
            </a:r>
            <a:r>
              <a:rPr lang="en-US" altLang="en-US" sz="2400" dirty="0">
                <a:latin typeface="Calibri" panose="020F0502020204030204" pitchFamily="34" charset="0"/>
              </a:rPr>
              <a:t> </a:t>
            </a:r>
            <a:r>
              <a:rPr lang="en-US" altLang="en-US" sz="2400" b="1" dirty="0">
                <a:solidFill>
                  <a:srgbClr val="BAB870"/>
                </a:solidFill>
                <a:latin typeface="Calibri" panose="020F0502020204030204" pitchFamily="34" charset="0"/>
              </a:rPr>
              <a:t>(11:23)</a:t>
            </a:r>
          </a:p>
          <a:p>
            <a:pPr lvl="1">
              <a:lnSpc>
                <a:spcPct val="100000"/>
              </a:lnSpc>
            </a:pPr>
            <a:r>
              <a:rPr lang="en-US" altLang="en-US" sz="2550" dirty="0">
                <a:solidFill>
                  <a:schemeClr val="bg1"/>
                </a:solidFill>
                <a:latin typeface="Calibri" panose="020F0502020204030204" pitchFamily="34" charset="0"/>
              </a:rPr>
              <a:t>Was she affected by a future type of resurrection in 70 A.D. that is now taught by the Realized Eschatologists?</a:t>
            </a:r>
            <a:endParaRPr lang="en-US" altLang="en-US" sz="2400" b="1" dirty="0">
              <a:solidFill>
                <a:schemeClr val="bg1"/>
              </a:solidFill>
              <a:latin typeface="Calibri" panose="020F0502020204030204" pitchFamily="34" charset="0"/>
            </a:endParaRPr>
          </a:p>
        </p:txBody>
      </p:sp>
      <p:sp>
        <p:nvSpPr>
          <p:cNvPr id="2" name="Rectangle 28">
            <a:extLst>
              <a:ext uri="{FF2B5EF4-FFF2-40B4-BE49-F238E27FC236}">
                <a16:creationId xmlns:a16="http://schemas.microsoft.com/office/drawing/2014/main" id="{03C522BE-605A-597C-DB5B-6041C976F77C}"/>
              </a:ext>
            </a:extLst>
          </p:cNvPr>
          <p:cNvSpPr>
            <a:spLocks noChangeArrowheads="1"/>
          </p:cNvSpPr>
          <p:nvPr/>
        </p:nvSpPr>
        <p:spPr bwMode="auto">
          <a:xfrm>
            <a:off x="0" y="0"/>
            <a:ext cx="114300" cy="5143500"/>
          </a:xfrm>
          <a:prstGeom prst="rect">
            <a:avLst/>
          </a:prstGeom>
          <a:solidFill>
            <a:srgbClr val="8080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 name="Rectangle 29">
            <a:extLst>
              <a:ext uri="{FF2B5EF4-FFF2-40B4-BE49-F238E27FC236}">
                <a16:creationId xmlns:a16="http://schemas.microsoft.com/office/drawing/2014/main" id="{FE351ED2-4CB5-FC79-24B1-0898B8B4EB3F}"/>
              </a:ext>
            </a:extLst>
          </p:cNvPr>
          <p:cNvSpPr>
            <a:spLocks noChangeArrowheads="1"/>
          </p:cNvSpPr>
          <p:nvPr/>
        </p:nvSpPr>
        <p:spPr bwMode="auto">
          <a:xfrm>
            <a:off x="9029700" y="0"/>
            <a:ext cx="114300" cy="5143500"/>
          </a:xfrm>
          <a:prstGeom prst="rect">
            <a:avLst/>
          </a:prstGeom>
          <a:solidFill>
            <a:srgbClr val="8080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 name="Rectangle 30">
            <a:extLst>
              <a:ext uri="{FF2B5EF4-FFF2-40B4-BE49-F238E27FC236}">
                <a16:creationId xmlns:a16="http://schemas.microsoft.com/office/drawing/2014/main" id="{5E730D9B-9419-877B-33CA-4C5976E18CFC}"/>
              </a:ext>
            </a:extLst>
          </p:cNvPr>
          <p:cNvSpPr>
            <a:spLocks noChangeArrowheads="1"/>
          </p:cNvSpPr>
          <p:nvPr/>
        </p:nvSpPr>
        <p:spPr bwMode="auto">
          <a:xfrm>
            <a:off x="76200" y="0"/>
            <a:ext cx="8991600" cy="114300"/>
          </a:xfrm>
          <a:prstGeom prst="rect">
            <a:avLst/>
          </a:prstGeom>
          <a:solidFill>
            <a:srgbClr val="8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 name="Rectangle 31">
            <a:extLst>
              <a:ext uri="{FF2B5EF4-FFF2-40B4-BE49-F238E27FC236}">
                <a16:creationId xmlns:a16="http://schemas.microsoft.com/office/drawing/2014/main" id="{1F62E13A-9149-4325-5ACD-9F4EF3C7D07C}"/>
              </a:ext>
            </a:extLst>
          </p:cNvPr>
          <p:cNvSpPr>
            <a:spLocks noChangeArrowheads="1"/>
          </p:cNvSpPr>
          <p:nvPr/>
        </p:nvSpPr>
        <p:spPr bwMode="auto">
          <a:xfrm>
            <a:off x="0" y="5029199"/>
            <a:ext cx="9067800" cy="114301"/>
          </a:xfrm>
          <a:prstGeom prst="rect">
            <a:avLst/>
          </a:prstGeom>
          <a:solidFill>
            <a:srgbClr val="8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101383">
                                            <p:txEl>
                                              <p:pRg st="3" end="3"/>
                                            </p:txEl>
                                          </p:spTgt>
                                        </p:tgtEl>
                                        <p:attrNameLst>
                                          <p:attrName>style.visibility</p:attrName>
                                        </p:attrNameLst>
                                      </p:cBhvr>
                                      <p:to>
                                        <p:strVal val="visible"/>
                                      </p:to>
                                    </p:set>
                                    <p:anim calcmode="lin" valueType="num">
                                      <p:cBhvr>
                                        <p:cTn id="7" dur="500" fill="hold"/>
                                        <p:tgtEl>
                                          <p:spTgt spid="101383">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101383">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10138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06" name="Line 6">
            <a:extLst>
              <a:ext uri="{FF2B5EF4-FFF2-40B4-BE49-F238E27FC236}">
                <a16:creationId xmlns:a16="http://schemas.microsoft.com/office/drawing/2014/main" id="{F68E7308-7AE9-4048-8649-CE4A33F0A918}"/>
              </a:ext>
            </a:extLst>
          </p:cNvPr>
          <p:cNvSpPr>
            <a:spLocks noChangeShapeType="1"/>
          </p:cNvSpPr>
          <p:nvPr/>
        </p:nvSpPr>
        <p:spPr bwMode="auto">
          <a:xfrm>
            <a:off x="1371600" y="1371600"/>
            <a:ext cx="6400800" cy="0"/>
          </a:xfrm>
          <a:prstGeom prst="line">
            <a:avLst/>
          </a:prstGeom>
          <a:noFill/>
          <a:ln w="25400">
            <a:solidFill>
              <a:srgbClr val="8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a:p>
        </p:txBody>
      </p:sp>
      <p:sp>
        <p:nvSpPr>
          <p:cNvPr id="102408" name="Rectangle 8">
            <a:extLst>
              <a:ext uri="{FF2B5EF4-FFF2-40B4-BE49-F238E27FC236}">
                <a16:creationId xmlns:a16="http://schemas.microsoft.com/office/drawing/2014/main" id="{A0CF1EB1-3D1D-4A43-9F9C-A3C06B4B7CE4}"/>
              </a:ext>
            </a:extLst>
          </p:cNvPr>
          <p:cNvSpPr>
            <a:spLocks noGrp="1" noChangeArrowheads="1"/>
          </p:cNvSpPr>
          <p:nvPr>
            <p:ph type="title"/>
          </p:nvPr>
        </p:nvSpPr>
        <p:spPr>
          <a:xfrm>
            <a:off x="1314450" y="171450"/>
            <a:ext cx="6515100" cy="1085850"/>
          </a:xfrm>
          <a:noFill/>
          <a:ln/>
          <a:effectLst/>
        </p:spPr>
        <p:txBody>
          <a:bodyPr/>
          <a:lstStyle/>
          <a:p>
            <a:pPr algn="ctr"/>
            <a:r>
              <a:rPr lang="en-US" altLang="en-US" sz="3600" b="1" dirty="0">
                <a:solidFill>
                  <a:schemeClr val="bg1"/>
                </a:solidFill>
              </a:rPr>
              <a:t>The Gospel of Christ Teaches That </a:t>
            </a:r>
            <a:r>
              <a:rPr lang="en-US" altLang="en-US" sz="3600" b="1" dirty="0">
                <a:solidFill>
                  <a:srgbClr val="FFFF00"/>
                </a:solidFill>
              </a:rPr>
              <a:t>We Will</a:t>
            </a:r>
            <a:r>
              <a:rPr lang="en-US" altLang="en-US" sz="3600" b="1" dirty="0"/>
              <a:t> </a:t>
            </a:r>
            <a:r>
              <a:rPr lang="en-US" altLang="en-US" sz="3600" b="1" dirty="0">
                <a:solidFill>
                  <a:schemeClr val="bg1"/>
                </a:solidFill>
              </a:rPr>
              <a:t>Be Raised!</a:t>
            </a:r>
          </a:p>
        </p:txBody>
      </p:sp>
      <p:sp>
        <p:nvSpPr>
          <p:cNvPr id="102407" name="Rectangle 7">
            <a:extLst>
              <a:ext uri="{FF2B5EF4-FFF2-40B4-BE49-F238E27FC236}">
                <a16:creationId xmlns:a16="http://schemas.microsoft.com/office/drawing/2014/main" id="{96ADA1FF-E4BD-4C36-9900-4D64BAE91ABF}"/>
              </a:ext>
            </a:extLst>
          </p:cNvPr>
          <p:cNvSpPr>
            <a:spLocks noGrp="1" noChangeArrowheads="1"/>
          </p:cNvSpPr>
          <p:nvPr>
            <p:ph idx="1"/>
          </p:nvPr>
        </p:nvSpPr>
        <p:spPr>
          <a:xfrm>
            <a:off x="228600" y="2343150"/>
            <a:ext cx="8686800" cy="2686048"/>
          </a:xfrm>
        </p:spPr>
        <p:txBody>
          <a:bodyPr>
            <a:normAutofit/>
          </a:bodyPr>
          <a:lstStyle/>
          <a:p>
            <a:pPr>
              <a:lnSpc>
                <a:spcPct val="100000"/>
              </a:lnSpc>
            </a:pPr>
            <a:r>
              <a:rPr lang="en-US" altLang="en-US" sz="2625" b="1" dirty="0">
                <a:solidFill>
                  <a:schemeClr val="bg1"/>
                </a:solidFill>
                <a:latin typeface="Calibri" panose="020F0502020204030204" pitchFamily="34" charset="0"/>
              </a:rPr>
              <a:t>Martha understood that Lazarus would be raised in the resurrection at the last day</a:t>
            </a:r>
          </a:p>
          <a:p>
            <a:pPr lvl="1">
              <a:lnSpc>
                <a:spcPct val="100000"/>
              </a:lnSpc>
            </a:pPr>
            <a:r>
              <a:rPr lang="en-US" altLang="en-US" sz="2475" dirty="0">
                <a:solidFill>
                  <a:schemeClr val="bg1"/>
                </a:solidFill>
                <a:latin typeface="Calibri" panose="020F0502020204030204" pitchFamily="34" charset="0"/>
              </a:rPr>
              <a:t>She had NO knowledge of a resurrected dead church from the grave of Judaism</a:t>
            </a:r>
          </a:p>
          <a:p>
            <a:pPr lvl="1">
              <a:lnSpc>
                <a:spcPct val="100000"/>
              </a:lnSpc>
            </a:pPr>
            <a:r>
              <a:rPr lang="en-US" altLang="en-US" sz="2475" dirty="0">
                <a:solidFill>
                  <a:schemeClr val="bg1"/>
                </a:solidFill>
                <a:latin typeface="Calibri" panose="020F0502020204030204" pitchFamily="34" charset="0"/>
              </a:rPr>
              <a:t>Martha got it right – understood Jesus’ words</a:t>
            </a:r>
          </a:p>
          <a:p>
            <a:pPr lvl="2">
              <a:lnSpc>
                <a:spcPct val="100000"/>
              </a:lnSpc>
            </a:pPr>
            <a:r>
              <a:rPr lang="en-US" altLang="en-US" sz="2325" b="1" dirty="0">
                <a:solidFill>
                  <a:srgbClr val="C0BE7C"/>
                </a:solidFill>
                <a:latin typeface="Calibri" panose="020F0502020204030204" pitchFamily="34" charset="0"/>
              </a:rPr>
              <a:t>John 11:25 </a:t>
            </a:r>
            <a:r>
              <a:rPr lang="en-US" altLang="en-US" sz="2325" dirty="0">
                <a:solidFill>
                  <a:srgbClr val="FFFF00"/>
                </a:solidFill>
                <a:latin typeface="Calibri" panose="020F0502020204030204" pitchFamily="34" charset="0"/>
              </a:rPr>
              <a:t>“though he may die, he shall live”</a:t>
            </a:r>
          </a:p>
        </p:txBody>
      </p:sp>
      <p:sp>
        <p:nvSpPr>
          <p:cNvPr id="102409" name="AutoShape 9">
            <a:extLst>
              <a:ext uri="{FF2B5EF4-FFF2-40B4-BE49-F238E27FC236}">
                <a16:creationId xmlns:a16="http://schemas.microsoft.com/office/drawing/2014/main" id="{0ADDE862-D847-4E74-8D16-C6E1CEA08481}"/>
              </a:ext>
            </a:extLst>
          </p:cNvPr>
          <p:cNvSpPr>
            <a:spLocks noChangeArrowheads="1"/>
          </p:cNvSpPr>
          <p:nvPr/>
        </p:nvSpPr>
        <p:spPr bwMode="auto">
          <a:xfrm>
            <a:off x="228600" y="1543051"/>
            <a:ext cx="8686800" cy="743070"/>
          </a:xfrm>
          <a:prstGeom prst="flowChartAlternateProcess">
            <a:avLst/>
          </a:prstGeom>
          <a:solidFill>
            <a:srgbClr val="5C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410" name="Text Box 10">
            <a:extLst>
              <a:ext uri="{FF2B5EF4-FFF2-40B4-BE49-F238E27FC236}">
                <a16:creationId xmlns:a16="http://schemas.microsoft.com/office/drawing/2014/main" id="{2E10A4F5-4321-4500-B13E-E81A7B5F0985}"/>
              </a:ext>
            </a:extLst>
          </p:cNvPr>
          <p:cNvSpPr txBox="1">
            <a:spLocks noChangeArrowheads="1"/>
          </p:cNvSpPr>
          <p:nvPr/>
        </p:nvSpPr>
        <p:spPr bwMode="auto">
          <a:xfrm>
            <a:off x="304800" y="1485901"/>
            <a:ext cx="8534400" cy="800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altLang="en-US" sz="2300" dirty="0">
                <a:solidFill>
                  <a:schemeClr val="bg1"/>
                </a:solidFill>
                <a:latin typeface="Calibri" panose="020F0502020204030204" pitchFamily="34" charset="0"/>
              </a:rPr>
              <a:t>Martha said to Him, “I </a:t>
            </a:r>
            <a:r>
              <a:rPr lang="en-US" altLang="en-US" sz="2300" dirty="0">
                <a:solidFill>
                  <a:srgbClr val="FFFF00"/>
                </a:solidFill>
                <a:latin typeface="Calibri" panose="020F0502020204030204" pitchFamily="34" charset="0"/>
              </a:rPr>
              <a:t>know</a:t>
            </a:r>
            <a:r>
              <a:rPr lang="en-US" altLang="en-US" sz="2300" dirty="0">
                <a:latin typeface="Calibri" panose="020F0502020204030204" pitchFamily="34" charset="0"/>
              </a:rPr>
              <a:t> </a:t>
            </a:r>
            <a:r>
              <a:rPr lang="en-US" altLang="en-US" sz="2300" dirty="0">
                <a:solidFill>
                  <a:schemeClr val="bg1"/>
                </a:solidFill>
                <a:latin typeface="Calibri" panose="020F0502020204030204" pitchFamily="34" charset="0"/>
              </a:rPr>
              <a:t>that he will rise again in the</a:t>
            </a:r>
            <a:br>
              <a:rPr lang="en-US" altLang="en-US" sz="2300" dirty="0">
                <a:solidFill>
                  <a:schemeClr val="bg1"/>
                </a:solidFill>
                <a:latin typeface="Calibri" panose="020F0502020204030204" pitchFamily="34" charset="0"/>
              </a:rPr>
            </a:br>
            <a:r>
              <a:rPr lang="en-US" altLang="en-US" sz="2300" dirty="0">
                <a:solidFill>
                  <a:schemeClr val="bg1"/>
                </a:solidFill>
                <a:latin typeface="Calibri" panose="020F0502020204030204" pitchFamily="34" charset="0"/>
              </a:rPr>
              <a:t>resurrection at the last day.” </a:t>
            </a:r>
            <a:r>
              <a:rPr lang="en-US" altLang="en-US" sz="2250" b="1" dirty="0">
                <a:solidFill>
                  <a:schemeClr val="bg1"/>
                </a:solidFill>
                <a:latin typeface="Calibri" panose="020F0502020204030204" pitchFamily="34" charset="0"/>
              </a:rPr>
              <a:t>John 11:24</a:t>
            </a:r>
          </a:p>
        </p:txBody>
      </p:sp>
      <p:sp>
        <p:nvSpPr>
          <p:cNvPr id="2" name="Rectangle 28">
            <a:extLst>
              <a:ext uri="{FF2B5EF4-FFF2-40B4-BE49-F238E27FC236}">
                <a16:creationId xmlns:a16="http://schemas.microsoft.com/office/drawing/2014/main" id="{63DF347B-11F8-B536-72AC-706C5B91D628}"/>
              </a:ext>
            </a:extLst>
          </p:cNvPr>
          <p:cNvSpPr>
            <a:spLocks noChangeArrowheads="1"/>
          </p:cNvSpPr>
          <p:nvPr/>
        </p:nvSpPr>
        <p:spPr bwMode="auto">
          <a:xfrm>
            <a:off x="0" y="0"/>
            <a:ext cx="114300" cy="5143500"/>
          </a:xfrm>
          <a:prstGeom prst="rect">
            <a:avLst/>
          </a:prstGeom>
          <a:solidFill>
            <a:srgbClr val="8080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 name="Rectangle 29">
            <a:extLst>
              <a:ext uri="{FF2B5EF4-FFF2-40B4-BE49-F238E27FC236}">
                <a16:creationId xmlns:a16="http://schemas.microsoft.com/office/drawing/2014/main" id="{BD303DAD-015B-D96A-661B-0DC2AB6BC45A}"/>
              </a:ext>
            </a:extLst>
          </p:cNvPr>
          <p:cNvSpPr>
            <a:spLocks noChangeArrowheads="1"/>
          </p:cNvSpPr>
          <p:nvPr/>
        </p:nvSpPr>
        <p:spPr bwMode="auto">
          <a:xfrm>
            <a:off x="9029700" y="0"/>
            <a:ext cx="114300" cy="5143500"/>
          </a:xfrm>
          <a:prstGeom prst="rect">
            <a:avLst/>
          </a:prstGeom>
          <a:solidFill>
            <a:srgbClr val="8080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 name="Rectangle 30">
            <a:extLst>
              <a:ext uri="{FF2B5EF4-FFF2-40B4-BE49-F238E27FC236}">
                <a16:creationId xmlns:a16="http://schemas.microsoft.com/office/drawing/2014/main" id="{308DE07A-EF7B-388E-F156-322BE579224A}"/>
              </a:ext>
            </a:extLst>
          </p:cNvPr>
          <p:cNvSpPr>
            <a:spLocks noChangeArrowheads="1"/>
          </p:cNvSpPr>
          <p:nvPr/>
        </p:nvSpPr>
        <p:spPr bwMode="auto">
          <a:xfrm>
            <a:off x="76200" y="0"/>
            <a:ext cx="8991600" cy="114300"/>
          </a:xfrm>
          <a:prstGeom prst="rect">
            <a:avLst/>
          </a:prstGeom>
          <a:solidFill>
            <a:srgbClr val="8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 name="Rectangle 31">
            <a:extLst>
              <a:ext uri="{FF2B5EF4-FFF2-40B4-BE49-F238E27FC236}">
                <a16:creationId xmlns:a16="http://schemas.microsoft.com/office/drawing/2014/main" id="{8F645180-2C0D-8401-0938-CAB11377EC2A}"/>
              </a:ext>
            </a:extLst>
          </p:cNvPr>
          <p:cNvSpPr>
            <a:spLocks noChangeArrowheads="1"/>
          </p:cNvSpPr>
          <p:nvPr/>
        </p:nvSpPr>
        <p:spPr bwMode="auto">
          <a:xfrm>
            <a:off x="0" y="5029199"/>
            <a:ext cx="9067800" cy="114301"/>
          </a:xfrm>
          <a:prstGeom prst="rect">
            <a:avLst/>
          </a:prstGeom>
          <a:solidFill>
            <a:srgbClr val="8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102407">
                                            <p:txEl>
                                              <p:pRg st="0" end="0"/>
                                            </p:txEl>
                                          </p:spTgt>
                                        </p:tgtEl>
                                        <p:attrNameLst>
                                          <p:attrName>style.visibility</p:attrName>
                                        </p:attrNameLst>
                                      </p:cBhvr>
                                      <p:to>
                                        <p:strVal val="visible"/>
                                      </p:to>
                                    </p:set>
                                    <p:anim calcmode="lin" valueType="num">
                                      <p:cBhvr>
                                        <p:cTn id="7" dur="500" fill="hold"/>
                                        <p:tgtEl>
                                          <p:spTgt spid="10240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0240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102407">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16" fill="hold" nodeType="clickEffect">
                                  <p:stCondLst>
                                    <p:cond delay="0"/>
                                  </p:stCondLst>
                                  <p:childTnLst>
                                    <p:set>
                                      <p:cBhvr>
                                        <p:cTn id="13" dur="1" fill="hold">
                                          <p:stCondLst>
                                            <p:cond delay="0"/>
                                          </p:stCondLst>
                                        </p:cTn>
                                        <p:tgtEl>
                                          <p:spTgt spid="102407">
                                            <p:txEl>
                                              <p:pRg st="1" end="1"/>
                                            </p:txEl>
                                          </p:spTgt>
                                        </p:tgtEl>
                                        <p:attrNameLst>
                                          <p:attrName>style.visibility</p:attrName>
                                        </p:attrNameLst>
                                      </p:cBhvr>
                                      <p:to>
                                        <p:strVal val="visible"/>
                                      </p:to>
                                    </p:set>
                                    <p:anim calcmode="lin" valueType="num">
                                      <p:cBhvr>
                                        <p:cTn id="14" dur="500" fill="hold"/>
                                        <p:tgtEl>
                                          <p:spTgt spid="102407">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102407">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102407">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3" presetClass="entr" presetSubtype="16" fill="hold" nodeType="clickEffect">
                                  <p:stCondLst>
                                    <p:cond delay="0"/>
                                  </p:stCondLst>
                                  <p:childTnLst>
                                    <p:set>
                                      <p:cBhvr>
                                        <p:cTn id="20" dur="1" fill="hold">
                                          <p:stCondLst>
                                            <p:cond delay="0"/>
                                          </p:stCondLst>
                                        </p:cTn>
                                        <p:tgtEl>
                                          <p:spTgt spid="102407">
                                            <p:txEl>
                                              <p:pRg st="2" end="2"/>
                                            </p:txEl>
                                          </p:spTgt>
                                        </p:tgtEl>
                                        <p:attrNameLst>
                                          <p:attrName>style.visibility</p:attrName>
                                        </p:attrNameLst>
                                      </p:cBhvr>
                                      <p:to>
                                        <p:strVal val="visible"/>
                                      </p:to>
                                    </p:set>
                                    <p:anim calcmode="lin" valueType="num">
                                      <p:cBhvr>
                                        <p:cTn id="21" dur="500" fill="hold"/>
                                        <p:tgtEl>
                                          <p:spTgt spid="102407">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102407">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102407">
                                            <p:txEl>
                                              <p:pRg st="2" end="2"/>
                                            </p:txEl>
                                          </p:spTgt>
                                        </p:tgtEl>
                                      </p:cBhvr>
                                    </p:animEffect>
                                  </p:childTnLst>
                                </p:cTn>
                              </p:par>
                            </p:childTnLst>
                          </p:cTn>
                        </p:par>
                        <p:par>
                          <p:cTn id="24" fill="hold" nodeType="afterGroup">
                            <p:stCondLst>
                              <p:cond delay="500"/>
                            </p:stCondLst>
                            <p:childTnLst>
                              <p:par>
                                <p:cTn id="25" presetID="53" presetClass="entr" presetSubtype="16" fill="hold" nodeType="afterEffect">
                                  <p:stCondLst>
                                    <p:cond delay="0"/>
                                  </p:stCondLst>
                                  <p:childTnLst>
                                    <p:set>
                                      <p:cBhvr>
                                        <p:cTn id="26" dur="1" fill="hold">
                                          <p:stCondLst>
                                            <p:cond delay="0"/>
                                          </p:stCondLst>
                                        </p:cTn>
                                        <p:tgtEl>
                                          <p:spTgt spid="102407">
                                            <p:txEl>
                                              <p:pRg st="3" end="3"/>
                                            </p:txEl>
                                          </p:spTgt>
                                        </p:tgtEl>
                                        <p:attrNameLst>
                                          <p:attrName>style.visibility</p:attrName>
                                        </p:attrNameLst>
                                      </p:cBhvr>
                                      <p:to>
                                        <p:strVal val="visible"/>
                                      </p:to>
                                    </p:set>
                                    <p:anim calcmode="lin" valueType="num">
                                      <p:cBhvr>
                                        <p:cTn id="27" dur="500" fill="hold"/>
                                        <p:tgtEl>
                                          <p:spTgt spid="102407">
                                            <p:txEl>
                                              <p:pRg st="3" end="3"/>
                                            </p:txEl>
                                          </p:spTgt>
                                        </p:tgtEl>
                                        <p:attrNameLst>
                                          <p:attrName>ppt_w</p:attrName>
                                        </p:attrNameLst>
                                      </p:cBhvr>
                                      <p:tavLst>
                                        <p:tav tm="0">
                                          <p:val>
                                            <p:fltVal val="0"/>
                                          </p:val>
                                        </p:tav>
                                        <p:tav tm="100000">
                                          <p:val>
                                            <p:strVal val="#ppt_w"/>
                                          </p:val>
                                        </p:tav>
                                      </p:tavLst>
                                    </p:anim>
                                    <p:anim calcmode="lin" valueType="num">
                                      <p:cBhvr>
                                        <p:cTn id="28" dur="500" fill="hold"/>
                                        <p:tgtEl>
                                          <p:spTgt spid="102407">
                                            <p:txEl>
                                              <p:pRg st="3" end="3"/>
                                            </p:txEl>
                                          </p:spTgt>
                                        </p:tgtEl>
                                        <p:attrNameLst>
                                          <p:attrName>ppt_h</p:attrName>
                                        </p:attrNameLst>
                                      </p:cBhvr>
                                      <p:tavLst>
                                        <p:tav tm="0">
                                          <p:val>
                                            <p:fltVal val="0"/>
                                          </p:val>
                                        </p:tav>
                                        <p:tav tm="100000">
                                          <p:val>
                                            <p:strVal val="#ppt_h"/>
                                          </p:val>
                                        </p:tav>
                                      </p:tavLst>
                                    </p:anim>
                                    <p:animEffect transition="in" filter="fade">
                                      <p:cBhvr>
                                        <p:cTn id="29" dur="500"/>
                                        <p:tgtEl>
                                          <p:spTgt spid="10240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3430" name="Line 6">
            <a:extLst>
              <a:ext uri="{FF2B5EF4-FFF2-40B4-BE49-F238E27FC236}">
                <a16:creationId xmlns:a16="http://schemas.microsoft.com/office/drawing/2014/main" id="{08FAE87D-CBEB-4DFD-83E4-E2870428742A}"/>
              </a:ext>
            </a:extLst>
          </p:cNvPr>
          <p:cNvSpPr>
            <a:spLocks noChangeShapeType="1"/>
          </p:cNvSpPr>
          <p:nvPr/>
        </p:nvSpPr>
        <p:spPr bwMode="auto">
          <a:xfrm>
            <a:off x="838200" y="914400"/>
            <a:ext cx="6400800" cy="0"/>
          </a:xfrm>
          <a:prstGeom prst="line">
            <a:avLst/>
          </a:prstGeom>
          <a:noFill/>
          <a:ln w="25400">
            <a:solidFill>
              <a:srgbClr val="8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a:p>
        </p:txBody>
      </p:sp>
      <p:sp>
        <p:nvSpPr>
          <p:cNvPr id="103432" name="Rectangle 8">
            <a:extLst>
              <a:ext uri="{FF2B5EF4-FFF2-40B4-BE49-F238E27FC236}">
                <a16:creationId xmlns:a16="http://schemas.microsoft.com/office/drawing/2014/main" id="{B5865046-D857-42D1-999F-738180A84775}"/>
              </a:ext>
            </a:extLst>
          </p:cNvPr>
          <p:cNvSpPr>
            <a:spLocks noGrp="1" noChangeArrowheads="1"/>
          </p:cNvSpPr>
          <p:nvPr>
            <p:ph type="title"/>
          </p:nvPr>
        </p:nvSpPr>
        <p:spPr>
          <a:xfrm>
            <a:off x="2209800" y="209550"/>
            <a:ext cx="3657600" cy="628650"/>
          </a:xfrm>
          <a:noFill/>
          <a:ln/>
          <a:effectLst/>
        </p:spPr>
        <p:txBody>
          <a:bodyPr>
            <a:normAutofit fontScale="90000"/>
          </a:bodyPr>
          <a:lstStyle/>
          <a:p>
            <a:pPr algn="ctr"/>
            <a:r>
              <a:rPr lang="en-US" altLang="en-US" sz="4050" b="1" dirty="0">
                <a:solidFill>
                  <a:schemeClr val="bg1"/>
                </a:solidFill>
              </a:rPr>
              <a:t>Conclusion</a:t>
            </a:r>
          </a:p>
        </p:txBody>
      </p:sp>
      <p:sp>
        <p:nvSpPr>
          <p:cNvPr id="103431" name="Rectangle 7">
            <a:extLst>
              <a:ext uri="{FF2B5EF4-FFF2-40B4-BE49-F238E27FC236}">
                <a16:creationId xmlns:a16="http://schemas.microsoft.com/office/drawing/2014/main" id="{5AEE59C7-14FB-4A93-86AE-966CFAEFA0A2}"/>
              </a:ext>
            </a:extLst>
          </p:cNvPr>
          <p:cNvSpPr>
            <a:spLocks noGrp="1" noChangeArrowheads="1"/>
          </p:cNvSpPr>
          <p:nvPr>
            <p:ph idx="1"/>
          </p:nvPr>
        </p:nvSpPr>
        <p:spPr>
          <a:xfrm>
            <a:off x="2550319" y="1200150"/>
            <a:ext cx="5069681" cy="3028950"/>
          </a:xfrm>
        </p:spPr>
        <p:txBody>
          <a:bodyPr/>
          <a:lstStyle/>
          <a:p>
            <a:pPr>
              <a:lnSpc>
                <a:spcPct val="100000"/>
              </a:lnSpc>
            </a:pPr>
            <a:r>
              <a:rPr lang="en-US" altLang="en-US" sz="2550" b="1" dirty="0">
                <a:solidFill>
                  <a:schemeClr val="bg1"/>
                </a:solidFill>
                <a:latin typeface="Calibri" panose="020F0502020204030204" pitchFamily="34" charset="0"/>
              </a:rPr>
              <a:t>Faithful Christians have so much to</a:t>
            </a:r>
            <a:br>
              <a:rPr lang="en-US" altLang="en-US" sz="2550" b="1" dirty="0">
                <a:solidFill>
                  <a:schemeClr val="bg1"/>
                </a:solidFill>
                <a:latin typeface="Calibri" panose="020F0502020204030204" pitchFamily="34" charset="0"/>
              </a:rPr>
            </a:br>
            <a:r>
              <a:rPr lang="en-US" altLang="en-US" sz="2550" b="1" dirty="0">
                <a:solidFill>
                  <a:srgbClr val="FFFF00"/>
                </a:solidFill>
                <a:latin typeface="Calibri" panose="020F0502020204030204" pitchFamily="34" charset="0"/>
              </a:rPr>
              <a:t>look forward to</a:t>
            </a:r>
            <a:r>
              <a:rPr lang="en-US" altLang="en-US" sz="2550" b="1" dirty="0">
                <a:latin typeface="Calibri" panose="020F0502020204030204" pitchFamily="34" charset="0"/>
              </a:rPr>
              <a:t>!</a:t>
            </a:r>
          </a:p>
          <a:p>
            <a:pPr lvl="1">
              <a:lnSpc>
                <a:spcPct val="100000"/>
              </a:lnSpc>
            </a:pPr>
            <a:r>
              <a:rPr lang="en-US" altLang="en-US" sz="2400" dirty="0">
                <a:solidFill>
                  <a:schemeClr val="bg1"/>
                </a:solidFill>
                <a:latin typeface="Calibri" panose="020F0502020204030204" pitchFamily="34" charset="0"/>
              </a:rPr>
              <a:t>The resurrection in the last day to be with our Lord and Savior Jesus Christ eternally</a:t>
            </a:r>
          </a:p>
          <a:p>
            <a:pPr>
              <a:lnSpc>
                <a:spcPct val="100000"/>
              </a:lnSpc>
            </a:pPr>
            <a:r>
              <a:rPr lang="en-US" altLang="en-US" sz="2550" b="1" dirty="0">
                <a:solidFill>
                  <a:schemeClr val="bg1"/>
                </a:solidFill>
                <a:latin typeface="Calibri" panose="020F0502020204030204" pitchFamily="34" charset="0"/>
              </a:rPr>
              <a:t>Apostle Paul assures us of our hope of immortal glory</a:t>
            </a:r>
            <a:endParaRPr lang="en-US" altLang="en-US" sz="2775" dirty="0">
              <a:solidFill>
                <a:schemeClr val="bg1"/>
              </a:solidFill>
              <a:latin typeface="Calibri" panose="020F0502020204030204" pitchFamily="34" charset="0"/>
            </a:endParaRPr>
          </a:p>
        </p:txBody>
      </p:sp>
      <p:pic>
        <p:nvPicPr>
          <p:cNvPr id="103435" name="Picture 11" descr="woman study">
            <a:extLst>
              <a:ext uri="{FF2B5EF4-FFF2-40B4-BE49-F238E27FC236}">
                <a16:creationId xmlns:a16="http://schemas.microsoft.com/office/drawing/2014/main" id="{AC74E224-9CB3-4B36-9CFB-BDBB6A0FCB8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028700"/>
            <a:ext cx="2207419" cy="3314700"/>
          </a:xfrm>
          <a:prstGeom prst="rect">
            <a:avLst/>
          </a:prstGeom>
          <a:noFill/>
          <a:extLst>
            <a:ext uri="{909E8E84-426E-40DD-AFC4-6F175D3DCCD1}">
              <a14:hiddenFill xmlns:a14="http://schemas.microsoft.com/office/drawing/2010/main">
                <a:solidFill>
                  <a:srgbClr val="FFFFFF"/>
                </a:solidFill>
              </a14:hiddenFill>
            </a:ext>
          </a:extLst>
        </p:spPr>
      </p:pic>
      <p:sp>
        <p:nvSpPr>
          <p:cNvPr id="103437" name="WordArt 13">
            <a:extLst>
              <a:ext uri="{FF2B5EF4-FFF2-40B4-BE49-F238E27FC236}">
                <a16:creationId xmlns:a16="http://schemas.microsoft.com/office/drawing/2014/main" id="{CC73CD14-6AF7-44A4-BC7E-B78C6B1E1801}"/>
              </a:ext>
            </a:extLst>
          </p:cNvPr>
          <p:cNvSpPr>
            <a:spLocks noChangeArrowheads="1" noChangeShapeType="1" noTextEdit="1"/>
          </p:cNvSpPr>
          <p:nvPr/>
        </p:nvSpPr>
        <p:spPr bwMode="auto">
          <a:xfrm>
            <a:off x="838200" y="4457705"/>
            <a:ext cx="6343650" cy="392906"/>
          </a:xfrm>
          <a:prstGeom prst="rect">
            <a:avLst/>
          </a:prstGeom>
        </p:spPr>
        <p:txBody>
          <a:bodyPr wrap="none" fromWordArt="1">
            <a:prstTxWarp prst="textPlain">
              <a:avLst>
                <a:gd name="adj" fmla="val 50000"/>
              </a:avLst>
            </a:prstTxWarp>
          </a:bodyPr>
          <a:lstStyle/>
          <a:p>
            <a:pPr algn="ctr"/>
            <a:r>
              <a:rPr lang="en-US" sz="2700" b="1" kern="10" dirty="0">
                <a:ln w="9525">
                  <a:solidFill>
                    <a:srgbClr val="000000"/>
                  </a:solidFill>
                  <a:round/>
                  <a:headEnd/>
                  <a:tailEnd/>
                </a:ln>
                <a:solidFill>
                  <a:srgbClr val="FFFF00"/>
                </a:solidFill>
                <a:effectLst>
                  <a:outerShdw dist="35921" dir="2700000" algn="ctr" rotWithShape="0">
                    <a:schemeClr val="tx1"/>
                  </a:outerShdw>
                </a:effectLst>
                <a:latin typeface="Calibri" panose="020F0502020204030204" pitchFamily="34" charset="0"/>
                <a:cs typeface="Calibri" panose="020F0502020204030204" pitchFamily="34" charset="0"/>
              </a:rPr>
              <a:t>2 Corinthians 5:1-8</a:t>
            </a:r>
          </a:p>
        </p:txBody>
      </p:sp>
      <p:pic>
        <p:nvPicPr>
          <p:cNvPr id="103439" name="Picture 15" descr="9905_08_4---Graveyard_web">
            <a:extLst>
              <a:ext uri="{FF2B5EF4-FFF2-40B4-BE49-F238E27FC236}">
                <a16:creationId xmlns:a16="http://schemas.microsoft.com/office/drawing/2014/main" id="{350FED17-C5C8-459E-BEE2-0381200BFB6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171453"/>
            <a:ext cx="1371600" cy="675085"/>
          </a:xfrm>
          <a:prstGeom prst="rect">
            <a:avLst/>
          </a:prstGeom>
          <a:noFill/>
          <a:extLst>
            <a:ext uri="{909E8E84-426E-40DD-AFC4-6F175D3DCCD1}">
              <a14:hiddenFill xmlns:a14="http://schemas.microsoft.com/office/drawing/2010/main">
                <a:solidFill>
                  <a:srgbClr val="FFFFFF"/>
                </a:solidFill>
              </a14:hiddenFill>
            </a:ext>
          </a:extLst>
        </p:spPr>
      </p:pic>
      <p:pic>
        <p:nvPicPr>
          <p:cNvPr id="103440" name="Picture 16" descr="9905_08_4---Graveyard_web">
            <a:extLst>
              <a:ext uri="{FF2B5EF4-FFF2-40B4-BE49-F238E27FC236}">
                <a16:creationId xmlns:a16="http://schemas.microsoft.com/office/drawing/2014/main" id="{D96DCD3C-10BA-46F0-99B3-41321491110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67400" y="171453"/>
            <a:ext cx="1371600" cy="675085"/>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28">
            <a:extLst>
              <a:ext uri="{FF2B5EF4-FFF2-40B4-BE49-F238E27FC236}">
                <a16:creationId xmlns:a16="http://schemas.microsoft.com/office/drawing/2014/main" id="{B2761C9C-3737-6C40-0108-F98E6C969F78}"/>
              </a:ext>
            </a:extLst>
          </p:cNvPr>
          <p:cNvSpPr>
            <a:spLocks noChangeArrowheads="1"/>
          </p:cNvSpPr>
          <p:nvPr/>
        </p:nvSpPr>
        <p:spPr bwMode="auto">
          <a:xfrm>
            <a:off x="0" y="0"/>
            <a:ext cx="114300" cy="5143500"/>
          </a:xfrm>
          <a:prstGeom prst="rect">
            <a:avLst/>
          </a:prstGeom>
          <a:solidFill>
            <a:srgbClr val="8080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 name="Rectangle 29">
            <a:extLst>
              <a:ext uri="{FF2B5EF4-FFF2-40B4-BE49-F238E27FC236}">
                <a16:creationId xmlns:a16="http://schemas.microsoft.com/office/drawing/2014/main" id="{A21FD635-09E0-E65A-39D1-924B4A6BC5B1}"/>
              </a:ext>
            </a:extLst>
          </p:cNvPr>
          <p:cNvSpPr>
            <a:spLocks noChangeArrowheads="1"/>
          </p:cNvSpPr>
          <p:nvPr/>
        </p:nvSpPr>
        <p:spPr bwMode="auto">
          <a:xfrm>
            <a:off x="7943850" y="0"/>
            <a:ext cx="1200150" cy="5143500"/>
          </a:xfrm>
          <a:prstGeom prst="rect">
            <a:avLst/>
          </a:prstGeom>
          <a:solidFill>
            <a:srgbClr val="8080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 name="Rectangle 30">
            <a:extLst>
              <a:ext uri="{FF2B5EF4-FFF2-40B4-BE49-F238E27FC236}">
                <a16:creationId xmlns:a16="http://schemas.microsoft.com/office/drawing/2014/main" id="{8BDDE3BB-DE01-A797-0F74-13EFCE11B4FA}"/>
              </a:ext>
            </a:extLst>
          </p:cNvPr>
          <p:cNvSpPr>
            <a:spLocks noChangeArrowheads="1"/>
          </p:cNvSpPr>
          <p:nvPr/>
        </p:nvSpPr>
        <p:spPr bwMode="auto">
          <a:xfrm>
            <a:off x="76200" y="0"/>
            <a:ext cx="8991600" cy="114300"/>
          </a:xfrm>
          <a:prstGeom prst="rect">
            <a:avLst/>
          </a:prstGeom>
          <a:solidFill>
            <a:srgbClr val="8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 name="Rectangle 31">
            <a:extLst>
              <a:ext uri="{FF2B5EF4-FFF2-40B4-BE49-F238E27FC236}">
                <a16:creationId xmlns:a16="http://schemas.microsoft.com/office/drawing/2014/main" id="{5828F07B-51CA-96AE-D9D8-F71B473A8784}"/>
              </a:ext>
            </a:extLst>
          </p:cNvPr>
          <p:cNvSpPr>
            <a:spLocks noChangeArrowheads="1"/>
          </p:cNvSpPr>
          <p:nvPr/>
        </p:nvSpPr>
        <p:spPr bwMode="auto">
          <a:xfrm>
            <a:off x="0" y="5029199"/>
            <a:ext cx="9067800" cy="114301"/>
          </a:xfrm>
          <a:prstGeom prst="rect">
            <a:avLst/>
          </a:prstGeom>
          <a:solidFill>
            <a:srgbClr val="8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103431">
                                            <p:txEl>
                                              <p:pRg st="1" end="1"/>
                                            </p:txEl>
                                          </p:spTgt>
                                        </p:tgtEl>
                                        <p:attrNameLst>
                                          <p:attrName>style.visibility</p:attrName>
                                        </p:attrNameLst>
                                      </p:cBhvr>
                                      <p:to>
                                        <p:strVal val="visible"/>
                                      </p:to>
                                    </p:set>
                                    <p:anim calcmode="lin" valueType="num">
                                      <p:cBhvr>
                                        <p:cTn id="7" dur="500" fill="hold"/>
                                        <p:tgtEl>
                                          <p:spTgt spid="103431">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103431">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103431">
                                            <p:txEl>
                                              <p:pRg st="1" end="1"/>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16" fill="hold" nodeType="clickEffect">
                                  <p:stCondLst>
                                    <p:cond delay="0"/>
                                  </p:stCondLst>
                                  <p:childTnLst>
                                    <p:set>
                                      <p:cBhvr>
                                        <p:cTn id="13" dur="1" fill="hold">
                                          <p:stCondLst>
                                            <p:cond delay="0"/>
                                          </p:stCondLst>
                                        </p:cTn>
                                        <p:tgtEl>
                                          <p:spTgt spid="103431">
                                            <p:txEl>
                                              <p:pRg st="2" end="2"/>
                                            </p:txEl>
                                          </p:spTgt>
                                        </p:tgtEl>
                                        <p:attrNameLst>
                                          <p:attrName>style.visibility</p:attrName>
                                        </p:attrNameLst>
                                      </p:cBhvr>
                                      <p:to>
                                        <p:strVal val="visible"/>
                                      </p:to>
                                    </p:set>
                                    <p:anim calcmode="lin" valueType="num">
                                      <p:cBhvr>
                                        <p:cTn id="14" dur="500" fill="hold"/>
                                        <p:tgtEl>
                                          <p:spTgt spid="103431">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103431">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103431">
                                            <p:txEl>
                                              <p:pRg st="2" end="2"/>
                                            </p:txEl>
                                          </p:spTgt>
                                        </p:tgtEl>
                                      </p:cBhvr>
                                    </p:animEffect>
                                  </p:childTnLst>
                                </p:cTn>
                              </p:par>
                            </p:childTnLst>
                          </p:cTn>
                        </p:par>
                        <p:par>
                          <p:cTn id="17" fill="hold" nodeType="afterGroup">
                            <p:stCondLst>
                              <p:cond delay="500"/>
                            </p:stCondLst>
                            <p:childTnLst>
                              <p:par>
                                <p:cTn id="18" presetID="53" presetClass="entr" presetSubtype="16" fill="hold" nodeType="afterEffect">
                                  <p:stCondLst>
                                    <p:cond delay="0"/>
                                  </p:stCondLst>
                                  <p:childTnLst>
                                    <p:set>
                                      <p:cBhvr>
                                        <p:cTn id="19" dur="1" fill="hold">
                                          <p:stCondLst>
                                            <p:cond delay="0"/>
                                          </p:stCondLst>
                                        </p:cTn>
                                        <p:tgtEl>
                                          <p:spTgt spid="103437"/>
                                        </p:tgtEl>
                                        <p:attrNameLst>
                                          <p:attrName>style.visibility</p:attrName>
                                        </p:attrNameLst>
                                      </p:cBhvr>
                                      <p:to>
                                        <p:strVal val="visible"/>
                                      </p:to>
                                    </p:set>
                                    <p:anim calcmode="lin" valueType="num">
                                      <p:cBhvr>
                                        <p:cTn id="20" dur="500" fill="hold"/>
                                        <p:tgtEl>
                                          <p:spTgt spid="103437"/>
                                        </p:tgtEl>
                                        <p:attrNameLst>
                                          <p:attrName>ppt_w</p:attrName>
                                        </p:attrNameLst>
                                      </p:cBhvr>
                                      <p:tavLst>
                                        <p:tav tm="0">
                                          <p:val>
                                            <p:fltVal val="0"/>
                                          </p:val>
                                        </p:tav>
                                        <p:tav tm="100000">
                                          <p:val>
                                            <p:strVal val="#ppt_w"/>
                                          </p:val>
                                        </p:tav>
                                      </p:tavLst>
                                    </p:anim>
                                    <p:anim calcmode="lin" valueType="num">
                                      <p:cBhvr>
                                        <p:cTn id="21" dur="500" fill="hold"/>
                                        <p:tgtEl>
                                          <p:spTgt spid="103437"/>
                                        </p:tgtEl>
                                        <p:attrNameLst>
                                          <p:attrName>ppt_h</p:attrName>
                                        </p:attrNameLst>
                                      </p:cBhvr>
                                      <p:tavLst>
                                        <p:tav tm="0">
                                          <p:val>
                                            <p:fltVal val="0"/>
                                          </p:val>
                                        </p:tav>
                                        <p:tav tm="100000">
                                          <p:val>
                                            <p:strVal val="#ppt_h"/>
                                          </p:val>
                                        </p:tav>
                                      </p:tavLst>
                                    </p:anim>
                                    <p:animEffect transition="in" filter="fade">
                                      <p:cBhvr>
                                        <p:cTn id="22" dur="500"/>
                                        <p:tgtEl>
                                          <p:spTgt spid="1034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3971" name="Rectangle 3">
            <a:extLst>
              <a:ext uri="{FF2B5EF4-FFF2-40B4-BE49-F238E27FC236}">
                <a16:creationId xmlns:a16="http://schemas.microsoft.com/office/drawing/2014/main" id="{2EA9BBD0-FE1E-4AFF-9AB7-8E3DA3FCA149}"/>
              </a:ext>
            </a:extLst>
          </p:cNvPr>
          <p:cNvSpPr>
            <a:spLocks noGrp="1" noChangeArrowheads="1"/>
          </p:cNvSpPr>
          <p:nvPr>
            <p:ph type="title"/>
          </p:nvPr>
        </p:nvSpPr>
        <p:spPr>
          <a:xfrm>
            <a:off x="1314450" y="171450"/>
            <a:ext cx="6515100" cy="1085850"/>
          </a:xfrm>
          <a:effectLst/>
        </p:spPr>
        <p:txBody>
          <a:bodyPr>
            <a:normAutofit fontScale="90000"/>
          </a:bodyPr>
          <a:lstStyle/>
          <a:p>
            <a:pPr algn="ctr"/>
            <a:r>
              <a:rPr lang="en-US" altLang="en-US" sz="4050" b="1" dirty="0">
                <a:solidFill>
                  <a:schemeClr val="bg1"/>
                </a:solidFill>
              </a:rPr>
              <a:t>Realized Eschatology</a:t>
            </a:r>
            <a:br>
              <a:rPr lang="en-US" altLang="en-US" sz="4050" b="1" dirty="0">
                <a:solidFill>
                  <a:schemeClr val="bg1"/>
                </a:solidFill>
              </a:rPr>
            </a:br>
            <a:r>
              <a:rPr lang="en-US" altLang="en-US" sz="4050" b="1" dirty="0">
                <a:solidFill>
                  <a:schemeClr val="bg1"/>
                </a:solidFill>
              </a:rPr>
              <a:t>View of the Resurrection</a:t>
            </a:r>
          </a:p>
        </p:txBody>
      </p:sp>
      <p:sp>
        <p:nvSpPr>
          <p:cNvPr id="83978" name="Rectangle 10">
            <a:extLst>
              <a:ext uri="{FF2B5EF4-FFF2-40B4-BE49-F238E27FC236}">
                <a16:creationId xmlns:a16="http://schemas.microsoft.com/office/drawing/2014/main" id="{BA582544-5E75-438C-A162-2EE192D9C958}"/>
              </a:ext>
            </a:extLst>
          </p:cNvPr>
          <p:cNvSpPr>
            <a:spLocks noGrp="1" noChangeArrowheads="1"/>
          </p:cNvSpPr>
          <p:nvPr>
            <p:ph idx="1"/>
          </p:nvPr>
        </p:nvSpPr>
        <p:spPr>
          <a:xfrm>
            <a:off x="228600" y="1428750"/>
            <a:ext cx="8686800" cy="3486150"/>
          </a:xfrm>
        </p:spPr>
        <p:txBody>
          <a:bodyPr/>
          <a:lstStyle/>
          <a:p>
            <a:pPr>
              <a:lnSpc>
                <a:spcPct val="100000"/>
              </a:lnSpc>
            </a:pPr>
            <a:r>
              <a:rPr lang="en-US" altLang="en-US" sz="2700" b="1" dirty="0">
                <a:solidFill>
                  <a:schemeClr val="bg1"/>
                </a:solidFill>
                <a:latin typeface="Calibri" panose="020F0502020204030204" pitchFamily="34" charset="0"/>
              </a:rPr>
              <a:t>Believe and teach that the resurrection has already occurred in 70 A.D.</a:t>
            </a:r>
          </a:p>
          <a:p>
            <a:pPr lvl="1">
              <a:lnSpc>
                <a:spcPct val="100000"/>
              </a:lnSpc>
            </a:pPr>
            <a:r>
              <a:rPr lang="en-US" altLang="en-US" sz="2550" dirty="0">
                <a:solidFill>
                  <a:schemeClr val="bg1"/>
                </a:solidFill>
                <a:latin typeface="Calibri" panose="020F0502020204030204" pitchFamily="34" charset="0"/>
              </a:rPr>
              <a:t>Deny that there will be a future resurrection of the dead from the graves</a:t>
            </a:r>
          </a:p>
          <a:p>
            <a:pPr lvl="1">
              <a:lnSpc>
                <a:spcPct val="100000"/>
              </a:lnSpc>
            </a:pPr>
            <a:r>
              <a:rPr lang="en-US" altLang="en-US" sz="2550" dirty="0">
                <a:solidFill>
                  <a:schemeClr val="bg1"/>
                </a:solidFill>
                <a:latin typeface="Calibri" panose="020F0502020204030204" pitchFamily="34" charset="0"/>
              </a:rPr>
              <a:t>Believe that the resurrection was a spiritual resurrection, not a bodily resurrection</a:t>
            </a:r>
          </a:p>
          <a:p>
            <a:pPr lvl="2">
              <a:lnSpc>
                <a:spcPct val="100000"/>
              </a:lnSpc>
            </a:pPr>
            <a:r>
              <a:rPr lang="en-US" altLang="en-US" sz="2325" dirty="0">
                <a:solidFill>
                  <a:schemeClr val="bg1"/>
                </a:solidFill>
                <a:latin typeface="Calibri" panose="020F0502020204030204" pitchFamily="34" charset="0"/>
              </a:rPr>
              <a:t>The suppressed spiritual body of Christ, the church, released from Jewish suppression</a:t>
            </a:r>
          </a:p>
        </p:txBody>
      </p:sp>
      <p:sp>
        <p:nvSpPr>
          <p:cNvPr id="83977" name="Line 9">
            <a:extLst>
              <a:ext uri="{FF2B5EF4-FFF2-40B4-BE49-F238E27FC236}">
                <a16:creationId xmlns:a16="http://schemas.microsoft.com/office/drawing/2014/main" id="{137A90F9-7657-4948-A340-71A181C310A1}"/>
              </a:ext>
            </a:extLst>
          </p:cNvPr>
          <p:cNvSpPr>
            <a:spLocks noChangeShapeType="1"/>
          </p:cNvSpPr>
          <p:nvPr/>
        </p:nvSpPr>
        <p:spPr bwMode="auto">
          <a:xfrm>
            <a:off x="1371600" y="1371600"/>
            <a:ext cx="6400800" cy="0"/>
          </a:xfrm>
          <a:prstGeom prst="line">
            <a:avLst/>
          </a:prstGeom>
          <a:noFill/>
          <a:ln w="25400">
            <a:solidFill>
              <a:srgbClr val="8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a:p>
        </p:txBody>
      </p:sp>
      <p:sp>
        <p:nvSpPr>
          <p:cNvPr id="2" name="Rectangle 28">
            <a:extLst>
              <a:ext uri="{FF2B5EF4-FFF2-40B4-BE49-F238E27FC236}">
                <a16:creationId xmlns:a16="http://schemas.microsoft.com/office/drawing/2014/main" id="{7644D784-5861-2FA1-824F-7F0B11AD8128}"/>
              </a:ext>
            </a:extLst>
          </p:cNvPr>
          <p:cNvSpPr>
            <a:spLocks noChangeArrowheads="1"/>
          </p:cNvSpPr>
          <p:nvPr/>
        </p:nvSpPr>
        <p:spPr bwMode="auto">
          <a:xfrm>
            <a:off x="0" y="0"/>
            <a:ext cx="114300" cy="5143500"/>
          </a:xfrm>
          <a:prstGeom prst="rect">
            <a:avLst/>
          </a:prstGeom>
          <a:solidFill>
            <a:srgbClr val="8080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 name="Rectangle 29">
            <a:extLst>
              <a:ext uri="{FF2B5EF4-FFF2-40B4-BE49-F238E27FC236}">
                <a16:creationId xmlns:a16="http://schemas.microsoft.com/office/drawing/2014/main" id="{01BC2817-D8A5-3DDC-2EAA-194E869B294C}"/>
              </a:ext>
            </a:extLst>
          </p:cNvPr>
          <p:cNvSpPr>
            <a:spLocks noChangeArrowheads="1"/>
          </p:cNvSpPr>
          <p:nvPr/>
        </p:nvSpPr>
        <p:spPr bwMode="auto">
          <a:xfrm>
            <a:off x="9029700" y="0"/>
            <a:ext cx="114300" cy="5143500"/>
          </a:xfrm>
          <a:prstGeom prst="rect">
            <a:avLst/>
          </a:prstGeom>
          <a:solidFill>
            <a:srgbClr val="8080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 name="Rectangle 30">
            <a:extLst>
              <a:ext uri="{FF2B5EF4-FFF2-40B4-BE49-F238E27FC236}">
                <a16:creationId xmlns:a16="http://schemas.microsoft.com/office/drawing/2014/main" id="{4ADA3B0B-2FB9-3C60-3718-DE15A1167E4B}"/>
              </a:ext>
            </a:extLst>
          </p:cNvPr>
          <p:cNvSpPr>
            <a:spLocks noChangeArrowheads="1"/>
          </p:cNvSpPr>
          <p:nvPr/>
        </p:nvSpPr>
        <p:spPr bwMode="auto">
          <a:xfrm>
            <a:off x="76200" y="0"/>
            <a:ext cx="8991600" cy="114300"/>
          </a:xfrm>
          <a:prstGeom prst="rect">
            <a:avLst/>
          </a:prstGeom>
          <a:solidFill>
            <a:srgbClr val="8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 name="Rectangle 31">
            <a:extLst>
              <a:ext uri="{FF2B5EF4-FFF2-40B4-BE49-F238E27FC236}">
                <a16:creationId xmlns:a16="http://schemas.microsoft.com/office/drawing/2014/main" id="{9F765A31-D1A9-E45D-59D6-D8FB5EE1B5D1}"/>
              </a:ext>
            </a:extLst>
          </p:cNvPr>
          <p:cNvSpPr>
            <a:spLocks noChangeArrowheads="1"/>
          </p:cNvSpPr>
          <p:nvPr/>
        </p:nvSpPr>
        <p:spPr bwMode="auto">
          <a:xfrm>
            <a:off x="0" y="5029199"/>
            <a:ext cx="9067800" cy="114301"/>
          </a:xfrm>
          <a:prstGeom prst="rect">
            <a:avLst/>
          </a:prstGeom>
          <a:solidFill>
            <a:srgbClr val="8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83978">
                                            <p:txEl>
                                              <p:pRg st="1" end="1"/>
                                            </p:txEl>
                                          </p:spTgt>
                                        </p:tgtEl>
                                        <p:attrNameLst>
                                          <p:attrName>style.visibility</p:attrName>
                                        </p:attrNameLst>
                                      </p:cBhvr>
                                      <p:to>
                                        <p:strVal val="visible"/>
                                      </p:to>
                                    </p:set>
                                    <p:anim calcmode="lin" valueType="num">
                                      <p:cBhvr>
                                        <p:cTn id="7" dur="500" fill="hold"/>
                                        <p:tgtEl>
                                          <p:spTgt spid="8397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397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3978">
                                            <p:txEl>
                                              <p:pRg st="1" end="1"/>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16" fill="hold" nodeType="clickEffect">
                                  <p:stCondLst>
                                    <p:cond delay="0"/>
                                  </p:stCondLst>
                                  <p:childTnLst>
                                    <p:set>
                                      <p:cBhvr>
                                        <p:cTn id="13" dur="1" fill="hold">
                                          <p:stCondLst>
                                            <p:cond delay="0"/>
                                          </p:stCondLst>
                                        </p:cTn>
                                        <p:tgtEl>
                                          <p:spTgt spid="83978">
                                            <p:txEl>
                                              <p:pRg st="2" end="2"/>
                                            </p:txEl>
                                          </p:spTgt>
                                        </p:tgtEl>
                                        <p:attrNameLst>
                                          <p:attrName>style.visibility</p:attrName>
                                        </p:attrNameLst>
                                      </p:cBhvr>
                                      <p:to>
                                        <p:strVal val="visible"/>
                                      </p:to>
                                    </p:set>
                                    <p:anim calcmode="lin" valueType="num">
                                      <p:cBhvr>
                                        <p:cTn id="14" dur="500" fill="hold"/>
                                        <p:tgtEl>
                                          <p:spTgt spid="8397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397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3978">
                                            <p:txEl>
                                              <p:pRg st="2" end="2"/>
                                            </p:txEl>
                                          </p:spTgt>
                                        </p:tgtEl>
                                      </p:cBhvr>
                                    </p:animEffect>
                                  </p:childTnLst>
                                </p:cTn>
                              </p:par>
                            </p:childTnLst>
                          </p:cTn>
                        </p:par>
                        <p:par>
                          <p:cTn id="17" fill="hold" nodeType="afterGroup">
                            <p:stCondLst>
                              <p:cond delay="500"/>
                            </p:stCondLst>
                            <p:childTnLst>
                              <p:par>
                                <p:cTn id="18" presetID="53" presetClass="entr" presetSubtype="16" fill="hold" nodeType="afterEffect">
                                  <p:stCondLst>
                                    <p:cond delay="0"/>
                                  </p:stCondLst>
                                  <p:childTnLst>
                                    <p:set>
                                      <p:cBhvr>
                                        <p:cTn id="19" dur="1" fill="hold">
                                          <p:stCondLst>
                                            <p:cond delay="0"/>
                                          </p:stCondLst>
                                        </p:cTn>
                                        <p:tgtEl>
                                          <p:spTgt spid="83978">
                                            <p:txEl>
                                              <p:pRg st="3" end="3"/>
                                            </p:txEl>
                                          </p:spTgt>
                                        </p:tgtEl>
                                        <p:attrNameLst>
                                          <p:attrName>style.visibility</p:attrName>
                                        </p:attrNameLst>
                                      </p:cBhvr>
                                      <p:to>
                                        <p:strVal val="visible"/>
                                      </p:to>
                                    </p:set>
                                    <p:anim calcmode="lin" valueType="num">
                                      <p:cBhvr>
                                        <p:cTn id="20" dur="500" fill="hold"/>
                                        <p:tgtEl>
                                          <p:spTgt spid="83978">
                                            <p:txEl>
                                              <p:pRg st="3" end="3"/>
                                            </p:txEl>
                                          </p:spTgt>
                                        </p:tgtEl>
                                        <p:attrNameLst>
                                          <p:attrName>ppt_w</p:attrName>
                                        </p:attrNameLst>
                                      </p:cBhvr>
                                      <p:tavLst>
                                        <p:tav tm="0">
                                          <p:val>
                                            <p:fltVal val="0"/>
                                          </p:val>
                                        </p:tav>
                                        <p:tav tm="100000">
                                          <p:val>
                                            <p:strVal val="#ppt_w"/>
                                          </p:val>
                                        </p:tav>
                                      </p:tavLst>
                                    </p:anim>
                                    <p:anim calcmode="lin" valueType="num">
                                      <p:cBhvr>
                                        <p:cTn id="21" dur="500" fill="hold"/>
                                        <p:tgtEl>
                                          <p:spTgt spid="83978">
                                            <p:txEl>
                                              <p:pRg st="3" end="3"/>
                                            </p:txEl>
                                          </p:spTgt>
                                        </p:tgtEl>
                                        <p:attrNameLst>
                                          <p:attrName>ppt_h</p:attrName>
                                        </p:attrNameLst>
                                      </p:cBhvr>
                                      <p:tavLst>
                                        <p:tav tm="0">
                                          <p:val>
                                            <p:fltVal val="0"/>
                                          </p:val>
                                        </p:tav>
                                        <p:tav tm="100000">
                                          <p:val>
                                            <p:strVal val="#ppt_h"/>
                                          </p:val>
                                        </p:tav>
                                      </p:tavLst>
                                    </p:anim>
                                    <p:animEffect transition="in" filter="fade">
                                      <p:cBhvr>
                                        <p:cTn id="22" dur="500"/>
                                        <p:tgtEl>
                                          <p:spTgt spid="8397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5005" name="Text Box 13">
            <a:extLst>
              <a:ext uri="{FF2B5EF4-FFF2-40B4-BE49-F238E27FC236}">
                <a16:creationId xmlns:a16="http://schemas.microsoft.com/office/drawing/2014/main" id="{5DCECA4A-EDE4-4484-A0F4-199BD849FA93}"/>
              </a:ext>
            </a:extLst>
          </p:cNvPr>
          <p:cNvSpPr txBox="1">
            <a:spLocks noChangeArrowheads="1"/>
          </p:cNvSpPr>
          <p:nvPr/>
        </p:nvSpPr>
        <p:spPr bwMode="auto">
          <a:xfrm>
            <a:off x="228600" y="216530"/>
            <a:ext cx="8686800" cy="47936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2350" dirty="0">
                <a:solidFill>
                  <a:schemeClr val="bg1"/>
                </a:solidFill>
                <a:latin typeface="Calibri" panose="020F0502020204030204" pitchFamily="34" charset="0"/>
              </a:rPr>
              <a:t>The</a:t>
            </a:r>
            <a:r>
              <a:rPr lang="en-US" altLang="en-US" sz="2350" dirty="0">
                <a:latin typeface="Calibri" panose="020F0502020204030204" pitchFamily="34" charset="0"/>
              </a:rPr>
              <a:t> </a:t>
            </a:r>
            <a:r>
              <a:rPr lang="en-US" altLang="en-US" sz="2350" dirty="0">
                <a:solidFill>
                  <a:srgbClr val="FFFF00"/>
                </a:solidFill>
                <a:latin typeface="Calibri" panose="020F0502020204030204" pitchFamily="34" charset="0"/>
              </a:rPr>
              <a:t>natural body that was sown</a:t>
            </a:r>
            <a:r>
              <a:rPr lang="en-US" altLang="en-US" sz="2350" dirty="0">
                <a:latin typeface="Calibri" panose="020F0502020204030204" pitchFamily="34" charset="0"/>
              </a:rPr>
              <a:t> </a:t>
            </a:r>
            <a:r>
              <a:rPr lang="en-US" altLang="en-US" sz="2350" dirty="0">
                <a:solidFill>
                  <a:schemeClr val="bg1"/>
                </a:solidFill>
                <a:latin typeface="Calibri" panose="020F0502020204030204" pitchFamily="34" charset="0"/>
              </a:rPr>
              <a:t>answers to the fleshly or carnal system of Judaism in which existed prophecies, types, and patterns from which came the spiritual body designed of God. Judaism answers to the field or the world in which the good seed was sown (Matthew 13:37-38). This </a:t>
            </a:r>
            <a:r>
              <a:rPr lang="en-US" altLang="en-US" sz="2350" i="1" dirty="0">
                <a:solidFill>
                  <a:schemeClr val="bg1"/>
                </a:solidFill>
                <a:latin typeface="Calibri" panose="020F0502020204030204" pitchFamily="34" charset="0"/>
              </a:rPr>
              <a:t>natural body</a:t>
            </a:r>
            <a:r>
              <a:rPr lang="en-US" altLang="en-US" sz="2350" dirty="0">
                <a:solidFill>
                  <a:schemeClr val="bg1"/>
                </a:solidFill>
                <a:latin typeface="Calibri" panose="020F0502020204030204" pitchFamily="34" charset="0"/>
              </a:rPr>
              <a:t>, receiving its death blow at the cross and beginning then to wax old and decay (Hebrews 8:13), became a nursery or seed-body for the germination, growth, and development of the spiritual body by means of the gospel. </a:t>
            </a:r>
            <a:r>
              <a:rPr lang="en-US" altLang="en-US" sz="2350" dirty="0">
                <a:solidFill>
                  <a:srgbClr val="FFFF00"/>
                </a:solidFill>
                <a:latin typeface="Calibri" panose="020F0502020204030204" pitchFamily="34" charset="0"/>
              </a:rPr>
              <a:t>Thus, out of the decay of Judaism arose the spiritual body of Christianity that became fully developed or resurrected by the end-time</a:t>
            </a:r>
            <a:r>
              <a:rPr lang="en-US" altLang="en-US" sz="2350" dirty="0">
                <a:solidFill>
                  <a:schemeClr val="bg1"/>
                </a:solidFill>
                <a:latin typeface="Calibri" panose="020F0502020204030204" pitchFamily="34" charset="0"/>
              </a:rPr>
              <a:t>. Hence, this is the primary meaning of Paul’s statement, </a:t>
            </a:r>
            <a:r>
              <a:rPr lang="en-US" altLang="en-US" sz="2350" i="1" dirty="0">
                <a:solidFill>
                  <a:schemeClr val="bg1"/>
                </a:solidFill>
                <a:latin typeface="Calibri" panose="020F0502020204030204" pitchFamily="34" charset="0"/>
              </a:rPr>
              <a:t>“It is sown a natural body; it is raised a spiritual body. There is a natural body and there is a spiritual body.”</a:t>
            </a:r>
            <a:r>
              <a:rPr lang="en-US" altLang="en-US" sz="2350" b="1" dirty="0">
                <a:solidFill>
                  <a:schemeClr val="bg1"/>
                </a:solidFill>
                <a:latin typeface="Calibri" panose="020F0502020204030204" pitchFamily="34" charset="0"/>
              </a:rPr>
              <a:t> (SOP, P. 200)</a:t>
            </a:r>
            <a:r>
              <a:rPr lang="en-US" altLang="en-US" sz="2350" dirty="0">
                <a:solidFill>
                  <a:schemeClr val="bg1"/>
                </a:solidFill>
                <a:latin typeface="Calibri" panose="020F0502020204030204" pitchFamily="34" charset="0"/>
              </a:rPr>
              <a:t>.</a:t>
            </a:r>
            <a:endParaRPr lang="en-US" altLang="en-US" dirty="0"/>
          </a:p>
        </p:txBody>
      </p:sp>
      <p:sp>
        <p:nvSpPr>
          <p:cNvPr id="2" name="Rectangle 28">
            <a:extLst>
              <a:ext uri="{FF2B5EF4-FFF2-40B4-BE49-F238E27FC236}">
                <a16:creationId xmlns:a16="http://schemas.microsoft.com/office/drawing/2014/main" id="{E968AF31-C5ED-211C-FCBA-5652D994ECBB}"/>
              </a:ext>
            </a:extLst>
          </p:cNvPr>
          <p:cNvSpPr>
            <a:spLocks noChangeArrowheads="1"/>
          </p:cNvSpPr>
          <p:nvPr/>
        </p:nvSpPr>
        <p:spPr bwMode="auto">
          <a:xfrm>
            <a:off x="0" y="0"/>
            <a:ext cx="114300" cy="5143500"/>
          </a:xfrm>
          <a:prstGeom prst="rect">
            <a:avLst/>
          </a:prstGeom>
          <a:solidFill>
            <a:srgbClr val="8080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 name="Rectangle 29">
            <a:extLst>
              <a:ext uri="{FF2B5EF4-FFF2-40B4-BE49-F238E27FC236}">
                <a16:creationId xmlns:a16="http://schemas.microsoft.com/office/drawing/2014/main" id="{A52F3C17-E56F-D989-B92E-119CE2FD3767}"/>
              </a:ext>
            </a:extLst>
          </p:cNvPr>
          <p:cNvSpPr>
            <a:spLocks noChangeArrowheads="1"/>
          </p:cNvSpPr>
          <p:nvPr/>
        </p:nvSpPr>
        <p:spPr bwMode="auto">
          <a:xfrm>
            <a:off x="9029700" y="0"/>
            <a:ext cx="114300" cy="5143500"/>
          </a:xfrm>
          <a:prstGeom prst="rect">
            <a:avLst/>
          </a:prstGeom>
          <a:solidFill>
            <a:srgbClr val="8080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 name="Rectangle 30">
            <a:extLst>
              <a:ext uri="{FF2B5EF4-FFF2-40B4-BE49-F238E27FC236}">
                <a16:creationId xmlns:a16="http://schemas.microsoft.com/office/drawing/2014/main" id="{96D6503C-08BB-F146-7F4A-571517A21DDD}"/>
              </a:ext>
            </a:extLst>
          </p:cNvPr>
          <p:cNvSpPr>
            <a:spLocks noChangeArrowheads="1"/>
          </p:cNvSpPr>
          <p:nvPr/>
        </p:nvSpPr>
        <p:spPr bwMode="auto">
          <a:xfrm>
            <a:off x="76200" y="0"/>
            <a:ext cx="8991600" cy="114300"/>
          </a:xfrm>
          <a:prstGeom prst="rect">
            <a:avLst/>
          </a:prstGeom>
          <a:solidFill>
            <a:srgbClr val="8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 name="Rectangle 31">
            <a:extLst>
              <a:ext uri="{FF2B5EF4-FFF2-40B4-BE49-F238E27FC236}">
                <a16:creationId xmlns:a16="http://schemas.microsoft.com/office/drawing/2014/main" id="{D49F60A6-26EE-A055-5387-8002C23F74EB}"/>
              </a:ext>
            </a:extLst>
          </p:cNvPr>
          <p:cNvSpPr>
            <a:spLocks noChangeArrowheads="1"/>
          </p:cNvSpPr>
          <p:nvPr/>
        </p:nvSpPr>
        <p:spPr bwMode="auto">
          <a:xfrm>
            <a:off x="0" y="5029199"/>
            <a:ext cx="9067800" cy="114301"/>
          </a:xfrm>
          <a:prstGeom prst="rect">
            <a:avLst/>
          </a:prstGeom>
          <a:solidFill>
            <a:srgbClr val="8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6018" name="Rectangle 2">
            <a:extLst>
              <a:ext uri="{FF2B5EF4-FFF2-40B4-BE49-F238E27FC236}">
                <a16:creationId xmlns:a16="http://schemas.microsoft.com/office/drawing/2014/main" id="{E04F81E6-820A-4225-88B2-1AC41CA71B23}"/>
              </a:ext>
            </a:extLst>
          </p:cNvPr>
          <p:cNvSpPr>
            <a:spLocks noGrp="1" noChangeArrowheads="1"/>
          </p:cNvSpPr>
          <p:nvPr>
            <p:ph type="title"/>
          </p:nvPr>
        </p:nvSpPr>
        <p:spPr>
          <a:xfrm>
            <a:off x="1314450" y="171450"/>
            <a:ext cx="6515100" cy="1085850"/>
          </a:xfrm>
          <a:effectLst/>
        </p:spPr>
        <p:txBody>
          <a:bodyPr>
            <a:normAutofit fontScale="90000"/>
          </a:bodyPr>
          <a:lstStyle/>
          <a:p>
            <a:pPr algn="ctr"/>
            <a:r>
              <a:rPr lang="en-US" altLang="en-US" sz="4050" b="1" dirty="0">
                <a:solidFill>
                  <a:schemeClr val="bg1"/>
                </a:solidFill>
              </a:rPr>
              <a:t>Realized Eschatology</a:t>
            </a:r>
            <a:br>
              <a:rPr lang="en-US" altLang="en-US" sz="4050" b="1" dirty="0">
                <a:solidFill>
                  <a:schemeClr val="bg1"/>
                </a:solidFill>
              </a:rPr>
            </a:br>
            <a:r>
              <a:rPr lang="en-US" altLang="en-US" sz="4050" b="1" dirty="0">
                <a:solidFill>
                  <a:schemeClr val="bg1"/>
                </a:solidFill>
              </a:rPr>
              <a:t>View of the Resurrection</a:t>
            </a:r>
          </a:p>
        </p:txBody>
      </p:sp>
      <p:sp>
        <p:nvSpPr>
          <p:cNvPr id="86024" name="Rectangle 8">
            <a:extLst>
              <a:ext uri="{FF2B5EF4-FFF2-40B4-BE49-F238E27FC236}">
                <a16:creationId xmlns:a16="http://schemas.microsoft.com/office/drawing/2014/main" id="{0420CE7F-7C40-4E5D-8F7C-E30A9EAED202}"/>
              </a:ext>
            </a:extLst>
          </p:cNvPr>
          <p:cNvSpPr>
            <a:spLocks noGrp="1" noChangeArrowheads="1"/>
          </p:cNvSpPr>
          <p:nvPr>
            <p:ph idx="1"/>
          </p:nvPr>
        </p:nvSpPr>
        <p:spPr>
          <a:xfrm>
            <a:off x="228600" y="1371600"/>
            <a:ext cx="8686800" cy="1828800"/>
          </a:xfrm>
        </p:spPr>
        <p:txBody>
          <a:bodyPr/>
          <a:lstStyle/>
          <a:p>
            <a:pPr>
              <a:lnSpc>
                <a:spcPct val="100000"/>
              </a:lnSpc>
            </a:pPr>
            <a:r>
              <a:rPr lang="en-US" altLang="en-US" sz="2700" b="1" dirty="0">
                <a:solidFill>
                  <a:schemeClr val="bg1"/>
                </a:solidFill>
                <a:latin typeface="Calibri" panose="020F0502020204030204" pitchFamily="34" charset="0"/>
              </a:rPr>
              <a:t>This doctrine (theory) is not a series of misunderstandings</a:t>
            </a:r>
          </a:p>
          <a:p>
            <a:pPr lvl="1">
              <a:lnSpc>
                <a:spcPct val="100000"/>
              </a:lnSpc>
            </a:pPr>
            <a:r>
              <a:rPr lang="en-US" altLang="en-US" sz="2550" dirty="0">
                <a:solidFill>
                  <a:schemeClr val="bg1"/>
                </a:solidFill>
                <a:latin typeface="Calibri" panose="020F0502020204030204" pitchFamily="34" charset="0"/>
              </a:rPr>
              <a:t>This doctrine is a systematic effort to rewrite the scriptures</a:t>
            </a:r>
          </a:p>
        </p:txBody>
      </p:sp>
      <p:sp>
        <p:nvSpPr>
          <p:cNvPr id="86023" name="Line 7">
            <a:extLst>
              <a:ext uri="{FF2B5EF4-FFF2-40B4-BE49-F238E27FC236}">
                <a16:creationId xmlns:a16="http://schemas.microsoft.com/office/drawing/2014/main" id="{07E2F8F3-3EC3-4B18-A594-CB66566B2CDE}"/>
              </a:ext>
            </a:extLst>
          </p:cNvPr>
          <p:cNvSpPr>
            <a:spLocks noChangeShapeType="1"/>
          </p:cNvSpPr>
          <p:nvPr/>
        </p:nvSpPr>
        <p:spPr bwMode="auto">
          <a:xfrm>
            <a:off x="1371600" y="1371600"/>
            <a:ext cx="6400800" cy="0"/>
          </a:xfrm>
          <a:prstGeom prst="line">
            <a:avLst/>
          </a:prstGeom>
          <a:noFill/>
          <a:ln w="25400">
            <a:solidFill>
              <a:srgbClr val="8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a:p>
        </p:txBody>
      </p:sp>
      <p:sp>
        <p:nvSpPr>
          <p:cNvPr id="86025" name="AutoShape 9">
            <a:extLst>
              <a:ext uri="{FF2B5EF4-FFF2-40B4-BE49-F238E27FC236}">
                <a16:creationId xmlns:a16="http://schemas.microsoft.com/office/drawing/2014/main" id="{0EF0CBDB-CFD7-4702-9EF5-B09709007F32}"/>
              </a:ext>
            </a:extLst>
          </p:cNvPr>
          <p:cNvSpPr>
            <a:spLocks noChangeArrowheads="1"/>
          </p:cNvSpPr>
          <p:nvPr/>
        </p:nvSpPr>
        <p:spPr bwMode="auto">
          <a:xfrm>
            <a:off x="304800" y="2266954"/>
            <a:ext cx="8534400" cy="2590796"/>
          </a:xfrm>
          <a:prstGeom prst="horizontalScroll">
            <a:avLst>
              <a:gd name="adj" fmla="val 12500"/>
            </a:avLst>
          </a:prstGeom>
          <a:solidFill>
            <a:srgbClr val="525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6026" name="Text Box 10">
            <a:extLst>
              <a:ext uri="{FF2B5EF4-FFF2-40B4-BE49-F238E27FC236}">
                <a16:creationId xmlns:a16="http://schemas.microsoft.com/office/drawing/2014/main" id="{1DF4CC07-29C8-422A-AA4E-F09D433EC124}"/>
              </a:ext>
            </a:extLst>
          </p:cNvPr>
          <p:cNvSpPr txBox="1">
            <a:spLocks noChangeArrowheads="1"/>
          </p:cNvSpPr>
          <p:nvPr/>
        </p:nvSpPr>
        <p:spPr bwMode="auto">
          <a:xfrm>
            <a:off x="762000" y="2613958"/>
            <a:ext cx="7924800"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altLang="en-US" sz="2400" dirty="0">
                <a:solidFill>
                  <a:schemeClr val="bg1"/>
                </a:solidFill>
                <a:latin typeface="Calibri" panose="020F0502020204030204" pitchFamily="34" charset="0"/>
              </a:rPr>
              <a:t>“as also in all his epistles, speaking in them of these things,</a:t>
            </a:r>
            <a:br>
              <a:rPr lang="en-US" altLang="en-US" sz="2400" dirty="0">
                <a:solidFill>
                  <a:schemeClr val="bg1"/>
                </a:solidFill>
                <a:latin typeface="Calibri" panose="020F0502020204030204" pitchFamily="34" charset="0"/>
              </a:rPr>
            </a:br>
            <a:r>
              <a:rPr lang="en-US" altLang="en-US" sz="2400" dirty="0">
                <a:solidFill>
                  <a:schemeClr val="bg1"/>
                </a:solidFill>
                <a:latin typeface="Calibri" panose="020F0502020204030204" pitchFamily="34" charset="0"/>
              </a:rPr>
              <a:t>in which are some things hard to understand, which untaught and unstable people twist to their own destruction,</a:t>
            </a:r>
            <a:br>
              <a:rPr lang="en-US" altLang="en-US" sz="2400" dirty="0">
                <a:solidFill>
                  <a:schemeClr val="bg1"/>
                </a:solidFill>
                <a:latin typeface="Calibri" panose="020F0502020204030204" pitchFamily="34" charset="0"/>
              </a:rPr>
            </a:br>
            <a:r>
              <a:rPr lang="en-US" altLang="en-US" sz="2400" dirty="0">
                <a:solidFill>
                  <a:schemeClr val="bg1"/>
                </a:solidFill>
                <a:latin typeface="Calibri" panose="020F0502020204030204" pitchFamily="34" charset="0"/>
              </a:rPr>
              <a:t>as they do also the rest of the Scriptures.”</a:t>
            </a:r>
            <a:br>
              <a:rPr lang="en-US" altLang="en-US" sz="2400" dirty="0">
                <a:solidFill>
                  <a:schemeClr val="bg1"/>
                </a:solidFill>
                <a:latin typeface="Calibri" panose="020F0502020204030204" pitchFamily="34" charset="0"/>
              </a:rPr>
            </a:br>
            <a:r>
              <a:rPr lang="en-US" altLang="en-US" sz="2400" b="1" dirty="0">
                <a:solidFill>
                  <a:schemeClr val="bg1"/>
                </a:solidFill>
                <a:latin typeface="Calibri" panose="020F0502020204030204" pitchFamily="34" charset="0"/>
              </a:rPr>
              <a:t>2 Peter 3:16</a:t>
            </a:r>
          </a:p>
        </p:txBody>
      </p:sp>
      <p:sp>
        <p:nvSpPr>
          <p:cNvPr id="2" name="Rectangle 28">
            <a:extLst>
              <a:ext uri="{FF2B5EF4-FFF2-40B4-BE49-F238E27FC236}">
                <a16:creationId xmlns:a16="http://schemas.microsoft.com/office/drawing/2014/main" id="{B9A2284F-1004-9AA1-C384-799545EE97D9}"/>
              </a:ext>
            </a:extLst>
          </p:cNvPr>
          <p:cNvSpPr>
            <a:spLocks noChangeArrowheads="1"/>
          </p:cNvSpPr>
          <p:nvPr/>
        </p:nvSpPr>
        <p:spPr bwMode="auto">
          <a:xfrm>
            <a:off x="0" y="0"/>
            <a:ext cx="114300" cy="5143500"/>
          </a:xfrm>
          <a:prstGeom prst="rect">
            <a:avLst/>
          </a:prstGeom>
          <a:solidFill>
            <a:srgbClr val="8080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 name="Rectangle 29">
            <a:extLst>
              <a:ext uri="{FF2B5EF4-FFF2-40B4-BE49-F238E27FC236}">
                <a16:creationId xmlns:a16="http://schemas.microsoft.com/office/drawing/2014/main" id="{871FBAFB-1E29-517B-2B4D-696EDBFAAF56}"/>
              </a:ext>
            </a:extLst>
          </p:cNvPr>
          <p:cNvSpPr>
            <a:spLocks noChangeArrowheads="1"/>
          </p:cNvSpPr>
          <p:nvPr/>
        </p:nvSpPr>
        <p:spPr bwMode="auto">
          <a:xfrm>
            <a:off x="9029700" y="0"/>
            <a:ext cx="114300" cy="5143500"/>
          </a:xfrm>
          <a:prstGeom prst="rect">
            <a:avLst/>
          </a:prstGeom>
          <a:solidFill>
            <a:srgbClr val="8080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 name="Rectangle 30">
            <a:extLst>
              <a:ext uri="{FF2B5EF4-FFF2-40B4-BE49-F238E27FC236}">
                <a16:creationId xmlns:a16="http://schemas.microsoft.com/office/drawing/2014/main" id="{A0F414B4-F846-4C22-8699-FDF2AF2BF3DB}"/>
              </a:ext>
            </a:extLst>
          </p:cNvPr>
          <p:cNvSpPr>
            <a:spLocks noChangeArrowheads="1"/>
          </p:cNvSpPr>
          <p:nvPr/>
        </p:nvSpPr>
        <p:spPr bwMode="auto">
          <a:xfrm>
            <a:off x="76200" y="0"/>
            <a:ext cx="8991600" cy="114300"/>
          </a:xfrm>
          <a:prstGeom prst="rect">
            <a:avLst/>
          </a:prstGeom>
          <a:solidFill>
            <a:srgbClr val="8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 name="Rectangle 31">
            <a:extLst>
              <a:ext uri="{FF2B5EF4-FFF2-40B4-BE49-F238E27FC236}">
                <a16:creationId xmlns:a16="http://schemas.microsoft.com/office/drawing/2014/main" id="{20D949C8-4863-4379-1CFF-76154C717171}"/>
              </a:ext>
            </a:extLst>
          </p:cNvPr>
          <p:cNvSpPr>
            <a:spLocks noChangeArrowheads="1"/>
          </p:cNvSpPr>
          <p:nvPr/>
        </p:nvSpPr>
        <p:spPr bwMode="auto">
          <a:xfrm>
            <a:off x="0" y="5029199"/>
            <a:ext cx="9067800" cy="114301"/>
          </a:xfrm>
          <a:prstGeom prst="rect">
            <a:avLst/>
          </a:prstGeom>
          <a:solidFill>
            <a:srgbClr val="8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86025"/>
                                        </p:tgtEl>
                                        <p:attrNameLst>
                                          <p:attrName>style.visibility</p:attrName>
                                        </p:attrNameLst>
                                      </p:cBhvr>
                                      <p:to>
                                        <p:strVal val="visible"/>
                                      </p:to>
                                    </p:set>
                                    <p:anim calcmode="lin" valueType="num">
                                      <p:cBhvr>
                                        <p:cTn id="7" dur="500" fill="hold"/>
                                        <p:tgtEl>
                                          <p:spTgt spid="86025"/>
                                        </p:tgtEl>
                                        <p:attrNameLst>
                                          <p:attrName>ppt_w</p:attrName>
                                        </p:attrNameLst>
                                      </p:cBhvr>
                                      <p:tavLst>
                                        <p:tav tm="0">
                                          <p:val>
                                            <p:fltVal val="0"/>
                                          </p:val>
                                        </p:tav>
                                        <p:tav tm="100000">
                                          <p:val>
                                            <p:strVal val="#ppt_w"/>
                                          </p:val>
                                        </p:tav>
                                      </p:tavLst>
                                    </p:anim>
                                    <p:anim calcmode="lin" valueType="num">
                                      <p:cBhvr>
                                        <p:cTn id="8" dur="500" fill="hold"/>
                                        <p:tgtEl>
                                          <p:spTgt spid="86025"/>
                                        </p:tgtEl>
                                        <p:attrNameLst>
                                          <p:attrName>ppt_h</p:attrName>
                                        </p:attrNameLst>
                                      </p:cBhvr>
                                      <p:tavLst>
                                        <p:tav tm="0">
                                          <p:val>
                                            <p:fltVal val="0"/>
                                          </p:val>
                                        </p:tav>
                                        <p:tav tm="100000">
                                          <p:val>
                                            <p:strVal val="#ppt_h"/>
                                          </p:val>
                                        </p:tav>
                                      </p:tavLst>
                                    </p:anim>
                                    <p:animEffect transition="in" filter="fade">
                                      <p:cBhvr>
                                        <p:cTn id="9" dur="500"/>
                                        <p:tgtEl>
                                          <p:spTgt spid="86025"/>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86026"/>
                                        </p:tgtEl>
                                        <p:attrNameLst>
                                          <p:attrName>style.visibility</p:attrName>
                                        </p:attrNameLst>
                                      </p:cBhvr>
                                      <p:to>
                                        <p:strVal val="visible"/>
                                      </p:to>
                                    </p:set>
                                    <p:anim calcmode="lin" valueType="num">
                                      <p:cBhvr>
                                        <p:cTn id="12" dur="500" fill="hold"/>
                                        <p:tgtEl>
                                          <p:spTgt spid="86026"/>
                                        </p:tgtEl>
                                        <p:attrNameLst>
                                          <p:attrName>ppt_w</p:attrName>
                                        </p:attrNameLst>
                                      </p:cBhvr>
                                      <p:tavLst>
                                        <p:tav tm="0">
                                          <p:val>
                                            <p:fltVal val="0"/>
                                          </p:val>
                                        </p:tav>
                                        <p:tav tm="100000">
                                          <p:val>
                                            <p:strVal val="#ppt_w"/>
                                          </p:val>
                                        </p:tav>
                                      </p:tavLst>
                                    </p:anim>
                                    <p:anim calcmode="lin" valueType="num">
                                      <p:cBhvr>
                                        <p:cTn id="13" dur="500" fill="hold"/>
                                        <p:tgtEl>
                                          <p:spTgt spid="86026"/>
                                        </p:tgtEl>
                                        <p:attrNameLst>
                                          <p:attrName>ppt_h</p:attrName>
                                        </p:attrNameLst>
                                      </p:cBhvr>
                                      <p:tavLst>
                                        <p:tav tm="0">
                                          <p:val>
                                            <p:fltVal val="0"/>
                                          </p:val>
                                        </p:tav>
                                        <p:tav tm="100000">
                                          <p:val>
                                            <p:strVal val="#ppt_h"/>
                                          </p:val>
                                        </p:tav>
                                      </p:tavLst>
                                    </p:anim>
                                    <p:animEffect transition="in" filter="fade">
                                      <p:cBhvr>
                                        <p:cTn id="14" dur="500"/>
                                        <p:tgtEl>
                                          <p:spTgt spid="86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26" grpId="0"/>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7042" name="Rectangle 2">
            <a:extLst>
              <a:ext uri="{FF2B5EF4-FFF2-40B4-BE49-F238E27FC236}">
                <a16:creationId xmlns:a16="http://schemas.microsoft.com/office/drawing/2014/main" id="{1D32EFB9-1966-40AE-B46E-05565144DF2D}"/>
              </a:ext>
            </a:extLst>
          </p:cNvPr>
          <p:cNvSpPr>
            <a:spLocks noGrp="1" noChangeArrowheads="1"/>
          </p:cNvSpPr>
          <p:nvPr>
            <p:ph type="title"/>
          </p:nvPr>
        </p:nvSpPr>
        <p:spPr>
          <a:xfrm>
            <a:off x="1314450" y="171450"/>
            <a:ext cx="6515100" cy="1085850"/>
          </a:xfrm>
          <a:effectLst/>
        </p:spPr>
        <p:txBody>
          <a:bodyPr>
            <a:normAutofit fontScale="90000"/>
          </a:bodyPr>
          <a:lstStyle/>
          <a:p>
            <a:pPr algn="ctr"/>
            <a:r>
              <a:rPr lang="en-US" altLang="en-US" sz="4050" b="1" dirty="0">
                <a:solidFill>
                  <a:schemeClr val="bg1"/>
                </a:solidFill>
              </a:rPr>
              <a:t>Who Will Come Forth</a:t>
            </a:r>
            <a:br>
              <a:rPr lang="en-US" altLang="en-US" sz="4050" b="1" dirty="0">
                <a:solidFill>
                  <a:schemeClr val="bg1"/>
                </a:solidFill>
              </a:rPr>
            </a:br>
            <a:r>
              <a:rPr lang="en-US" altLang="en-US" sz="4050" b="1" dirty="0">
                <a:solidFill>
                  <a:schemeClr val="bg1"/>
                </a:solidFill>
              </a:rPr>
              <a:t>From the Graves?</a:t>
            </a:r>
          </a:p>
        </p:txBody>
      </p:sp>
      <p:sp>
        <p:nvSpPr>
          <p:cNvPr id="87048" name="Rectangle 8">
            <a:extLst>
              <a:ext uri="{FF2B5EF4-FFF2-40B4-BE49-F238E27FC236}">
                <a16:creationId xmlns:a16="http://schemas.microsoft.com/office/drawing/2014/main" id="{462813B3-D369-40A8-9F52-B05673BACEF9}"/>
              </a:ext>
            </a:extLst>
          </p:cNvPr>
          <p:cNvSpPr>
            <a:spLocks noGrp="1" noChangeArrowheads="1"/>
          </p:cNvSpPr>
          <p:nvPr>
            <p:ph idx="1"/>
          </p:nvPr>
        </p:nvSpPr>
        <p:spPr>
          <a:xfrm>
            <a:off x="228600" y="1428750"/>
            <a:ext cx="8686800" cy="971550"/>
          </a:xfrm>
        </p:spPr>
        <p:txBody>
          <a:bodyPr/>
          <a:lstStyle/>
          <a:p>
            <a:pPr>
              <a:lnSpc>
                <a:spcPct val="100000"/>
              </a:lnSpc>
            </a:pPr>
            <a:r>
              <a:rPr lang="en-US" altLang="en-US" sz="2700" b="1" dirty="0">
                <a:solidFill>
                  <a:schemeClr val="bg1"/>
                </a:solidFill>
                <a:latin typeface="Calibri" panose="020F0502020204030204" pitchFamily="34" charset="0"/>
              </a:rPr>
              <a:t>In his debate with Gus Nichols in July 1973, Max King said the church:</a:t>
            </a:r>
            <a:endParaRPr lang="en-US" altLang="en-US" sz="2925" dirty="0">
              <a:solidFill>
                <a:schemeClr val="bg1"/>
              </a:solidFill>
              <a:latin typeface="Calibri" panose="020F0502020204030204" pitchFamily="34" charset="0"/>
            </a:endParaRPr>
          </a:p>
        </p:txBody>
      </p:sp>
      <p:sp>
        <p:nvSpPr>
          <p:cNvPr id="87047" name="Line 7">
            <a:extLst>
              <a:ext uri="{FF2B5EF4-FFF2-40B4-BE49-F238E27FC236}">
                <a16:creationId xmlns:a16="http://schemas.microsoft.com/office/drawing/2014/main" id="{9F7E9BD5-7E6D-41EA-A10A-7D28032DF0F1}"/>
              </a:ext>
            </a:extLst>
          </p:cNvPr>
          <p:cNvSpPr>
            <a:spLocks noChangeShapeType="1"/>
          </p:cNvSpPr>
          <p:nvPr/>
        </p:nvSpPr>
        <p:spPr bwMode="auto">
          <a:xfrm>
            <a:off x="1371600" y="1371600"/>
            <a:ext cx="6400800" cy="0"/>
          </a:xfrm>
          <a:prstGeom prst="line">
            <a:avLst/>
          </a:prstGeom>
          <a:noFill/>
          <a:ln w="25400">
            <a:solidFill>
              <a:srgbClr val="8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a:p>
        </p:txBody>
      </p:sp>
      <p:pic>
        <p:nvPicPr>
          <p:cNvPr id="87051" name="Picture 11" descr="max king">
            <a:extLst>
              <a:ext uri="{FF2B5EF4-FFF2-40B4-BE49-F238E27FC236}">
                <a16:creationId xmlns:a16="http://schemas.microsoft.com/office/drawing/2014/main" id="{A7577809-0ABD-4C5F-A615-EE1E0C598E6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29400" y="2035022"/>
            <a:ext cx="2286000" cy="2908453"/>
          </a:xfrm>
          <a:prstGeom prst="rect">
            <a:avLst/>
          </a:prstGeom>
          <a:noFill/>
          <a:extLst>
            <a:ext uri="{909E8E84-426E-40DD-AFC4-6F175D3DCCD1}">
              <a14:hiddenFill xmlns:a14="http://schemas.microsoft.com/office/drawing/2010/main">
                <a:solidFill>
                  <a:srgbClr val="FFFFFF"/>
                </a:solidFill>
              </a14:hiddenFill>
            </a:ext>
          </a:extLst>
        </p:spPr>
      </p:pic>
      <p:sp>
        <p:nvSpPr>
          <p:cNvPr id="87052" name="Text Box 12">
            <a:extLst>
              <a:ext uri="{FF2B5EF4-FFF2-40B4-BE49-F238E27FC236}">
                <a16:creationId xmlns:a16="http://schemas.microsoft.com/office/drawing/2014/main" id="{5CA0547C-5C95-404A-ACB5-C080399BAA32}"/>
              </a:ext>
            </a:extLst>
          </p:cNvPr>
          <p:cNvSpPr txBox="1">
            <a:spLocks noChangeArrowheads="1"/>
          </p:cNvSpPr>
          <p:nvPr/>
        </p:nvSpPr>
        <p:spPr bwMode="auto">
          <a:xfrm>
            <a:off x="6591300" y="2038350"/>
            <a:ext cx="23241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b="1" dirty="0">
                <a:latin typeface="Calibri" panose="020F0502020204030204" pitchFamily="34" charset="0"/>
              </a:rPr>
              <a:t>Max King </a:t>
            </a:r>
            <a:r>
              <a:rPr lang="en-US" altLang="en-US" dirty="0">
                <a:latin typeface="Calibri" panose="020F0502020204030204" pitchFamily="34" charset="0"/>
              </a:rPr>
              <a:t>(1971)</a:t>
            </a:r>
          </a:p>
        </p:txBody>
      </p:sp>
      <p:sp>
        <p:nvSpPr>
          <p:cNvPr id="87053" name="AutoShape 13">
            <a:extLst>
              <a:ext uri="{FF2B5EF4-FFF2-40B4-BE49-F238E27FC236}">
                <a16:creationId xmlns:a16="http://schemas.microsoft.com/office/drawing/2014/main" id="{A7D2B8F6-E74F-411D-B2F4-C91AA71741AE}"/>
              </a:ext>
            </a:extLst>
          </p:cNvPr>
          <p:cNvSpPr>
            <a:spLocks noChangeArrowheads="1"/>
          </p:cNvSpPr>
          <p:nvPr/>
        </p:nvSpPr>
        <p:spPr bwMode="auto">
          <a:xfrm rot="10800000">
            <a:off x="304800" y="2552699"/>
            <a:ext cx="5638800" cy="1771650"/>
          </a:xfrm>
          <a:prstGeom prst="wedgeRectCallout">
            <a:avLst>
              <a:gd name="adj1" fmla="val -83130"/>
              <a:gd name="adj2" fmla="val 17429"/>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lstStyle/>
          <a:p>
            <a:pPr algn="ctr"/>
            <a:endParaRPr lang="en-US" altLang="en-US"/>
          </a:p>
        </p:txBody>
      </p:sp>
      <p:sp>
        <p:nvSpPr>
          <p:cNvPr id="87054" name="Text Box 14">
            <a:extLst>
              <a:ext uri="{FF2B5EF4-FFF2-40B4-BE49-F238E27FC236}">
                <a16:creationId xmlns:a16="http://schemas.microsoft.com/office/drawing/2014/main" id="{C5E88924-33FA-445B-AE86-88B31493F7CF}"/>
              </a:ext>
            </a:extLst>
          </p:cNvPr>
          <p:cNvSpPr txBox="1">
            <a:spLocks noChangeArrowheads="1"/>
          </p:cNvSpPr>
          <p:nvPr/>
        </p:nvSpPr>
        <p:spPr bwMode="auto">
          <a:xfrm>
            <a:off x="457200" y="2724150"/>
            <a:ext cx="5410200"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en-US" sz="2800" dirty="0">
                <a:latin typeface="Calibri" panose="020F0502020204030204" pitchFamily="34" charset="0"/>
              </a:rPr>
              <a:t>“was in the grave or the casket of Judaism until the Roman army destroyed Jerusalem”</a:t>
            </a:r>
            <a:endParaRPr lang="en-US" altLang="en-US" sz="2800" b="1" i="1" dirty="0">
              <a:latin typeface="Calibri" panose="020F0502020204030204" pitchFamily="34" charset="0"/>
            </a:endParaRPr>
          </a:p>
        </p:txBody>
      </p:sp>
      <p:sp>
        <p:nvSpPr>
          <p:cNvPr id="2" name="Rectangle 28">
            <a:extLst>
              <a:ext uri="{FF2B5EF4-FFF2-40B4-BE49-F238E27FC236}">
                <a16:creationId xmlns:a16="http://schemas.microsoft.com/office/drawing/2014/main" id="{105612A9-AAC8-A70E-4680-3AE3FEF66C4A}"/>
              </a:ext>
            </a:extLst>
          </p:cNvPr>
          <p:cNvSpPr>
            <a:spLocks noChangeArrowheads="1"/>
          </p:cNvSpPr>
          <p:nvPr/>
        </p:nvSpPr>
        <p:spPr bwMode="auto">
          <a:xfrm>
            <a:off x="0" y="0"/>
            <a:ext cx="114300" cy="5143500"/>
          </a:xfrm>
          <a:prstGeom prst="rect">
            <a:avLst/>
          </a:prstGeom>
          <a:solidFill>
            <a:srgbClr val="8080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 name="Rectangle 29">
            <a:extLst>
              <a:ext uri="{FF2B5EF4-FFF2-40B4-BE49-F238E27FC236}">
                <a16:creationId xmlns:a16="http://schemas.microsoft.com/office/drawing/2014/main" id="{4FB8618D-9C24-E3B8-C130-30B2821988BB}"/>
              </a:ext>
            </a:extLst>
          </p:cNvPr>
          <p:cNvSpPr>
            <a:spLocks noChangeArrowheads="1"/>
          </p:cNvSpPr>
          <p:nvPr/>
        </p:nvSpPr>
        <p:spPr bwMode="auto">
          <a:xfrm>
            <a:off x="9029700" y="0"/>
            <a:ext cx="114300" cy="5143500"/>
          </a:xfrm>
          <a:prstGeom prst="rect">
            <a:avLst/>
          </a:prstGeom>
          <a:solidFill>
            <a:srgbClr val="8080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 name="Rectangle 30">
            <a:extLst>
              <a:ext uri="{FF2B5EF4-FFF2-40B4-BE49-F238E27FC236}">
                <a16:creationId xmlns:a16="http://schemas.microsoft.com/office/drawing/2014/main" id="{5B763D4D-5379-E512-D062-72339F6DABBE}"/>
              </a:ext>
            </a:extLst>
          </p:cNvPr>
          <p:cNvSpPr>
            <a:spLocks noChangeArrowheads="1"/>
          </p:cNvSpPr>
          <p:nvPr/>
        </p:nvSpPr>
        <p:spPr bwMode="auto">
          <a:xfrm>
            <a:off x="76200" y="0"/>
            <a:ext cx="8991600" cy="114300"/>
          </a:xfrm>
          <a:prstGeom prst="rect">
            <a:avLst/>
          </a:prstGeom>
          <a:solidFill>
            <a:srgbClr val="8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 name="Rectangle 31">
            <a:extLst>
              <a:ext uri="{FF2B5EF4-FFF2-40B4-BE49-F238E27FC236}">
                <a16:creationId xmlns:a16="http://schemas.microsoft.com/office/drawing/2014/main" id="{C48464E7-9562-C574-7457-5DC55CD50987}"/>
              </a:ext>
            </a:extLst>
          </p:cNvPr>
          <p:cNvSpPr>
            <a:spLocks noChangeArrowheads="1"/>
          </p:cNvSpPr>
          <p:nvPr/>
        </p:nvSpPr>
        <p:spPr bwMode="auto">
          <a:xfrm>
            <a:off x="0" y="5029199"/>
            <a:ext cx="9067800" cy="114301"/>
          </a:xfrm>
          <a:prstGeom prst="rect">
            <a:avLst/>
          </a:prstGeom>
          <a:solidFill>
            <a:srgbClr val="8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8066" name="Rectangle 2">
            <a:extLst>
              <a:ext uri="{FF2B5EF4-FFF2-40B4-BE49-F238E27FC236}">
                <a16:creationId xmlns:a16="http://schemas.microsoft.com/office/drawing/2014/main" id="{3CA487C3-6B79-450B-BB9D-70FBE0425F48}"/>
              </a:ext>
            </a:extLst>
          </p:cNvPr>
          <p:cNvSpPr>
            <a:spLocks noGrp="1" noChangeArrowheads="1"/>
          </p:cNvSpPr>
          <p:nvPr>
            <p:ph type="title"/>
          </p:nvPr>
        </p:nvSpPr>
        <p:spPr>
          <a:xfrm>
            <a:off x="1314450" y="171450"/>
            <a:ext cx="6515100" cy="1085850"/>
          </a:xfrm>
          <a:effectLst/>
        </p:spPr>
        <p:txBody>
          <a:bodyPr>
            <a:normAutofit fontScale="90000"/>
          </a:bodyPr>
          <a:lstStyle/>
          <a:p>
            <a:pPr algn="ctr"/>
            <a:r>
              <a:rPr lang="en-US" altLang="en-US" sz="4050" b="1" dirty="0">
                <a:solidFill>
                  <a:schemeClr val="bg1"/>
                </a:solidFill>
              </a:rPr>
              <a:t>Who Will Come Forth</a:t>
            </a:r>
            <a:br>
              <a:rPr lang="en-US" altLang="en-US" sz="4050" b="1" dirty="0">
                <a:solidFill>
                  <a:schemeClr val="bg1"/>
                </a:solidFill>
              </a:rPr>
            </a:br>
            <a:r>
              <a:rPr lang="en-US" altLang="en-US" sz="4050" b="1" dirty="0">
                <a:solidFill>
                  <a:schemeClr val="bg1"/>
                </a:solidFill>
              </a:rPr>
              <a:t>From the Graves?</a:t>
            </a:r>
          </a:p>
        </p:txBody>
      </p:sp>
      <p:sp>
        <p:nvSpPr>
          <p:cNvPr id="88072" name="Rectangle 8">
            <a:extLst>
              <a:ext uri="{FF2B5EF4-FFF2-40B4-BE49-F238E27FC236}">
                <a16:creationId xmlns:a16="http://schemas.microsoft.com/office/drawing/2014/main" id="{4F4DC16B-3968-4B13-8BFD-104919DED745}"/>
              </a:ext>
            </a:extLst>
          </p:cNvPr>
          <p:cNvSpPr>
            <a:spLocks noGrp="1" noChangeArrowheads="1"/>
          </p:cNvSpPr>
          <p:nvPr>
            <p:ph idx="1"/>
          </p:nvPr>
        </p:nvSpPr>
        <p:spPr>
          <a:xfrm>
            <a:off x="228600" y="1371600"/>
            <a:ext cx="8686800" cy="3600450"/>
          </a:xfrm>
        </p:spPr>
        <p:txBody>
          <a:bodyPr/>
          <a:lstStyle/>
          <a:p>
            <a:pPr>
              <a:lnSpc>
                <a:spcPct val="100000"/>
              </a:lnSpc>
            </a:pPr>
            <a:r>
              <a:rPr lang="en-US" altLang="en-US" sz="2700" b="1" dirty="0">
                <a:solidFill>
                  <a:schemeClr val="bg1"/>
                </a:solidFill>
                <a:latin typeface="Calibri" panose="020F0502020204030204" pitchFamily="34" charset="0"/>
              </a:rPr>
              <a:t>If the church was born on the day of Pentecost in Acts 2 and was raised from the grave of Judaism in 70 A.D…..</a:t>
            </a:r>
          </a:p>
          <a:p>
            <a:pPr lvl="1">
              <a:lnSpc>
                <a:spcPct val="100000"/>
              </a:lnSpc>
            </a:pPr>
            <a:r>
              <a:rPr lang="en-US" altLang="en-US" sz="2550" b="1" dirty="0">
                <a:solidFill>
                  <a:srgbClr val="FFFF00"/>
                </a:solidFill>
                <a:latin typeface="Calibri" panose="020F0502020204030204" pitchFamily="34" charset="0"/>
              </a:rPr>
              <a:t>WHEN DID THE CHURCH DIE?</a:t>
            </a:r>
          </a:p>
          <a:p>
            <a:pPr>
              <a:lnSpc>
                <a:spcPct val="100000"/>
              </a:lnSpc>
            </a:pPr>
            <a:r>
              <a:rPr lang="en-US" altLang="en-US" sz="2925" b="1" dirty="0">
                <a:solidFill>
                  <a:schemeClr val="bg1"/>
                </a:solidFill>
                <a:latin typeface="Calibri" panose="020F0502020204030204" pitchFamily="34" charset="0"/>
              </a:rPr>
              <a:t>The church was not raised from the casket of Judaism in 70 A.D. or at any other time</a:t>
            </a:r>
          </a:p>
        </p:txBody>
      </p:sp>
      <p:sp>
        <p:nvSpPr>
          <p:cNvPr id="88071" name="Line 7">
            <a:extLst>
              <a:ext uri="{FF2B5EF4-FFF2-40B4-BE49-F238E27FC236}">
                <a16:creationId xmlns:a16="http://schemas.microsoft.com/office/drawing/2014/main" id="{8577244D-8911-4AEC-8F0C-9915FF1A56E1}"/>
              </a:ext>
            </a:extLst>
          </p:cNvPr>
          <p:cNvSpPr>
            <a:spLocks noChangeShapeType="1"/>
          </p:cNvSpPr>
          <p:nvPr/>
        </p:nvSpPr>
        <p:spPr bwMode="auto">
          <a:xfrm>
            <a:off x="1371600" y="1371600"/>
            <a:ext cx="6400800" cy="0"/>
          </a:xfrm>
          <a:prstGeom prst="line">
            <a:avLst/>
          </a:prstGeom>
          <a:noFill/>
          <a:ln w="25400">
            <a:solidFill>
              <a:srgbClr val="8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a:p>
        </p:txBody>
      </p:sp>
      <p:sp>
        <p:nvSpPr>
          <p:cNvPr id="2" name="Rectangle 28">
            <a:extLst>
              <a:ext uri="{FF2B5EF4-FFF2-40B4-BE49-F238E27FC236}">
                <a16:creationId xmlns:a16="http://schemas.microsoft.com/office/drawing/2014/main" id="{0C74573F-D16A-2140-A9F7-4B01B4880285}"/>
              </a:ext>
            </a:extLst>
          </p:cNvPr>
          <p:cNvSpPr>
            <a:spLocks noChangeArrowheads="1"/>
          </p:cNvSpPr>
          <p:nvPr/>
        </p:nvSpPr>
        <p:spPr bwMode="auto">
          <a:xfrm>
            <a:off x="0" y="0"/>
            <a:ext cx="114300" cy="5143500"/>
          </a:xfrm>
          <a:prstGeom prst="rect">
            <a:avLst/>
          </a:prstGeom>
          <a:solidFill>
            <a:srgbClr val="8080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 name="Rectangle 29">
            <a:extLst>
              <a:ext uri="{FF2B5EF4-FFF2-40B4-BE49-F238E27FC236}">
                <a16:creationId xmlns:a16="http://schemas.microsoft.com/office/drawing/2014/main" id="{31DB4F19-D2EC-51C5-3060-3D0AE5721F9A}"/>
              </a:ext>
            </a:extLst>
          </p:cNvPr>
          <p:cNvSpPr>
            <a:spLocks noChangeArrowheads="1"/>
          </p:cNvSpPr>
          <p:nvPr/>
        </p:nvSpPr>
        <p:spPr bwMode="auto">
          <a:xfrm>
            <a:off x="9029700" y="0"/>
            <a:ext cx="114300" cy="5143500"/>
          </a:xfrm>
          <a:prstGeom prst="rect">
            <a:avLst/>
          </a:prstGeom>
          <a:solidFill>
            <a:srgbClr val="8080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 name="Rectangle 30">
            <a:extLst>
              <a:ext uri="{FF2B5EF4-FFF2-40B4-BE49-F238E27FC236}">
                <a16:creationId xmlns:a16="http://schemas.microsoft.com/office/drawing/2014/main" id="{C75C68AF-4F22-30B2-9EF2-0B023960112C}"/>
              </a:ext>
            </a:extLst>
          </p:cNvPr>
          <p:cNvSpPr>
            <a:spLocks noChangeArrowheads="1"/>
          </p:cNvSpPr>
          <p:nvPr/>
        </p:nvSpPr>
        <p:spPr bwMode="auto">
          <a:xfrm>
            <a:off x="76200" y="0"/>
            <a:ext cx="8991600" cy="114300"/>
          </a:xfrm>
          <a:prstGeom prst="rect">
            <a:avLst/>
          </a:prstGeom>
          <a:solidFill>
            <a:srgbClr val="8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 name="Rectangle 31">
            <a:extLst>
              <a:ext uri="{FF2B5EF4-FFF2-40B4-BE49-F238E27FC236}">
                <a16:creationId xmlns:a16="http://schemas.microsoft.com/office/drawing/2014/main" id="{DB6A3C93-8502-1B0F-D3BC-1F66F3AD4608}"/>
              </a:ext>
            </a:extLst>
          </p:cNvPr>
          <p:cNvSpPr>
            <a:spLocks noChangeArrowheads="1"/>
          </p:cNvSpPr>
          <p:nvPr/>
        </p:nvSpPr>
        <p:spPr bwMode="auto">
          <a:xfrm>
            <a:off x="0" y="5029199"/>
            <a:ext cx="9067800" cy="114301"/>
          </a:xfrm>
          <a:prstGeom prst="rect">
            <a:avLst/>
          </a:prstGeom>
          <a:solidFill>
            <a:srgbClr val="8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53" presetClass="entr" presetSubtype="16" fill="hold" nodeType="clickEffect">
                                  <p:stCondLst>
                                    <p:cond delay="0"/>
                                  </p:stCondLst>
                                  <p:childTnLst>
                                    <p:set>
                                      <p:cBhvr>
                                        <p:cTn id="6" dur="1" fill="hold">
                                          <p:stCondLst>
                                            <p:cond delay="0"/>
                                          </p:stCondLst>
                                        </p:cTn>
                                        <p:tgtEl>
                                          <p:spTgt spid="88072">
                                            <p:txEl>
                                              <p:pRg st="1" end="1"/>
                                            </p:txEl>
                                          </p:spTgt>
                                        </p:tgtEl>
                                        <p:attrNameLst>
                                          <p:attrName>style.visibility</p:attrName>
                                        </p:attrNameLst>
                                      </p:cBhvr>
                                      <p:to>
                                        <p:strVal val="visible"/>
                                      </p:to>
                                    </p:set>
                                    <p:anim calcmode="lin" valueType="num">
                                      <p:cBhvr>
                                        <p:cTn id="7" dur="500" fill="hold"/>
                                        <p:tgtEl>
                                          <p:spTgt spid="8807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8072">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8072">
                                            <p:txEl>
                                              <p:pRg st="1" end="1"/>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3" presetClass="entr" presetSubtype="16" fill="hold" nodeType="clickEffect">
                                  <p:stCondLst>
                                    <p:cond delay="0"/>
                                  </p:stCondLst>
                                  <p:childTnLst>
                                    <p:set>
                                      <p:cBhvr>
                                        <p:cTn id="13" dur="1" fill="hold">
                                          <p:stCondLst>
                                            <p:cond delay="0"/>
                                          </p:stCondLst>
                                        </p:cTn>
                                        <p:tgtEl>
                                          <p:spTgt spid="88072">
                                            <p:txEl>
                                              <p:pRg st="2" end="2"/>
                                            </p:txEl>
                                          </p:spTgt>
                                        </p:tgtEl>
                                        <p:attrNameLst>
                                          <p:attrName>style.visibility</p:attrName>
                                        </p:attrNameLst>
                                      </p:cBhvr>
                                      <p:to>
                                        <p:strVal val="visible"/>
                                      </p:to>
                                    </p:set>
                                    <p:anim calcmode="lin" valueType="num">
                                      <p:cBhvr>
                                        <p:cTn id="14" dur="500" fill="hold"/>
                                        <p:tgtEl>
                                          <p:spTgt spid="88072">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8072">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9090" name="Rectangle 2">
            <a:extLst>
              <a:ext uri="{FF2B5EF4-FFF2-40B4-BE49-F238E27FC236}">
                <a16:creationId xmlns:a16="http://schemas.microsoft.com/office/drawing/2014/main" id="{5729778A-1B83-490C-80E7-AB1DB21AE2D4}"/>
              </a:ext>
            </a:extLst>
          </p:cNvPr>
          <p:cNvSpPr>
            <a:spLocks noGrp="1" noChangeArrowheads="1"/>
          </p:cNvSpPr>
          <p:nvPr>
            <p:ph type="title"/>
          </p:nvPr>
        </p:nvSpPr>
        <p:spPr>
          <a:xfrm>
            <a:off x="1314450" y="171450"/>
            <a:ext cx="6515100" cy="1085850"/>
          </a:xfrm>
          <a:effectLst/>
        </p:spPr>
        <p:txBody>
          <a:bodyPr>
            <a:normAutofit fontScale="90000"/>
          </a:bodyPr>
          <a:lstStyle/>
          <a:p>
            <a:pPr algn="ctr"/>
            <a:r>
              <a:rPr lang="en-US" altLang="en-US" sz="4050" b="1" dirty="0">
                <a:solidFill>
                  <a:schemeClr val="bg1"/>
                </a:solidFill>
              </a:rPr>
              <a:t>Who Will Come Forth</a:t>
            </a:r>
            <a:br>
              <a:rPr lang="en-US" altLang="en-US" sz="4050" b="1" dirty="0">
                <a:solidFill>
                  <a:schemeClr val="bg1"/>
                </a:solidFill>
              </a:rPr>
            </a:br>
            <a:r>
              <a:rPr lang="en-US" altLang="en-US" sz="4050" b="1" dirty="0">
                <a:solidFill>
                  <a:schemeClr val="bg1"/>
                </a:solidFill>
              </a:rPr>
              <a:t>From the Graves?</a:t>
            </a:r>
          </a:p>
        </p:txBody>
      </p:sp>
      <p:sp>
        <p:nvSpPr>
          <p:cNvPr id="89096" name="Rectangle 8">
            <a:extLst>
              <a:ext uri="{FF2B5EF4-FFF2-40B4-BE49-F238E27FC236}">
                <a16:creationId xmlns:a16="http://schemas.microsoft.com/office/drawing/2014/main" id="{4B996913-2D7F-45D6-8567-674DA50B3820}"/>
              </a:ext>
            </a:extLst>
          </p:cNvPr>
          <p:cNvSpPr>
            <a:spLocks noGrp="1" noChangeArrowheads="1"/>
          </p:cNvSpPr>
          <p:nvPr>
            <p:ph idx="1"/>
          </p:nvPr>
        </p:nvSpPr>
        <p:spPr>
          <a:xfrm>
            <a:off x="228600" y="1371600"/>
            <a:ext cx="8648700" cy="3600450"/>
          </a:xfrm>
        </p:spPr>
        <p:txBody>
          <a:bodyPr/>
          <a:lstStyle/>
          <a:p>
            <a:pPr>
              <a:lnSpc>
                <a:spcPct val="100000"/>
              </a:lnSpc>
            </a:pPr>
            <a:r>
              <a:rPr lang="en-US" altLang="en-US" sz="2700" b="1" dirty="0">
                <a:solidFill>
                  <a:schemeClr val="bg1"/>
                </a:solidFill>
                <a:latin typeface="Calibri" panose="020F0502020204030204" pitchFamily="34" charset="0"/>
              </a:rPr>
              <a:t>When the New Testament discusses a resurrection…</a:t>
            </a:r>
          </a:p>
          <a:p>
            <a:pPr lvl="1">
              <a:lnSpc>
                <a:spcPct val="100000"/>
              </a:lnSpc>
            </a:pPr>
            <a:r>
              <a:rPr lang="en-US" altLang="en-US" sz="2550" dirty="0">
                <a:solidFill>
                  <a:schemeClr val="bg1"/>
                </a:solidFill>
                <a:latin typeface="Calibri" panose="020F0502020204030204" pitchFamily="34" charset="0"/>
              </a:rPr>
              <a:t>It is discussing a resurrection from the grave</a:t>
            </a:r>
          </a:p>
          <a:p>
            <a:pPr lvl="1">
              <a:buFont typeface="Wingdings" panose="05000000000000000000" pitchFamily="2" charset="2"/>
              <a:buNone/>
            </a:pPr>
            <a:endParaRPr lang="en-US" altLang="en-US" sz="2550" dirty="0">
              <a:latin typeface="Calibri" panose="020F0502020204030204" pitchFamily="34" charset="0"/>
            </a:endParaRPr>
          </a:p>
        </p:txBody>
      </p:sp>
      <p:sp>
        <p:nvSpPr>
          <p:cNvPr id="89095" name="Line 7">
            <a:extLst>
              <a:ext uri="{FF2B5EF4-FFF2-40B4-BE49-F238E27FC236}">
                <a16:creationId xmlns:a16="http://schemas.microsoft.com/office/drawing/2014/main" id="{A5697D2F-CE14-4B6B-BE16-D558B792D8F1}"/>
              </a:ext>
            </a:extLst>
          </p:cNvPr>
          <p:cNvSpPr>
            <a:spLocks noChangeShapeType="1"/>
          </p:cNvSpPr>
          <p:nvPr/>
        </p:nvSpPr>
        <p:spPr bwMode="auto">
          <a:xfrm>
            <a:off x="1371600" y="1371600"/>
            <a:ext cx="6400800" cy="0"/>
          </a:xfrm>
          <a:prstGeom prst="line">
            <a:avLst/>
          </a:prstGeom>
          <a:noFill/>
          <a:ln w="25400">
            <a:solidFill>
              <a:srgbClr val="8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a:p>
        </p:txBody>
      </p:sp>
      <p:sp>
        <p:nvSpPr>
          <p:cNvPr id="89097" name="AutoShape 9">
            <a:extLst>
              <a:ext uri="{FF2B5EF4-FFF2-40B4-BE49-F238E27FC236}">
                <a16:creationId xmlns:a16="http://schemas.microsoft.com/office/drawing/2014/main" id="{4CA50688-411E-47CB-BC22-A2EF33B01F4B}"/>
              </a:ext>
            </a:extLst>
          </p:cNvPr>
          <p:cNvSpPr>
            <a:spLocks noChangeArrowheads="1"/>
          </p:cNvSpPr>
          <p:nvPr/>
        </p:nvSpPr>
        <p:spPr bwMode="auto">
          <a:xfrm>
            <a:off x="266700" y="2343150"/>
            <a:ext cx="8610600" cy="2438398"/>
          </a:xfrm>
          <a:prstGeom prst="horizontalScroll">
            <a:avLst>
              <a:gd name="adj" fmla="val 12500"/>
            </a:avLst>
          </a:prstGeom>
          <a:solidFill>
            <a:srgbClr val="525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9098" name="Text Box 10">
            <a:extLst>
              <a:ext uri="{FF2B5EF4-FFF2-40B4-BE49-F238E27FC236}">
                <a16:creationId xmlns:a16="http://schemas.microsoft.com/office/drawing/2014/main" id="{3AEFA3E6-DC54-491F-B6BF-4BBAB0DB1363}"/>
              </a:ext>
            </a:extLst>
          </p:cNvPr>
          <p:cNvSpPr txBox="1">
            <a:spLocks noChangeArrowheads="1"/>
          </p:cNvSpPr>
          <p:nvPr/>
        </p:nvSpPr>
        <p:spPr bwMode="auto">
          <a:xfrm>
            <a:off x="685800" y="2800350"/>
            <a:ext cx="8077200" cy="15081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altLang="en-US" sz="2300" dirty="0">
                <a:solidFill>
                  <a:schemeClr val="bg1"/>
                </a:solidFill>
                <a:latin typeface="Calibri" panose="020F0502020204030204" pitchFamily="34" charset="0"/>
              </a:rPr>
              <a:t>“Do not marvel at this; for the hour is coming in which </a:t>
            </a:r>
            <a:r>
              <a:rPr lang="en-US" altLang="en-US" sz="2300" b="1" dirty="0">
                <a:solidFill>
                  <a:srgbClr val="FFFF00"/>
                </a:solidFill>
                <a:latin typeface="Calibri" panose="020F0502020204030204" pitchFamily="34" charset="0"/>
              </a:rPr>
              <a:t>all who are in the graves</a:t>
            </a:r>
            <a:r>
              <a:rPr lang="en-US" altLang="en-US" sz="2300" dirty="0">
                <a:latin typeface="Calibri" panose="020F0502020204030204" pitchFamily="34" charset="0"/>
              </a:rPr>
              <a:t> </a:t>
            </a:r>
            <a:r>
              <a:rPr lang="en-US" altLang="en-US" sz="2300" dirty="0">
                <a:solidFill>
                  <a:schemeClr val="bg1"/>
                </a:solidFill>
                <a:latin typeface="Calibri" panose="020F0502020204030204" pitchFamily="34" charset="0"/>
              </a:rPr>
              <a:t>will hear His voice and come forth — those who have done good, to the resurrection of life, and those who have done evil, to the resurrection of condemnation.” </a:t>
            </a:r>
            <a:r>
              <a:rPr lang="en-US" altLang="en-US" sz="2300" b="1" dirty="0">
                <a:solidFill>
                  <a:schemeClr val="bg1"/>
                </a:solidFill>
                <a:latin typeface="Calibri" panose="020F0502020204030204" pitchFamily="34" charset="0"/>
              </a:rPr>
              <a:t>(John 5:28-29)</a:t>
            </a:r>
          </a:p>
        </p:txBody>
      </p:sp>
      <p:sp>
        <p:nvSpPr>
          <p:cNvPr id="2" name="Rectangle 28">
            <a:extLst>
              <a:ext uri="{FF2B5EF4-FFF2-40B4-BE49-F238E27FC236}">
                <a16:creationId xmlns:a16="http://schemas.microsoft.com/office/drawing/2014/main" id="{EDD3B7D0-15E1-82BF-68F2-DAABA57B3D13}"/>
              </a:ext>
            </a:extLst>
          </p:cNvPr>
          <p:cNvSpPr>
            <a:spLocks noChangeArrowheads="1"/>
          </p:cNvSpPr>
          <p:nvPr/>
        </p:nvSpPr>
        <p:spPr bwMode="auto">
          <a:xfrm>
            <a:off x="0" y="0"/>
            <a:ext cx="114300" cy="5143500"/>
          </a:xfrm>
          <a:prstGeom prst="rect">
            <a:avLst/>
          </a:prstGeom>
          <a:solidFill>
            <a:srgbClr val="8080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 name="Rectangle 29">
            <a:extLst>
              <a:ext uri="{FF2B5EF4-FFF2-40B4-BE49-F238E27FC236}">
                <a16:creationId xmlns:a16="http://schemas.microsoft.com/office/drawing/2014/main" id="{F00B36A1-CA2A-7D6F-8D33-874F2A0B5D36}"/>
              </a:ext>
            </a:extLst>
          </p:cNvPr>
          <p:cNvSpPr>
            <a:spLocks noChangeArrowheads="1"/>
          </p:cNvSpPr>
          <p:nvPr/>
        </p:nvSpPr>
        <p:spPr bwMode="auto">
          <a:xfrm>
            <a:off x="9029700" y="0"/>
            <a:ext cx="114300" cy="5143500"/>
          </a:xfrm>
          <a:prstGeom prst="rect">
            <a:avLst/>
          </a:prstGeom>
          <a:solidFill>
            <a:srgbClr val="8080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 name="Rectangle 30">
            <a:extLst>
              <a:ext uri="{FF2B5EF4-FFF2-40B4-BE49-F238E27FC236}">
                <a16:creationId xmlns:a16="http://schemas.microsoft.com/office/drawing/2014/main" id="{7B363460-D468-87F2-84FD-AAC9FE214D18}"/>
              </a:ext>
            </a:extLst>
          </p:cNvPr>
          <p:cNvSpPr>
            <a:spLocks noChangeArrowheads="1"/>
          </p:cNvSpPr>
          <p:nvPr/>
        </p:nvSpPr>
        <p:spPr bwMode="auto">
          <a:xfrm>
            <a:off x="76200" y="0"/>
            <a:ext cx="8991600" cy="114300"/>
          </a:xfrm>
          <a:prstGeom prst="rect">
            <a:avLst/>
          </a:prstGeom>
          <a:solidFill>
            <a:srgbClr val="8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 name="Rectangle 31">
            <a:extLst>
              <a:ext uri="{FF2B5EF4-FFF2-40B4-BE49-F238E27FC236}">
                <a16:creationId xmlns:a16="http://schemas.microsoft.com/office/drawing/2014/main" id="{A96522F1-9EED-BC41-30E0-FB8439C8DFB7}"/>
              </a:ext>
            </a:extLst>
          </p:cNvPr>
          <p:cNvSpPr>
            <a:spLocks noChangeArrowheads="1"/>
          </p:cNvSpPr>
          <p:nvPr/>
        </p:nvSpPr>
        <p:spPr bwMode="auto">
          <a:xfrm>
            <a:off x="0" y="5029199"/>
            <a:ext cx="9067800" cy="114301"/>
          </a:xfrm>
          <a:prstGeom prst="rect">
            <a:avLst/>
          </a:prstGeom>
          <a:solidFill>
            <a:srgbClr val="8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89097"/>
                                        </p:tgtEl>
                                        <p:attrNameLst>
                                          <p:attrName>style.visibility</p:attrName>
                                        </p:attrNameLst>
                                      </p:cBhvr>
                                      <p:to>
                                        <p:strVal val="visible"/>
                                      </p:to>
                                    </p:set>
                                    <p:anim calcmode="lin" valueType="num">
                                      <p:cBhvr>
                                        <p:cTn id="7" dur="500" fill="hold"/>
                                        <p:tgtEl>
                                          <p:spTgt spid="89097"/>
                                        </p:tgtEl>
                                        <p:attrNameLst>
                                          <p:attrName>ppt_w</p:attrName>
                                        </p:attrNameLst>
                                      </p:cBhvr>
                                      <p:tavLst>
                                        <p:tav tm="0">
                                          <p:val>
                                            <p:fltVal val="0"/>
                                          </p:val>
                                        </p:tav>
                                        <p:tav tm="100000">
                                          <p:val>
                                            <p:strVal val="#ppt_w"/>
                                          </p:val>
                                        </p:tav>
                                      </p:tavLst>
                                    </p:anim>
                                    <p:anim calcmode="lin" valueType="num">
                                      <p:cBhvr>
                                        <p:cTn id="8" dur="500" fill="hold"/>
                                        <p:tgtEl>
                                          <p:spTgt spid="89097"/>
                                        </p:tgtEl>
                                        <p:attrNameLst>
                                          <p:attrName>ppt_h</p:attrName>
                                        </p:attrNameLst>
                                      </p:cBhvr>
                                      <p:tavLst>
                                        <p:tav tm="0">
                                          <p:val>
                                            <p:fltVal val="0"/>
                                          </p:val>
                                        </p:tav>
                                        <p:tav tm="100000">
                                          <p:val>
                                            <p:strVal val="#ppt_h"/>
                                          </p:val>
                                        </p:tav>
                                      </p:tavLst>
                                    </p:anim>
                                    <p:animEffect transition="in" filter="fade">
                                      <p:cBhvr>
                                        <p:cTn id="9" dur="500"/>
                                        <p:tgtEl>
                                          <p:spTgt spid="89097"/>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89098"/>
                                        </p:tgtEl>
                                        <p:attrNameLst>
                                          <p:attrName>style.visibility</p:attrName>
                                        </p:attrNameLst>
                                      </p:cBhvr>
                                      <p:to>
                                        <p:strVal val="visible"/>
                                      </p:to>
                                    </p:set>
                                    <p:anim calcmode="lin" valueType="num">
                                      <p:cBhvr>
                                        <p:cTn id="12" dur="500" fill="hold"/>
                                        <p:tgtEl>
                                          <p:spTgt spid="89098"/>
                                        </p:tgtEl>
                                        <p:attrNameLst>
                                          <p:attrName>ppt_w</p:attrName>
                                        </p:attrNameLst>
                                      </p:cBhvr>
                                      <p:tavLst>
                                        <p:tav tm="0">
                                          <p:val>
                                            <p:fltVal val="0"/>
                                          </p:val>
                                        </p:tav>
                                        <p:tav tm="100000">
                                          <p:val>
                                            <p:strVal val="#ppt_w"/>
                                          </p:val>
                                        </p:tav>
                                      </p:tavLst>
                                    </p:anim>
                                    <p:anim calcmode="lin" valueType="num">
                                      <p:cBhvr>
                                        <p:cTn id="13" dur="500" fill="hold"/>
                                        <p:tgtEl>
                                          <p:spTgt spid="89098"/>
                                        </p:tgtEl>
                                        <p:attrNameLst>
                                          <p:attrName>ppt_h</p:attrName>
                                        </p:attrNameLst>
                                      </p:cBhvr>
                                      <p:tavLst>
                                        <p:tav tm="0">
                                          <p:val>
                                            <p:fltVal val="0"/>
                                          </p:val>
                                        </p:tav>
                                        <p:tav tm="100000">
                                          <p:val>
                                            <p:strVal val="#ppt_h"/>
                                          </p:val>
                                        </p:tav>
                                      </p:tavLst>
                                    </p:anim>
                                    <p:animEffect transition="in" filter="fade">
                                      <p:cBhvr>
                                        <p:cTn id="14" dur="500"/>
                                        <p:tgtEl>
                                          <p:spTgt spid="89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098" grpId="0"/>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0114" name="Rectangle 2">
            <a:extLst>
              <a:ext uri="{FF2B5EF4-FFF2-40B4-BE49-F238E27FC236}">
                <a16:creationId xmlns:a16="http://schemas.microsoft.com/office/drawing/2014/main" id="{FDE831F5-D5C9-4D38-AD21-716E68AA989F}"/>
              </a:ext>
            </a:extLst>
          </p:cNvPr>
          <p:cNvSpPr>
            <a:spLocks noGrp="1" noChangeArrowheads="1"/>
          </p:cNvSpPr>
          <p:nvPr>
            <p:ph type="title"/>
          </p:nvPr>
        </p:nvSpPr>
        <p:spPr>
          <a:xfrm>
            <a:off x="1314450" y="171450"/>
            <a:ext cx="6515100" cy="1085850"/>
          </a:xfrm>
          <a:effectLst/>
        </p:spPr>
        <p:txBody>
          <a:bodyPr>
            <a:normAutofit fontScale="90000"/>
          </a:bodyPr>
          <a:lstStyle/>
          <a:p>
            <a:pPr algn="ctr"/>
            <a:r>
              <a:rPr lang="en-US" altLang="en-US" sz="4050" b="1" dirty="0">
                <a:solidFill>
                  <a:schemeClr val="bg1"/>
                </a:solidFill>
              </a:rPr>
              <a:t>Who Will Come Forth</a:t>
            </a:r>
            <a:br>
              <a:rPr lang="en-US" altLang="en-US" sz="4050" b="1" dirty="0">
                <a:solidFill>
                  <a:schemeClr val="bg1"/>
                </a:solidFill>
              </a:rPr>
            </a:br>
            <a:r>
              <a:rPr lang="en-US" altLang="en-US" sz="4050" b="1" dirty="0">
                <a:solidFill>
                  <a:schemeClr val="bg1"/>
                </a:solidFill>
              </a:rPr>
              <a:t>From the Graves?</a:t>
            </a:r>
          </a:p>
        </p:txBody>
      </p:sp>
      <p:sp>
        <p:nvSpPr>
          <p:cNvPr id="90120" name="Rectangle 8">
            <a:extLst>
              <a:ext uri="{FF2B5EF4-FFF2-40B4-BE49-F238E27FC236}">
                <a16:creationId xmlns:a16="http://schemas.microsoft.com/office/drawing/2014/main" id="{AFDD5C9A-EE65-4F4D-AFFA-306E9B3F37E5}"/>
              </a:ext>
            </a:extLst>
          </p:cNvPr>
          <p:cNvSpPr>
            <a:spLocks noGrp="1" noChangeArrowheads="1"/>
          </p:cNvSpPr>
          <p:nvPr>
            <p:ph idx="1"/>
          </p:nvPr>
        </p:nvSpPr>
        <p:spPr>
          <a:xfrm>
            <a:off x="304800" y="1371600"/>
            <a:ext cx="8534400" cy="1828800"/>
          </a:xfrm>
        </p:spPr>
        <p:txBody>
          <a:bodyPr/>
          <a:lstStyle/>
          <a:p>
            <a:pPr>
              <a:lnSpc>
                <a:spcPct val="100000"/>
              </a:lnSpc>
            </a:pPr>
            <a:r>
              <a:rPr lang="en-US" altLang="en-US" sz="2700" b="1" dirty="0">
                <a:solidFill>
                  <a:schemeClr val="bg1"/>
                </a:solidFill>
                <a:latin typeface="Calibri" panose="020F0502020204030204" pitchFamily="34" charset="0"/>
              </a:rPr>
              <a:t>Jesus is talking about a resurrection from the grave</a:t>
            </a:r>
          </a:p>
          <a:p>
            <a:pPr lvl="1">
              <a:lnSpc>
                <a:spcPct val="100000"/>
              </a:lnSpc>
            </a:pPr>
            <a:r>
              <a:rPr lang="en-US" altLang="en-US" sz="2550" dirty="0">
                <a:solidFill>
                  <a:schemeClr val="bg1"/>
                </a:solidFill>
                <a:latin typeface="Calibri" panose="020F0502020204030204" pitchFamily="34" charset="0"/>
              </a:rPr>
              <a:t>The Realized Eschatologist says Jesus is speaking of the grave of Judaism </a:t>
            </a:r>
          </a:p>
        </p:txBody>
      </p:sp>
      <p:sp>
        <p:nvSpPr>
          <p:cNvPr id="90119" name="Line 7">
            <a:extLst>
              <a:ext uri="{FF2B5EF4-FFF2-40B4-BE49-F238E27FC236}">
                <a16:creationId xmlns:a16="http://schemas.microsoft.com/office/drawing/2014/main" id="{1304AB94-D029-46B2-BCED-AB9E449BF8B4}"/>
              </a:ext>
            </a:extLst>
          </p:cNvPr>
          <p:cNvSpPr>
            <a:spLocks noChangeShapeType="1"/>
          </p:cNvSpPr>
          <p:nvPr/>
        </p:nvSpPr>
        <p:spPr bwMode="auto">
          <a:xfrm>
            <a:off x="1371600" y="1371600"/>
            <a:ext cx="6400800" cy="0"/>
          </a:xfrm>
          <a:prstGeom prst="line">
            <a:avLst/>
          </a:prstGeom>
          <a:noFill/>
          <a:ln w="25400">
            <a:solidFill>
              <a:srgbClr val="8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a:p>
        </p:txBody>
      </p:sp>
      <p:pic>
        <p:nvPicPr>
          <p:cNvPr id="90123" name="Picture 11" descr="max king">
            <a:extLst>
              <a:ext uri="{FF2B5EF4-FFF2-40B4-BE49-F238E27FC236}">
                <a16:creationId xmlns:a16="http://schemas.microsoft.com/office/drawing/2014/main" id="{0CB153BB-FD91-458B-AEC6-EB7100312A1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4200" y="2413291"/>
            <a:ext cx="1981200" cy="2520659"/>
          </a:xfrm>
          <a:prstGeom prst="rect">
            <a:avLst/>
          </a:prstGeom>
          <a:noFill/>
          <a:extLst>
            <a:ext uri="{909E8E84-426E-40DD-AFC4-6F175D3DCCD1}">
              <a14:hiddenFill xmlns:a14="http://schemas.microsoft.com/office/drawing/2010/main">
                <a:solidFill>
                  <a:srgbClr val="FFFFFF"/>
                </a:solidFill>
              </a14:hiddenFill>
            </a:ext>
          </a:extLst>
        </p:spPr>
      </p:pic>
      <p:sp>
        <p:nvSpPr>
          <p:cNvPr id="90124" name="Text Box 12">
            <a:extLst>
              <a:ext uri="{FF2B5EF4-FFF2-40B4-BE49-F238E27FC236}">
                <a16:creationId xmlns:a16="http://schemas.microsoft.com/office/drawing/2014/main" id="{3A45A853-5EE2-4E99-9039-273459B69348}"/>
              </a:ext>
            </a:extLst>
          </p:cNvPr>
          <p:cNvSpPr txBox="1">
            <a:spLocks noChangeArrowheads="1"/>
          </p:cNvSpPr>
          <p:nvPr/>
        </p:nvSpPr>
        <p:spPr bwMode="auto">
          <a:xfrm>
            <a:off x="6867525" y="2343150"/>
            <a:ext cx="189547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b="1" dirty="0">
                <a:latin typeface="Calibri" panose="020F0502020204030204" pitchFamily="34" charset="0"/>
              </a:rPr>
              <a:t>Max King </a:t>
            </a:r>
            <a:r>
              <a:rPr lang="en-US" altLang="en-US" dirty="0">
                <a:latin typeface="Calibri" panose="020F0502020204030204" pitchFamily="34" charset="0"/>
              </a:rPr>
              <a:t>(1971)</a:t>
            </a:r>
          </a:p>
        </p:txBody>
      </p:sp>
      <p:sp>
        <p:nvSpPr>
          <p:cNvPr id="90125" name="AutoShape 13">
            <a:extLst>
              <a:ext uri="{FF2B5EF4-FFF2-40B4-BE49-F238E27FC236}">
                <a16:creationId xmlns:a16="http://schemas.microsoft.com/office/drawing/2014/main" id="{E5765010-91CF-4EDF-B610-265E57D635FC}"/>
              </a:ext>
            </a:extLst>
          </p:cNvPr>
          <p:cNvSpPr>
            <a:spLocks noChangeArrowheads="1"/>
          </p:cNvSpPr>
          <p:nvPr/>
        </p:nvSpPr>
        <p:spPr bwMode="auto">
          <a:xfrm rot="10800000">
            <a:off x="304800" y="2876550"/>
            <a:ext cx="5638800" cy="1905000"/>
          </a:xfrm>
          <a:prstGeom prst="wedgeRectCallout">
            <a:avLst>
              <a:gd name="adj1" fmla="val -85490"/>
              <a:gd name="adj2" fmla="val 23554"/>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lstStyle/>
          <a:p>
            <a:pPr algn="ctr"/>
            <a:endParaRPr lang="en-US" altLang="en-US"/>
          </a:p>
        </p:txBody>
      </p:sp>
      <p:sp>
        <p:nvSpPr>
          <p:cNvPr id="90126" name="Text Box 14">
            <a:extLst>
              <a:ext uri="{FF2B5EF4-FFF2-40B4-BE49-F238E27FC236}">
                <a16:creationId xmlns:a16="http://schemas.microsoft.com/office/drawing/2014/main" id="{A681E369-FAE5-4C33-8811-177630998D32}"/>
              </a:ext>
            </a:extLst>
          </p:cNvPr>
          <p:cNvSpPr txBox="1">
            <a:spLocks noChangeArrowheads="1"/>
          </p:cNvSpPr>
          <p:nvPr/>
        </p:nvSpPr>
        <p:spPr bwMode="auto">
          <a:xfrm>
            <a:off x="533400" y="3333750"/>
            <a:ext cx="518160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en-US" sz="2800" dirty="0">
                <a:latin typeface="Calibri" panose="020F0502020204030204" pitchFamily="34" charset="0"/>
              </a:rPr>
              <a:t>“I deny John 5:28 is a literal grave in the cemetery somewhere.”</a:t>
            </a:r>
            <a:endParaRPr lang="en-US" altLang="en-US" sz="2800" b="1" i="1" dirty="0">
              <a:latin typeface="Calibri" panose="020F0502020204030204" pitchFamily="34" charset="0"/>
            </a:endParaRPr>
          </a:p>
        </p:txBody>
      </p:sp>
      <p:sp>
        <p:nvSpPr>
          <p:cNvPr id="2" name="Rectangle 28">
            <a:extLst>
              <a:ext uri="{FF2B5EF4-FFF2-40B4-BE49-F238E27FC236}">
                <a16:creationId xmlns:a16="http://schemas.microsoft.com/office/drawing/2014/main" id="{512789EA-ADE7-9567-DAC7-BEBF7B5FC259}"/>
              </a:ext>
            </a:extLst>
          </p:cNvPr>
          <p:cNvSpPr>
            <a:spLocks noChangeArrowheads="1"/>
          </p:cNvSpPr>
          <p:nvPr/>
        </p:nvSpPr>
        <p:spPr bwMode="auto">
          <a:xfrm>
            <a:off x="0" y="0"/>
            <a:ext cx="114300" cy="5143500"/>
          </a:xfrm>
          <a:prstGeom prst="rect">
            <a:avLst/>
          </a:prstGeom>
          <a:solidFill>
            <a:srgbClr val="8080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 name="Rectangle 29">
            <a:extLst>
              <a:ext uri="{FF2B5EF4-FFF2-40B4-BE49-F238E27FC236}">
                <a16:creationId xmlns:a16="http://schemas.microsoft.com/office/drawing/2014/main" id="{BF1361A5-7EC9-7F87-FEE0-51D4B8BBB020}"/>
              </a:ext>
            </a:extLst>
          </p:cNvPr>
          <p:cNvSpPr>
            <a:spLocks noChangeArrowheads="1"/>
          </p:cNvSpPr>
          <p:nvPr/>
        </p:nvSpPr>
        <p:spPr bwMode="auto">
          <a:xfrm>
            <a:off x="9029700" y="0"/>
            <a:ext cx="114300" cy="5143500"/>
          </a:xfrm>
          <a:prstGeom prst="rect">
            <a:avLst/>
          </a:prstGeom>
          <a:solidFill>
            <a:srgbClr val="8080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 name="Rectangle 30">
            <a:extLst>
              <a:ext uri="{FF2B5EF4-FFF2-40B4-BE49-F238E27FC236}">
                <a16:creationId xmlns:a16="http://schemas.microsoft.com/office/drawing/2014/main" id="{B08CCB00-5384-08CA-1948-261A4D4C966D}"/>
              </a:ext>
            </a:extLst>
          </p:cNvPr>
          <p:cNvSpPr>
            <a:spLocks noChangeArrowheads="1"/>
          </p:cNvSpPr>
          <p:nvPr/>
        </p:nvSpPr>
        <p:spPr bwMode="auto">
          <a:xfrm>
            <a:off x="76200" y="0"/>
            <a:ext cx="8991600" cy="114300"/>
          </a:xfrm>
          <a:prstGeom prst="rect">
            <a:avLst/>
          </a:prstGeom>
          <a:solidFill>
            <a:srgbClr val="8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 name="Rectangle 31">
            <a:extLst>
              <a:ext uri="{FF2B5EF4-FFF2-40B4-BE49-F238E27FC236}">
                <a16:creationId xmlns:a16="http://schemas.microsoft.com/office/drawing/2014/main" id="{1A979281-10A5-1FB8-97EA-2114B678B2A4}"/>
              </a:ext>
            </a:extLst>
          </p:cNvPr>
          <p:cNvSpPr>
            <a:spLocks noChangeArrowheads="1"/>
          </p:cNvSpPr>
          <p:nvPr/>
        </p:nvSpPr>
        <p:spPr bwMode="auto">
          <a:xfrm>
            <a:off x="0" y="5029199"/>
            <a:ext cx="9067800" cy="114301"/>
          </a:xfrm>
          <a:prstGeom prst="rect">
            <a:avLst/>
          </a:prstGeom>
          <a:solidFill>
            <a:srgbClr val="8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90120">
                                            <p:txEl>
                                              <p:pRg st="1" end="1"/>
                                            </p:txEl>
                                          </p:spTgt>
                                        </p:tgtEl>
                                        <p:attrNameLst>
                                          <p:attrName>style.visibility</p:attrName>
                                        </p:attrNameLst>
                                      </p:cBhvr>
                                      <p:to>
                                        <p:strVal val="visible"/>
                                      </p:to>
                                    </p:set>
                                    <p:anim calcmode="lin" valueType="num">
                                      <p:cBhvr>
                                        <p:cTn id="7" dur="500" fill="hold"/>
                                        <p:tgtEl>
                                          <p:spTgt spid="90120">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90120">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90120">
                                            <p:txEl>
                                              <p:pRg st="1" end="1"/>
                                            </p:txEl>
                                          </p:spTgt>
                                        </p:tgtEl>
                                      </p:cBhvr>
                                    </p:animEffect>
                                  </p:childTnLst>
                                </p:cTn>
                              </p:par>
                            </p:childTnLst>
                          </p:cTn>
                        </p:par>
                        <p:par>
                          <p:cTn id="10" fill="hold" nodeType="afterGroup">
                            <p:stCondLst>
                              <p:cond delay="500"/>
                            </p:stCondLst>
                            <p:childTnLst>
                              <p:par>
                                <p:cTn id="11" presetID="53" presetClass="entr" presetSubtype="16" fill="hold" nodeType="afterEffect">
                                  <p:stCondLst>
                                    <p:cond delay="0"/>
                                  </p:stCondLst>
                                  <p:childTnLst>
                                    <p:set>
                                      <p:cBhvr>
                                        <p:cTn id="12" dur="1" fill="hold">
                                          <p:stCondLst>
                                            <p:cond delay="0"/>
                                          </p:stCondLst>
                                        </p:cTn>
                                        <p:tgtEl>
                                          <p:spTgt spid="90123"/>
                                        </p:tgtEl>
                                        <p:attrNameLst>
                                          <p:attrName>style.visibility</p:attrName>
                                        </p:attrNameLst>
                                      </p:cBhvr>
                                      <p:to>
                                        <p:strVal val="visible"/>
                                      </p:to>
                                    </p:set>
                                    <p:anim calcmode="lin" valueType="num">
                                      <p:cBhvr>
                                        <p:cTn id="13" dur="500" fill="hold"/>
                                        <p:tgtEl>
                                          <p:spTgt spid="90123"/>
                                        </p:tgtEl>
                                        <p:attrNameLst>
                                          <p:attrName>ppt_w</p:attrName>
                                        </p:attrNameLst>
                                      </p:cBhvr>
                                      <p:tavLst>
                                        <p:tav tm="0">
                                          <p:val>
                                            <p:fltVal val="0"/>
                                          </p:val>
                                        </p:tav>
                                        <p:tav tm="100000">
                                          <p:val>
                                            <p:strVal val="#ppt_w"/>
                                          </p:val>
                                        </p:tav>
                                      </p:tavLst>
                                    </p:anim>
                                    <p:anim calcmode="lin" valueType="num">
                                      <p:cBhvr>
                                        <p:cTn id="14" dur="500" fill="hold"/>
                                        <p:tgtEl>
                                          <p:spTgt spid="90123"/>
                                        </p:tgtEl>
                                        <p:attrNameLst>
                                          <p:attrName>ppt_h</p:attrName>
                                        </p:attrNameLst>
                                      </p:cBhvr>
                                      <p:tavLst>
                                        <p:tav tm="0">
                                          <p:val>
                                            <p:fltVal val="0"/>
                                          </p:val>
                                        </p:tav>
                                        <p:tav tm="100000">
                                          <p:val>
                                            <p:strVal val="#ppt_h"/>
                                          </p:val>
                                        </p:tav>
                                      </p:tavLst>
                                    </p:anim>
                                    <p:animEffect transition="in" filter="fade">
                                      <p:cBhvr>
                                        <p:cTn id="15" dur="500"/>
                                        <p:tgtEl>
                                          <p:spTgt spid="90123"/>
                                        </p:tgtEl>
                                      </p:cBhvr>
                                    </p:animEffect>
                                  </p:childTnLst>
                                </p:cTn>
                              </p:par>
                              <p:par>
                                <p:cTn id="16" presetID="53" presetClass="entr" presetSubtype="16" fill="hold" grpId="0" nodeType="withEffect">
                                  <p:stCondLst>
                                    <p:cond delay="0"/>
                                  </p:stCondLst>
                                  <p:childTnLst>
                                    <p:set>
                                      <p:cBhvr>
                                        <p:cTn id="17" dur="1" fill="hold">
                                          <p:stCondLst>
                                            <p:cond delay="0"/>
                                          </p:stCondLst>
                                        </p:cTn>
                                        <p:tgtEl>
                                          <p:spTgt spid="90124"/>
                                        </p:tgtEl>
                                        <p:attrNameLst>
                                          <p:attrName>style.visibility</p:attrName>
                                        </p:attrNameLst>
                                      </p:cBhvr>
                                      <p:to>
                                        <p:strVal val="visible"/>
                                      </p:to>
                                    </p:set>
                                    <p:anim calcmode="lin" valueType="num">
                                      <p:cBhvr>
                                        <p:cTn id="18" dur="500" fill="hold"/>
                                        <p:tgtEl>
                                          <p:spTgt spid="90124"/>
                                        </p:tgtEl>
                                        <p:attrNameLst>
                                          <p:attrName>ppt_w</p:attrName>
                                        </p:attrNameLst>
                                      </p:cBhvr>
                                      <p:tavLst>
                                        <p:tav tm="0">
                                          <p:val>
                                            <p:fltVal val="0"/>
                                          </p:val>
                                        </p:tav>
                                        <p:tav tm="100000">
                                          <p:val>
                                            <p:strVal val="#ppt_w"/>
                                          </p:val>
                                        </p:tav>
                                      </p:tavLst>
                                    </p:anim>
                                    <p:anim calcmode="lin" valueType="num">
                                      <p:cBhvr>
                                        <p:cTn id="19" dur="500" fill="hold"/>
                                        <p:tgtEl>
                                          <p:spTgt spid="90124"/>
                                        </p:tgtEl>
                                        <p:attrNameLst>
                                          <p:attrName>ppt_h</p:attrName>
                                        </p:attrNameLst>
                                      </p:cBhvr>
                                      <p:tavLst>
                                        <p:tav tm="0">
                                          <p:val>
                                            <p:fltVal val="0"/>
                                          </p:val>
                                        </p:tav>
                                        <p:tav tm="100000">
                                          <p:val>
                                            <p:strVal val="#ppt_h"/>
                                          </p:val>
                                        </p:tav>
                                      </p:tavLst>
                                    </p:anim>
                                    <p:animEffect transition="in" filter="fade">
                                      <p:cBhvr>
                                        <p:cTn id="20" dur="500"/>
                                        <p:tgtEl>
                                          <p:spTgt spid="90124"/>
                                        </p:tgtEl>
                                      </p:cBhvr>
                                    </p:animEffect>
                                  </p:childTnLst>
                                </p:cTn>
                              </p:par>
                              <p:par>
                                <p:cTn id="21" presetID="53" presetClass="entr" presetSubtype="16" fill="hold" grpId="0" nodeType="withEffect">
                                  <p:stCondLst>
                                    <p:cond delay="0"/>
                                  </p:stCondLst>
                                  <p:childTnLst>
                                    <p:set>
                                      <p:cBhvr>
                                        <p:cTn id="22" dur="1" fill="hold">
                                          <p:stCondLst>
                                            <p:cond delay="0"/>
                                          </p:stCondLst>
                                        </p:cTn>
                                        <p:tgtEl>
                                          <p:spTgt spid="90125"/>
                                        </p:tgtEl>
                                        <p:attrNameLst>
                                          <p:attrName>style.visibility</p:attrName>
                                        </p:attrNameLst>
                                      </p:cBhvr>
                                      <p:to>
                                        <p:strVal val="visible"/>
                                      </p:to>
                                    </p:set>
                                    <p:anim calcmode="lin" valueType="num">
                                      <p:cBhvr>
                                        <p:cTn id="23" dur="500" fill="hold"/>
                                        <p:tgtEl>
                                          <p:spTgt spid="90125"/>
                                        </p:tgtEl>
                                        <p:attrNameLst>
                                          <p:attrName>ppt_w</p:attrName>
                                        </p:attrNameLst>
                                      </p:cBhvr>
                                      <p:tavLst>
                                        <p:tav tm="0">
                                          <p:val>
                                            <p:fltVal val="0"/>
                                          </p:val>
                                        </p:tav>
                                        <p:tav tm="100000">
                                          <p:val>
                                            <p:strVal val="#ppt_w"/>
                                          </p:val>
                                        </p:tav>
                                      </p:tavLst>
                                    </p:anim>
                                    <p:anim calcmode="lin" valueType="num">
                                      <p:cBhvr>
                                        <p:cTn id="24" dur="500" fill="hold"/>
                                        <p:tgtEl>
                                          <p:spTgt spid="90125"/>
                                        </p:tgtEl>
                                        <p:attrNameLst>
                                          <p:attrName>ppt_h</p:attrName>
                                        </p:attrNameLst>
                                      </p:cBhvr>
                                      <p:tavLst>
                                        <p:tav tm="0">
                                          <p:val>
                                            <p:fltVal val="0"/>
                                          </p:val>
                                        </p:tav>
                                        <p:tav tm="100000">
                                          <p:val>
                                            <p:strVal val="#ppt_h"/>
                                          </p:val>
                                        </p:tav>
                                      </p:tavLst>
                                    </p:anim>
                                    <p:animEffect transition="in" filter="fade">
                                      <p:cBhvr>
                                        <p:cTn id="25" dur="500"/>
                                        <p:tgtEl>
                                          <p:spTgt spid="90125"/>
                                        </p:tgtEl>
                                      </p:cBhvr>
                                    </p:animEffect>
                                  </p:childTnLst>
                                </p:cTn>
                              </p:par>
                              <p:par>
                                <p:cTn id="26" presetID="53" presetClass="entr" presetSubtype="16" fill="hold" grpId="0" nodeType="withEffect">
                                  <p:stCondLst>
                                    <p:cond delay="0"/>
                                  </p:stCondLst>
                                  <p:childTnLst>
                                    <p:set>
                                      <p:cBhvr>
                                        <p:cTn id="27" dur="1" fill="hold">
                                          <p:stCondLst>
                                            <p:cond delay="0"/>
                                          </p:stCondLst>
                                        </p:cTn>
                                        <p:tgtEl>
                                          <p:spTgt spid="90126"/>
                                        </p:tgtEl>
                                        <p:attrNameLst>
                                          <p:attrName>style.visibility</p:attrName>
                                        </p:attrNameLst>
                                      </p:cBhvr>
                                      <p:to>
                                        <p:strVal val="visible"/>
                                      </p:to>
                                    </p:set>
                                    <p:anim calcmode="lin" valueType="num">
                                      <p:cBhvr>
                                        <p:cTn id="28" dur="500" fill="hold"/>
                                        <p:tgtEl>
                                          <p:spTgt spid="90126"/>
                                        </p:tgtEl>
                                        <p:attrNameLst>
                                          <p:attrName>ppt_w</p:attrName>
                                        </p:attrNameLst>
                                      </p:cBhvr>
                                      <p:tavLst>
                                        <p:tav tm="0">
                                          <p:val>
                                            <p:fltVal val="0"/>
                                          </p:val>
                                        </p:tav>
                                        <p:tav tm="100000">
                                          <p:val>
                                            <p:strVal val="#ppt_w"/>
                                          </p:val>
                                        </p:tav>
                                      </p:tavLst>
                                    </p:anim>
                                    <p:anim calcmode="lin" valueType="num">
                                      <p:cBhvr>
                                        <p:cTn id="29" dur="500" fill="hold"/>
                                        <p:tgtEl>
                                          <p:spTgt spid="90126"/>
                                        </p:tgtEl>
                                        <p:attrNameLst>
                                          <p:attrName>ppt_h</p:attrName>
                                        </p:attrNameLst>
                                      </p:cBhvr>
                                      <p:tavLst>
                                        <p:tav tm="0">
                                          <p:val>
                                            <p:fltVal val="0"/>
                                          </p:val>
                                        </p:tav>
                                        <p:tav tm="100000">
                                          <p:val>
                                            <p:strVal val="#ppt_h"/>
                                          </p:val>
                                        </p:tav>
                                      </p:tavLst>
                                    </p:anim>
                                    <p:animEffect transition="in" filter="fade">
                                      <p:cBhvr>
                                        <p:cTn id="30" dur="500"/>
                                        <p:tgtEl>
                                          <p:spTgt spid="901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24" grpId="0"/>
      <p:bldP spid="90125" grpId="0" animBg="1"/>
      <p:bldP spid="90126" grpId="0"/>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1546</TotalTime>
  <Words>1431</Words>
  <Application>Microsoft Office PowerPoint</Application>
  <PresentationFormat>On-screen Show (16:9)</PresentationFormat>
  <Paragraphs>108</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Wingdings</vt:lpstr>
      <vt:lpstr>Office Theme</vt:lpstr>
      <vt:lpstr>Realized Eschatology</vt:lpstr>
      <vt:lpstr>Introduction</vt:lpstr>
      <vt:lpstr>Realized Eschatology View of the Resurrection</vt:lpstr>
      <vt:lpstr>PowerPoint Presentation</vt:lpstr>
      <vt:lpstr>Realized Eschatology View of the Resurrection</vt:lpstr>
      <vt:lpstr>Who Will Come Forth From the Graves?</vt:lpstr>
      <vt:lpstr>Who Will Come Forth From the Graves?</vt:lpstr>
      <vt:lpstr>Who Will Come Forth From the Graves?</vt:lpstr>
      <vt:lpstr>Who Will Come Forth From the Graves?</vt:lpstr>
      <vt:lpstr>Who Will Come Forth From the Graves?</vt:lpstr>
      <vt:lpstr>Paul’s Teaching of A Bodily Resurrection</vt:lpstr>
      <vt:lpstr>Paul’s Teaching of A Bodily Resurrection</vt:lpstr>
      <vt:lpstr>Paul’s Teaching of A Bodily Resurrection</vt:lpstr>
      <vt:lpstr>Paul’s Teaching of A Bodily Resurrection</vt:lpstr>
      <vt:lpstr>Paul’s Teaching of A Bodily Resurrection</vt:lpstr>
      <vt:lpstr>The Gospel of Christ Teaches That We Will Be Raised!</vt:lpstr>
      <vt:lpstr>The Gospel of Christ Teaches That We Will Be Raised!</vt:lpstr>
      <vt:lpstr>The Gospel of Christ Teaches That We Will Be Raised!</vt:lpstr>
      <vt:lpstr>The Gospel of Christ Teaches That We Will Be Raised!</vt:lpstr>
      <vt:lpstr>The Gospel of Christ Teaches That We Will Be Raised!</vt:lpstr>
      <vt:lpstr>The Gospel of Christ Teaches That We Will Be Raised!</vt:lpstr>
      <vt:lpstr>Conclusion</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Realized Eschatology</dc:title>
  <dc:creator>HP Authorized Customer</dc:creator>
  <cp:lastModifiedBy>Richard Thetford</cp:lastModifiedBy>
  <cp:revision>88</cp:revision>
  <dcterms:created xsi:type="dcterms:W3CDTF">2008-12-23T03:04:59Z</dcterms:created>
  <dcterms:modified xsi:type="dcterms:W3CDTF">2026-04-02T03:27:41Z</dcterms:modified>
</cp:coreProperties>
</file>