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092"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186"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279"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37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466" algn="l" defTabSz="914186" rtl="0" eaLnBrk="1" latinLnBrk="0" hangingPunct="1">
      <a:defRPr kern="1200">
        <a:solidFill>
          <a:schemeClr val="tx1"/>
        </a:solidFill>
        <a:latin typeface="Arial" panose="020B0604020202020204" pitchFamily="34" charset="0"/>
        <a:ea typeface="+mn-ea"/>
        <a:cs typeface="+mn-cs"/>
      </a:defRPr>
    </a:lvl6pPr>
    <a:lvl7pPr marL="2742558" algn="l" defTabSz="914186" rtl="0" eaLnBrk="1" latinLnBrk="0" hangingPunct="1">
      <a:defRPr kern="1200">
        <a:solidFill>
          <a:schemeClr val="tx1"/>
        </a:solidFill>
        <a:latin typeface="Arial" panose="020B0604020202020204" pitchFamily="34" charset="0"/>
        <a:ea typeface="+mn-ea"/>
        <a:cs typeface="+mn-cs"/>
      </a:defRPr>
    </a:lvl7pPr>
    <a:lvl8pPr marL="3199652" algn="l" defTabSz="914186" rtl="0" eaLnBrk="1" latinLnBrk="0" hangingPunct="1">
      <a:defRPr kern="1200">
        <a:solidFill>
          <a:schemeClr val="tx1"/>
        </a:solidFill>
        <a:latin typeface="Arial" panose="020B0604020202020204" pitchFamily="34" charset="0"/>
        <a:ea typeface="+mn-ea"/>
        <a:cs typeface="+mn-cs"/>
      </a:defRPr>
    </a:lvl8pPr>
    <a:lvl9pPr marL="3656744" algn="l" defTabSz="914186"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4900"/>
    <a:srgbClr val="FFFF00"/>
    <a:srgbClr val="D25500"/>
    <a:srgbClr val="50000F"/>
    <a:srgbClr val="700015"/>
    <a:srgbClr val="A50021"/>
    <a:srgbClr val="FFC489"/>
    <a:srgbClr val="963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83" d="100"/>
          <a:sy n="83" d="100"/>
        </p:scale>
        <p:origin x="1012" y="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22CBB49-80D6-42C1-BCAD-32A82DC1BA33}"/>
              </a:ext>
            </a:extLst>
          </p:cNvPr>
          <p:cNvGrpSpPr>
            <a:grpSpLocks/>
          </p:cNvGrpSpPr>
          <p:nvPr/>
        </p:nvGrpSpPr>
        <p:grpSpPr bwMode="auto">
          <a:xfrm>
            <a:off x="508003" y="457200"/>
            <a:ext cx="11197167" cy="5562600"/>
            <a:chOff x="240" y="288"/>
            <a:chExt cx="5290" cy="3504"/>
          </a:xfrm>
        </p:grpSpPr>
        <p:sp>
          <p:nvSpPr>
            <p:cNvPr id="5" name="Rectangle 3">
              <a:extLst>
                <a:ext uri="{FF2B5EF4-FFF2-40B4-BE49-F238E27FC236}">
                  <a16:creationId xmlns:a16="http://schemas.microsoft.com/office/drawing/2014/main" id="{CC2585EE-4694-472C-AB45-CC7EE6FF33BC}"/>
                </a:ext>
              </a:extLst>
            </p:cNvPr>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defRPr/>
              </a:pPr>
              <a:endParaRPr lang="en-US" sz="2400" dirty="0">
                <a:latin typeface="Calibri" panose="020F0502020204030204" pitchFamily="34" charset="0"/>
              </a:endParaRPr>
            </a:p>
          </p:txBody>
        </p:sp>
        <p:sp>
          <p:nvSpPr>
            <p:cNvPr id="6" name="Rectangle 4">
              <a:extLst>
                <a:ext uri="{FF2B5EF4-FFF2-40B4-BE49-F238E27FC236}">
                  <a16:creationId xmlns:a16="http://schemas.microsoft.com/office/drawing/2014/main" id="{0F9E8A23-8092-440E-A810-042045DB5170}"/>
                </a:ext>
              </a:extLst>
            </p:cNvPr>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defRPr/>
              </a:pPr>
              <a:endParaRPr lang="en-US" sz="2400" dirty="0">
                <a:latin typeface="Calibri" panose="020F0502020204030204" pitchFamily="34" charset="0"/>
              </a:endParaRPr>
            </a:p>
          </p:txBody>
        </p:sp>
        <p:sp>
          <p:nvSpPr>
            <p:cNvPr id="7" name="Line 5">
              <a:extLst>
                <a:ext uri="{FF2B5EF4-FFF2-40B4-BE49-F238E27FC236}">
                  <a16:creationId xmlns:a16="http://schemas.microsoft.com/office/drawing/2014/main" id="{49270987-EE3C-4935-BD34-FA5ED55A4E2E}"/>
                </a:ext>
              </a:extLst>
            </p:cNvPr>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a:defRPr/>
              </a:pPr>
              <a:endParaRPr lang="en-US"/>
            </a:p>
          </p:txBody>
        </p:sp>
      </p:grpSp>
      <p:sp>
        <p:nvSpPr>
          <p:cNvPr id="5126" name="Rectangle 6"/>
          <p:cNvSpPr>
            <a:spLocks noGrp="1" noChangeArrowheads="1"/>
          </p:cNvSpPr>
          <p:nvPr>
            <p:ph type="ctrTitle"/>
          </p:nvPr>
        </p:nvSpPr>
        <p:spPr>
          <a:xfrm>
            <a:off x="1625600" y="838201"/>
            <a:ext cx="9042400" cy="2559050"/>
          </a:xfrm>
        </p:spPr>
        <p:txBody>
          <a:bodyPr anchorCtr="1"/>
          <a:lstStyle>
            <a:lvl1pPr algn="ctr">
              <a:defRPr sz="6200"/>
            </a:lvl1pPr>
          </a:lstStyle>
          <a:p>
            <a:r>
              <a:rPr lang="en-US"/>
              <a:t>Click to edit Master title style</a:t>
            </a:r>
          </a:p>
        </p:txBody>
      </p:sp>
      <p:sp>
        <p:nvSpPr>
          <p:cNvPr id="5127" name="Rectangle 7"/>
          <p:cNvSpPr>
            <a:spLocks noGrp="1" noChangeArrowheads="1"/>
          </p:cNvSpPr>
          <p:nvPr>
            <p:ph type="subTitle" idx="1"/>
          </p:nvPr>
        </p:nvSpPr>
        <p:spPr>
          <a:xfrm>
            <a:off x="1828800" y="3733801"/>
            <a:ext cx="8534400" cy="1873250"/>
          </a:xfrm>
        </p:spPr>
        <p:txBody>
          <a:bodyPr/>
          <a:lstStyle>
            <a:lvl1pPr marL="0" indent="0" algn="ctr">
              <a:buFont typeface="Wingdings" pitchFamily="2" charset="2"/>
              <a:buNone/>
              <a:defRPr sz="3000"/>
            </a:lvl1pPr>
          </a:lstStyle>
          <a:p>
            <a:r>
              <a:rPr lang="en-US"/>
              <a:t>Click to edit Master subtitle style</a:t>
            </a:r>
          </a:p>
        </p:txBody>
      </p:sp>
      <p:sp>
        <p:nvSpPr>
          <p:cNvPr id="8" name="Rectangle 8">
            <a:extLst>
              <a:ext uri="{FF2B5EF4-FFF2-40B4-BE49-F238E27FC236}">
                <a16:creationId xmlns:a16="http://schemas.microsoft.com/office/drawing/2014/main" id="{9C5AC3F1-AF09-4D4A-A10B-6CC74C6C5332}"/>
              </a:ext>
            </a:extLst>
          </p:cNvPr>
          <p:cNvSpPr>
            <a:spLocks noGrp="1" noChangeArrowheads="1"/>
          </p:cNvSpPr>
          <p:nvPr>
            <p:ph type="dt" sz="half" idx="10"/>
          </p:nvPr>
        </p:nvSpPr>
        <p:spPr>
          <a:xfrm>
            <a:off x="715437" y="6248400"/>
            <a:ext cx="2738967" cy="457200"/>
          </a:xfrm>
        </p:spPr>
        <p:txBody>
          <a:bodyPr/>
          <a:lstStyle>
            <a:lvl1pPr>
              <a:defRPr smtClean="0"/>
            </a:lvl1pPr>
          </a:lstStyle>
          <a:p>
            <a:pPr>
              <a:defRPr/>
            </a:pPr>
            <a:endParaRPr lang="en-US"/>
          </a:p>
        </p:txBody>
      </p:sp>
      <p:sp>
        <p:nvSpPr>
          <p:cNvPr id="9" name="Rectangle 9">
            <a:extLst>
              <a:ext uri="{FF2B5EF4-FFF2-40B4-BE49-F238E27FC236}">
                <a16:creationId xmlns:a16="http://schemas.microsoft.com/office/drawing/2014/main" id="{C743F49A-8950-44D1-8057-027A90E9A774}"/>
              </a:ext>
            </a:extLst>
          </p:cNvPr>
          <p:cNvSpPr>
            <a:spLocks noGrp="1" noChangeArrowheads="1"/>
          </p:cNvSpPr>
          <p:nvPr>
            <p:ph type="ftr" sz="quarter" idx="11"/>
          </p:nvPr>
        </p:nvSpPr>
        <p:spPr>
          <a:xfrm>
            <a:off x="4334937" y="6248400"/>
            <a:ext cx="3850217" cy="457200"/>
          </a:xfrm>
        </p:spPr>
        <p:txBody>
          <a:bodyPr/>
          <a:lstStyle>
            <a:lvl1pPr>
              <a:defRPr smtClean="0"/>
            </a:lvl1pPr>
          </a:lstStyle>
          <a:p>
            <a:pPr>
              <a:defRPr/>
            </a:pPr>
            <a:endParaRPr lang="en-US"/>
          </a:p>
        </p:txBody>
      </p:sp>
      <p:sp>
        <p:nvSpPr>
          <p:cNvPr id="10" name="Rectangle 10">
            <a:extLst>
              <a:ext uri="{FF2B5EF4-FFF2-40B4-BE49-F238E27FC236}">
                <a16:creationId xmlns:a16="http://schemas.microsoft.com/office/drawing/2014/main" id="{BE7BFD1C-CB81-4D3B-AA3F-AD46649C5AFE}"/>
              </a:ext>
            </a:extLst>
          </p:cNvPr>
          <p:cNvSpPr>
            <a:spLocks noGrp="1" noChangeArrowheads="1"/>
          </p:cNvSpPr>
          <p:nvPr>
            <p:ph type="sldNum" sz="quarter" idx="12"/>
          </p:nvPr>
        </p:nvSpPr>
        <p:spPr>
          <a:xfrm>
            <a:off x="9050867" y="6257925"/>
            <a:ext cx="2540000" cy="457200"/>
          </a:xfrm>
        </p:spPr>
        <p:txBody>
          <a:bodyPr/>
          <a:lstStyle>
            <a:lvl1pPr>
              <a:defRPr/>
            </a:lvl1pPr>
          </a:lstStyle>
          <a:p>
            <a:fld id="{574B6124-3559-42BB-86C1-48E125D57844}" type="slidenum">
              <a:rPr lang="en-US" altLang="en-US"/>
              <a:pPr/>
              <a:t>‹#›</a:t>
            </a:fld>
            <a:endParaRPr lang="en-US" altLang="en-US"/>
          </a:p>
        </p:txBody>
      </p:sp>
    </p:spTree>
    <p:extLst>
      <p:ext uri="{BB962C8B-B14F-4D97-AF65-F5344CB8AC3E}">
        <p14:creationId xmlns:p14="http://schemas.microsoft.com/office/powerpoint/2010/main" val="2721432285"/>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3B3589F9-0B1D-438E-8D1A-9498D2B96A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34FDD728-1C66-48B2-8529-5A31543DF6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226835EF-7E41-4904-B115-1AF44629269A}"/>
              </a:ext>
            </a:extLst>
          </p:cNvPr>
          <p:cNvSpPr>
            <a:spLocks noGrp="1" noChangeArrowheads="1"/>
          </p:cNvSpPr>
          <p:nvPr>
            <p:ph type="sldNum" sz="quarter" idx="12"/>
          </p:nvPr>
        </p:nvSpPr>
        <p:spPr>
          <a:ln/>
        </p:spPr>
        <p:txBody>
          <a:bodyPr/>
          <a:lstStyle>
            <a:lvl1pPr>
              <a:defRPr/>
            </a:lvl1pPr>
          </a:lstStyle>
          <a:p>
            <a:fld id="{953BDE8D-B06A-4D1C-81D5-D3FC54595AB9}" type="slidenum">
              <a:rPr lang="en-US" altLang="en-US"/>
              <a:pPr/>
              <a:t>‹#›</a:t>
            </a:fld>
            <a:endParaRPr lang="en-US" altLang="en-US"/>
          </a:p>
        </p:txBody>
      </p:sp>
    </p:spTree>
    <p:extLst>
      <p:ext uri="{BB962C8B-B14F-4D97-AF65-F5344CB8AC3E}">
        <p14:creationId xmlns:p14="http://schemas.microsoft.com/office/powerpoint/2010/main" val="4277284315"/>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473076"/>
            <a:ext cx="271780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473076"/>
            <a:ext cx="795020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6B83521C-94F5-490D-B551-274266CB8E3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95F24AB8-7F7A-460B-A2EE-90702C765C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C3F04983-9CFB-458A-B6B7-9B38E3540400}"/>
              </a:ext>
            </a:extLst>
          </p:cNvPr>
          <p:cNvSpPr>
            <a:spLocks noGrp="1" noChangeArrowheads="1"/>
          </p:cNvSpPr>
          <p:nvPr>
            <p:ph type="sldNum" sz="quarter" idx="12"/>
          </p:nvPr>
        </p:nvSpPr>
        <p:spPr>
          <a:ln/>
        </p:spPr>
        <p:txBody>
          <a:bodyPr/>
          <a:lstStyle>
            <a:lvl1pPr>
              <a:defRPr/>
            </a:lvl1pPr>
          </a:lstStyle>
          <a:p>
            <a:fld id="{BC1FEA44-6417-4A7D-911F-FB3C8CB04057}" type="slidenum">
              <a:rPr lang="en-US" altLang="en-US"/>
              <a:pPr/>
              <a:t>‹#›</a:t>
            </a:fld>
            <a:endParaRPr lang="en-US" altLang="en-US"/>
          </a:p>
        </p:txBody>
      </p:sp>
    </p:spTree>
    <p:extLst>
      <p:ext uri="{BB962C8B-B14F-4D97-AF65-F5344CB8AC3E}">
        <p14:creationId xmlns:p14="http://schemas.microsoft.com/office/powerpoint/2010/main" val="1469727431"/>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25446346-ABB7-4F7D-9700-0C69FDB953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47E16F48-B0D4-4FF8-A5AC-0CD98606EF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CB2DC79A-23AE-43C7-92C7-1139E1925ED4}"/>
              </a:ext>
            </a:extLst>
          </p:cNvPr>
          <p:cNvSpPr>
            <a:spLocks noGrp="1" noChangeArrowheads="1"/>
          </p:cNvSpPr>
          <p:nvPr>
            <p:ph type="sldNum" sz="quarter" idx="12"/>
          </p:nvPr>
        </p:nvSpPr>
        <p:spPr>
          <a:ln/>
        </p:spPr>
        <p:txBody>
          <a:bodyPr/>
          <a:lstStyle>
            <a:lvl1pPr>
              <a:defRPr/>
            </a:lvl1pPr>
          </a:lstStyle>
          <a:p>
            <a:fld id="{EF1445CA-55AE-4B92-9B24-4ECCC31D81DA}" type="slidenum">
              <a:rPr lang="en-US" altLang="en-US"/>
              <a:pPr/>
              <a:t>‹#›</a:t>
            </a:fld>
            <a:endParaRPr lang="en-US" altLang="en-US"/>
          </a:p>
        </p:txBody>
      </p:sp>
    </p:spTree>
    <p:extLst>
      <p:ext uri="{BB962C8B-B14F-4D97-AF65-F5344CB8AC3E}">
        <p14:creationId xmlns:p14="http://schemas.microsoft.com/office/powerpoint/2010/main" val="387095018"/>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5" indent="0">
              <a:buNone/>
              <a:defRPr sz="1800"/>
            </a:lvl2pPr>
            <a:lvl3pPr marL="914409" indent="0">
              <a:buNone/>
              <a:defRPr sz="1600"/>
            </a:lvl3pPr>
            <a:lvl4pPr marL="1371614" indent="0">
              <a:buNone/>
              <a:defRPr sz="1400"/>
            </a:lvl4pPr>
            <a:lvl5pPr marL="1828818" indent="0">
              <a:buNone/>
              <a:defRPr sz="1400"/>
            </a:lvl5pPr>
            <a:lvl6pPr marL="2286023" indent="0">
              <a:buNone/>
              <a:defRPr sz="1400"/>
            </a:lvl6pPr>
            <a:lvl7pPr marL="2743227" indent="0">
              <a:buNone/>
              <a:defRPr sz="1400"/>
            </a:lvl7pPr>
            <a:lvl8pPr marL="3200432" indent="0">
              <a:buNone/>
              <a:defRPr sz="1400"/>
            </a:lvl8pPr>
            <a:lvl9pPr marL="3657637"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609C9160-CE0D-402E-94CD-202C34E38A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EB1F944A-F9F6-4B30-B173-679FABA4BA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F94DA470-2EE0-4ED3-9E21-70D94422B6C6}"/>
              </a:ext>
            </a:extLst>
          </p:cNvPr>
          <p:cNvSpPr>
            <a:spLocks noGrp="1" noChangeArrowheads="1"/>
          </p:cNvSpPr>
          <p:nvPr>
            <p:ph type="sldNum" sz="quarter" idx="12"/>
          </p:nvPr>
        </p:nvSpPr>
        <p:spPr>
          <a:ln/>
        </p:spPr>
        <p:txBody>
          <a:bodyPr/>
          <a:lstStyle>
            <a:lvl1pPr>
              <a:defRPr/>
            </a:lvl1pPr>
          </a:lstStyle>
          <a:p>
            <a:fld id="{CFD53F71-FAE9-42D1-B342-6EA5C57A9015}" type="slidenum">
              <a:rPr lang="en-US" altLang="en-US"/>
              <a:pPr/>
              <a:t>‹#›</a:t>
            </a:fld>
            <a:endParaRPr lang="en-US" altLang="en-US"/>
          </a:p>
        </p:txBody>
      </p:sp>
    </p:spTree>
    <p:extLst>
      <p:ext uri="{BB962C8B-B14F-4D97-AF65-F5344CB8AC3E}">
        <p14:creationId xmlns:p14="http://schemas.microsoft.com/office/powerpoint/2010/main" val="1463935907"/>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828800"/>
            <a:ext cx="5334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828800"/>
            <a:ext cx="5334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782C5AF3-9B30-4803-9A06-BB3FF2BD34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D88F9F0B-9448-47A4-887A-AE866E63A4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4B7000C2-2C74-4365-B7AB-ED56647012EE}"/>
              </a:ext>
            </a:extLst>
          </p:cNvPr>
          <p:cNvSpPr>
            <a:spLocks noGrp="1" noChangeArrowheads="1"/>
          </p:cNvSpPr>
          <p:nvPr>
            <p:ph type="sldNum" sz="quarter" idx="12"/>
          </p:nvPr>
        </p:nvSpPr>
        <p:spPr>
          <a:ln/>
        </p:spPr>
        <p:txBody>
          <a:bodyPr/>
          <a:lstStyle>
            <a:lvl1pPr>
              <a:defRPr/>
            </a:lvl1pPr>
          </a:lstStyle>
          <a:p>
            <a:fld id="{D33D8CC6-C9BC-44EB-B596-6DE949891E8D}" type="slidenum">
              <a:rPr lang="en-US" altLang="en-US"/>
              <a:pPr/>
              <a:t>‹#›</a:t>
            </a:fld>
            <a:endParaRPr lang="en-US" altLang="en-US"/>
          </a:p>
        </p:txBody>
      </p:sp>
    </p:spTree>
    <p:extLst>
      <p:ext uri="{BB962C8B-B14F-4D97-AF65-F5344CB8AC3E}">
        <p14:creationId xmlns:p14="http://schemas.microsoft.com/office/powerpoint/2010/main" val="288497361"/>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5" indent="0">
              <a:buNone/>
              <a:defRPr sz="2000" b="1"/>
            </a:lvl2pPr>
            <a:lvl3pPr marL="914409" indent="0">
              <a:buNone/>
              <a:defRPr sz="1800" b="1"/>
            </a:lvl3pPr>
            <a:lvl4pPr marL="1371614" indent="0">
              <a:buNone/>
              <a:defRPr sz="1600" b="1"/>
            </a:lvl4pPr>
            <a:lvl5pPr marL="1828818" indent="0">
              <a:buNone/>
              <a:defRPr sz="1600" b="1"/>
            </a:lvl5pPr>
            <a:lvl6pPr marL="2286023" indent="0">
              <a:buNone/>
              <a:defRPr sz="1600" b="1"/>
            </a:lvl6pPr>
            <a:lvl7pPr marL="2743227" indent="0">
              <a:buNone/>
              <a:defRPr sz="1600" b="1"/>
            </a:lvl7pPr>
            <a:lvl8pPr marL="3200432" indent="0">
              <a:buNone/>
              <a:defRPr sz="1600" b="1"/>
            </a:lvl8pPr>
            <a:lvl9pPr marL="365763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5" indent="0">
              <a:buNone/>
              <a:defRPr sz="2000" b="1"/>
            </a:lvl2pPr>
            <a:lvl3pPr marL="914409" indent="0">
              <a:buNone/>
              <a:defRPr sz="1800" b="1"/>
            </a:lvl3pPr>
            <a:lvl4pPr marL="1371614" indent="0">
              <a:buNone/>
              <a:defRPr sz="1600" b="1"/>
            </a:lvl4pPr>
            <a:lvl5pPr marL="1828818" indent="0">
              <a:buNone/>
              <a:defRPr sz="1600" b="1"/>
            </a:lvl5pPr>
            <a:lvl6pPr marL="2286023" indent="0">
              <a:buNone/>
              <a:defRPr sz="1600" b="1"/>
            </a:lvl6pPr>
            <a:lvl7pPr marL="2743227" indent="0">
              <a:buNone/>
              <a:defRPr sz="1600" b="1"/>
            </a:lvl7pPr>
            <a:lvl8pPr marL="3200432" indent="0">
              <a:buNone/>
              <a:defRPr sz="1600" b="1"/>
            </a:lvl8pPr>
            <a:lvl9pPr marL="365763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3A9ABFAC-E13E-4DCD-BED6-6BA1FE24DF3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3DBE2940-00A8-4EC1-A799-F59E785BAE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21785BCE-28A0-4F18-BE54-444C31149A3F}"/>
              </a:ext>
            </a:extLst>
          </p:cNvPr>
          <p:cNvSpPr>
            <a:spLocks noGrp="1" noChangeArrowheads="1"/>
          </p:cNvSpPr>
          <p:nvPr>
            <p:ph type="sldNum" sz="quarter" idx="12"/>
          </p:nvPr>
        </p:nvSpPr>
        <p:spPr>
          <a:ln/>
        </p:spPr>
        <p:txBody>
          <a:bodyPr/>
          <a:lstStyle>
            <a:lvl1pPr>
              <a:defRPr/>
            </a:lvl1pPr>
          </a:lstStyle>
          <a:p>
            <a:fld id="{34ADAD00-BBDE-4178-A3F2-8D40BCE98EF2}" type="slidenum">
              <a:rPr lang="en-US" altLang="en-US"/>
              <a:pPr/>
              <a:t>‹#›</a:t>
            </a:fld>
            <a:endParaRPr lang="en-US" altLang="en-US"/>
          </a:p>
        </p:txBody>
      </p:sp>
    </p:spTree>
    <p:extLst>
      <p:ext uri="{BB962C8B-B14F-4D97-AF65-F5344CB8AC3E}">
        <p14:creationId xmlns:p14="http://schemas.microsoft.com/office/powerpoint/2010/main" val="656621276"/>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C4435B9E-0245-4BF0-BB37-F724F5F3A18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7A08D362-FA70-4A2E-B986-BD202B8A83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E3404004-0705-47C1-A121-7DD7E5BC421E}"/>
              </a:ext>
            </a:extLst>
          </p:cNvPr>
          <p:cNvSpPr>
            <a:spLocks noGrp="1" noChangeArrowheads="1"/>
          </p:cNvSpPr>
          <p:nvPr>
            <p:ph type="sldNum" sz="quarter" idx="12"/>
          </p:nvPr>
        </p:nvSpPr>
        <p:spPr>
          <a:ln/>
        </p:spPr>
        <p:txBody>
          <a:bodyPr/>
          <a:lstStyle>
            <a:lvl1pPr>
              <a:defRPr/>
            </a:lvl1pPr>
          </a:lstStyle>
          <a:p>
            <a:fld id="{22C5C31A-C46B-48D2-ABC7-27CDC4628355}" type="slidenum">
              <a:rPr lang="en-US" altLang="en-US"/>
              <a:pPr/>
              <a:t>‹#›</a:t>
            </a:fld>
            <a:endParaRPr lang="en-US" altLang="en-US"/>
          </a:p>
        </p:txBody>
      </p:sp>
    </p:spTree>
    <p:extLst>
      <p:ext uri="{BB962C8B-B14F-4D97-AF65-F5344CB8AC3E}">
        <p14:creationId xmlns:p14="http://schemas.microsoft.com/office/powerpoint/2010/main" val="2021219941"/>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1740246-4A11-46C4-8874-18296441A89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D1BE947E-1C4D-4FEC-97DB-3B3C91983B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EEAB51CC-F0DE-4859-9EBD-26088C020CEF}"/>
              </a:ext>
            </a:extLst>
          </p:cNvPr>
          <p:cNvSpPr>
            <a:spLocks noGrp="1" noChangeArrowheads="1"/>
          </p:cNvSpPr>
          <p:nvPr>
            <p:ph type="sldNum" sz="quarter" idx="12"/>
          </p:nvPr>
        </p:nvSpPr>
        <p:spPr>
          <a:ln/>
        </p:spPr>
        <p:txBody>
          <a:bodyPr/>
          <a:lstStyle>
            <a:lvl1pPr>
              <a:defRPr/>
            </a:lvl1pPr>
          </a:lstStyle>
          <a:p>
            <a:fld id="{AAAE9F3D-6D32-432D-8C18-96C11EFFA7C7}" type="slidenum">
              <a:rPr lang="en-US" altLang="en-US"/>
              <a:pPr/>
              <a:t>‹#›</a:t>
            </a:fld>
            <a:endParaRPr lang="en-US" altLang="en-US"/>
          </a:p>
        </p:txBody>
      </p:sp>
    </p:spTree>
    <p:extLst>
      <p:ext uri="{BB962C8B-B14F-4D97-AF65-F5344CB8AC3E}">
        <p14:creationId xmlns:p14="http://schemas.microsoft.com/office/powerpoint/2010/main" val="1768921498"/>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1"/>
            <a:ext cx="4011084" cy="4691063"/>
          </a:xfrm>
        </p:spPr>
        <p:txBody>
          <a:bodyPr/>
          <a:lstStyle>
            <a:lvl1pPr marL="0" indent="0">
              <a:buNone/>
              <a:defRPr sz="1400"/>
            </a:lvl1pPr>
            <a:lvl2pPr marL="457205" indent="0">
              <a:buNone/>
              <a:defRPr sz="1200"/>
            </a:lvl2pPr>
            <a:lvl3pPr marL="914409" indent="0">
              <a:buNone/>
              <a:defRPr sz="1000"/>
            </a:lvl3pPr>
            <a:lvl4pPr marL="1371614" indent="0">
              <a:buNone/>
              <a:defRPr sz="900"/>
            </a:lvl4pPr>
            <a:lvl5pPr marL="1828818" indent="0">
              <a:buNone/>
              <a:defRPr sz="900"/>
            </a:lvl5pPr>
            <a:lvl6pPr marL="2286023" indent="0">
              <a:buNone/>
              <a:defRPr sz="900"/>
            </a:lvl6pPr>
            <a:lvl7pPr marL="2743227" indent="0">
              <a:buNone/>
              <a:defRPr sz="900"/>
            </a:lvl7pPr>
            <a:lvl8pPr marL="3200432" indent="0">
              <a:buNone/>
              <a:defRPr sz="900"/>
            </a:lvl8pPr>
            <a:lvl9pPr marL="3657637"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26699292-FFFF-4570-A93F-2EA23F7223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70DB4B8C-5C2C-4D4F-80B7-E81CA1453D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3F3F0C58-B52E-4B0D-A49F-2BEAC567838D}"/>
              </a:ext>
            </a:extLst>
          </p:cNvPr>
          <p:cNvSpPr>
            <a:spLocks noGrp="1" noChangeArrowheads="1"/>
          </p:cNvSpPr>
          <p:nvPr>
            <p:ph type="sldNum" sz="quarter" idx="12"/>
          </p:nvPr>
        </p:nvSpPr>
        <p:spPr>
          <a:ln/>
        </p:spPr>
        <p:txBody>
          <a:bodyPr/>
          <a:lstStyle>
            <a:lvl1pPr>
              <a:defRPr/>
            </a:lvl1pPr>
          </a:lstStyle>
          <a:p>
            <a:fld id="{60D188CC-4A6C-4693-9D65-D9C92E3EE72A}" type="slidenum">
              <a:rPr lang="en-US" altLang="en-US"/>
              <a:pPr/>
              <a:t>‹#›</a:t>
            </a:fld>
            <a:endParaRPr lang="en-US" altLang="en-US"/>
          </a:p>
        </p:txBody>
      </p:sp>
    </p:spTree>
    <p:extLst>
      <p:ext uri="{BB962C8B-B14F-4D97-AF65-F5344CB8AC3E}">
        <p14:creationId xmlns:p14="http://schemas.microsoft.com/office/powerpoint/2010/main" val="397967210"/>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5" indent="0">
              <a:buNone/>
              <a:defRPr sz="2800"/>
            </a:lvl2pPr>
            <a:lvl3pPr marL="914409" indent="0">
              <a:buNone/>
              <a:defRPr sz="2400"/>
            </a:lvl3pPr>
            <a:lvl4pPr marL="1371614" indent="0">
              <a:buNone/>
              <a:defRPr sz="2000"/>
            </a:lvl4pPr>
            <a:lvl5pPr marL="1828818" indent="0">
              <a:buNone/>
              <a:defRPr sz="2000"/>
            </a:lvl5pPr>
            <a:lvl6pPr marL="2286023" indent="0">
              <a:buNone/>
              <a:defRPr sz="2000"/>
            </a:lvl6pPr>
            <a:lvl7pPr marL="2743227" indent="0">
              <a:buNone/>
              <a:defRPr sz="2000"/>
            </a:lvl7pPr>
            <a:lvl8pPr marL="3200432" indent="0">
              <a:buNone/>
              <a:defRPr sz="2000"/>
            </a:lvl8pPr>
            <a:lvl9pPr marL="3657637"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5" indent="0">
              <a:buNone/>
              <a:defRPr sz="1200"/>
            </a:lvl2pPr>
            <a:lvl3pPr marL="914409" indent="0">
              <a:buNone/>
              <a:defRPr sz="1000"/>
            </a:lvl3pPr>
            <a:lvl4pPr marL="1371614" indent="0">
              <a:buNone/>
              <a:defRPr sz="900"/>
            </a:lvl4pPr>
            <a:lvl5pPr marL="1828818" indent="0">
              <a:buNone/>
              <a:defRPr sz="900"/>
            </a:lvl5pPr>
            <a:lvl6pPr marL="2286023" indent="0">
              <a:buNone/>
              <a:defRPr sz="900"/>
            </a:lvl6pPr>
            <a:lvl7pPr marL="2743227" indent="0">
              <a:buNone/>
              <a:defRPr sz="900"/>
            </a:lvl7pPr>
            <a:lvl8pPr marL="3200432" indent="0">
              <a:buNone/>
              <a:defRPr sz="900"/>
            </a:lvl8pPr>
            <a:lvl9pPr marL="3657637"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345277E9-1BB0-4DC3-83CD-0DA49FBA562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77CDE1C1-7C9F-4847-9E73-55791CC4B3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CEDFADA2-9F2B-4D4D-BECA-C9613171CF0E}"/>
              </a:ext>
            </a:extLst>
          </p:cNvPr>
          <p:cNvSpPr>
            <a:spLocks noGrp="1" noChangeArrowheads="1"/>
          </p:cNvSpPr>
          <p:nvPr>
            <p:ph type="sldNum" sz="quarter" idx="12"/>
          </p:nvPr>
        </p:nvSpPr>
        <p:spPr>
          <a:ln/>
        </p:spPr>
        <p:txBody>
          <a:bodyPr/>
          <a:lstStyle>
            <a:lvl1pPr>
              <a:defRPr/>
            </a:lvl1pPr>
          </a:lstStyle>
          <a:p>
            <a:fld id="{842F06BF-38FC-4E9B-94F4-920786ECA7C7}" type="slidenum">
              <a:rPr lang="en-US" altLang="en-US"/>
              <a:pPr/>
              <a:t>‹#›</a:t>
            </a:fld>
            <a:endParaRPr lang="en-US" altLang="en-US"/>
          </a:p>
        </p:txBody>
      </p:sp>
    </p:spTree>
    <p:extLst>
      <p:ext uri="{BB962C8B-B14F-4D97-AF65-F5344CB8AC3E}">
        <p14:creationId xmlns:p14="http://schemas.microsoft.com/office/powerpoint/2010/main" val="3408652924"/>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E000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353B302-F50F-47CF-B984-CFD1BBE1B1C6}"/>
              </a:ext>
            </a:extLst>
          </p:cNvPr>
          <p:cNvGrpSpPr>
            <a:grpSpLocks/>
          </p:cNvGrpSpPr>
          <p:nvPr/>
        </p:nvGrpSpPr>
        <p:grpSpPr bwMode="auto">
          <a:xfrm>
            <a:off x="304800" y="228600"/>
            <a:ext cx="11582400" cy="5943600"/>
            <a:chOff x="144" y="144"/>
            <a:chExt cx="5472" cy="3744"/>
          </a:xfrm>
        </p:grpSpPr>
        <p:sp>
          <p:nvSpPr>
            <p:cNvPr id="4099" name="Rectangle 3">
              <a:extLst>
                <a:ext uri="{FF2B5EF4-FFF2-40B4-BE49-F238E27FC236}">
                  <a16:creationId xmlns:a16="http://schemas.microsoft.com/office/drawing/2014/main" id="{30B37C2F-8DDA-4A3E-9FEF-4B45AAB71905}"/>
                </a:ext>
              </a:extLst>
            </p:cNvPr>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defRPr/>
              </a:pPr>
              <a:endParaRPr lang="en-US" sz="2400" dirty="0">
                <a:latin typeface="Calibri" panose="020F0502020204030204" pitchFamily="34" charset="0"/>
              </a:endParaRPr>
            </a:p>
          </p:txBody>
        </p:sp>
        <p:sp>
          <p:nvSpPr>
            <p:cNvPr id="4100" name="Rectangle 4">
              <a:extLst>
                <a:ext uri="{FF2B5EF4-FFF2-40B4-BE49-F238E27FC236}">
                  <a16:creationId xmlns:a16="http://schemas.microsoft.com/office/drawing/2014/main" id="{2D9399DA-48C1-4CB5-BCBA-5B3BD85DFEEC}"/>
                </a:ext>
              </a:extLst>
            </p:cNvPr>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defRPr/>
              </a:pPr>
              <a:endParaRPr lang="en-US" sz="2400" dirty="0">
                <a:latin typeface="Calibri" panose="020F0502020204030204" pitchFamily="34" charset="0"/>
              </a:endParaRPr>
            </a:p>
          </p:txBody>
        </p:sp>
        <p:sp>
          <p:nvSpPr>
            <p:cNvPr id="4101" name="Line 5">
              <a:extLst>
                <a:ext uri="{FF2B5EF4-FFF2-40B4-BE49-F238E27FC236}">
                  <a16:creationId xmlns:a16="http://schemas.microsoft.com/office/drawing/2014/main" id="{798BDBC1-0FC0-4D00-B2E0-D639951F5A7B}"/>
                </a:ext>
              </a:extLst>
            </p:cNvPr>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a:defRPr/>
              </a:pPr>
              <a:endParaRPr lang="en-US"/>
            </a:p>
          </p:txBody>
        </p:sp>
      </p:grpSp>
      <p:sp>
        <p:nvSpPr>
          <p:cNvPr id="1027" name="Rectangle 6">
            <a:extLst>
              <a:ext uri="{FF2B5EF4-FFF2-40B4-BE49-F238E27FC236}">
                <a16:creationId xmlns:a16="http://schemas.microsoft.com/office/drawing/2014/main" id="{495D3114-6C4A-410A-BF53-7861DFB44239}"/>
              </a:ext>
            </a:extLst>
          </p:cNvPr>
          <p:cNvSpPr>
            <a:spLocks noGrp="1" noChangeArrowheads="1"/>
          </p:cNvSpPr>
          <p:nvPr>
            <p:ph type="title"/>
          </p:nvPr>
        </p:nvSpPr>
        <p:spPr bwMode="auto">
          <a:xfrm>
            <a:off x="711200" y="473075"/>
            <a:ext cx="1087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1028" name="Rectangle 7">
            <a:extLst>
              <a:ext uri="{FF2B5EF4-FFF2-40B4-BE49-F238E27FC236}">
                <a16:creationId xmlns:a16="http://schemas.microsoft.com/office/drawing/2014/main" id="{BBBD9A58-D3B0-41C2-AAAE-25BD816D1142}"/>
              </a:ext>
            </a:extLst>
          </p:cNvPr>
          <p:cNvSpPr>
            <a:spLocks noGrp="1" noChangeArrowheads="1"/>
          </p:cNvSpPr>
          <p:nvPr>
            <p:ph type="body" idx="1"/>
          </p:nvPr>
        </p:nvSpPr>
        <p:spPr bwMode="auto">
          <a:xfrm>
            <a:off x="711200" y="1828800"/>
            <a:ext cx="10871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a:extLst>
              <a:ext uri="{FF2B5EF4-FFF2-40B4-BE49-F238E27FC236}">
                <a16:creationId xmlns:a16="http://schemas.microsoft.com/office/drawing/2014/main" id="{42688DCA-E2BD-456A-8B64-0C017358C50B}"/>
              </a:ext>
            </a:extLst>
          </p:cNvPr>
          <p:cNvSpPr>
            <a:spLocks noGrp="1" noChangeArrowheads="1"/>
          </p:cNvSpPr>
          <p:nvPr>
            <p:ph type="dt" sz="half" idx="2"/>
          </p:nvPr>
        </p:nvSpPr>
        <p:spPr bwMode="auto">
          <a:xfrm>
            <a:off x="711200" y="6248400"/>
            <a:ext cx="2743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smtClean="0"/>
            </a:lvl1pPr>
          </a:lstStyle>
          <a:p>
            <a:pPr>
              <a:defRPr/>
            </a:pPr>
            <a:endParaRPr lang="en-US"/>
          </a:p>
        </p:txBody>
      </p:sp>
      <p:sp>
        <p:nvSpPr>
          <p:cNvPr id="4105" name="Rectangle 9">
            <a:extLst>
              <a:ext uri="{FF2B5EF4-FFF2-40B4-BE49-F238E27FC236}">
                <a16:creationId xmlns:a16="http://schemas.microsoft.com/office/drawing/2014/main" id="{BC05E77D-F8A0-4D7A-8C7B-21E828C6E330}"/>
              </a:ext>
            </a:extLst>
          </p:cNvPr>
          <p:cNvSpPr>
            <a:spLocks noGrp="1" noChangeArrowheads="1"/>
          </p:cNvSpPr>
          <p:nvPr>
            <p:ph type="ftr" sz="quarter" idx="3"/>
          </p:nvPr>
        </p:nvSpPr>
        <p:spPr bwMode="auto">
          <a:xfrm>
            <a:off x="43180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smtClean="0"/>
            </a:lvl1pPr>
          </a:lstStyle>
          <a:p>
            <a:pPr>
              <a:defRPr/>
            </a:pPr>
            <a:endParaRPr lang="en-US"/>
          </a:p>
        </p:txBody>
      </p:sp>
      <p:sp>
        <p:nvSpPr>
          <p:cNvPr id="4106" name="Rectangle 10">
            <a:extLst>
              <a:ext uri="{FF2B5EF4-FFF2-40B4-BE49-F238E27FC236}">
                <a16:creationId xmlns:a16="http://schemas.microsoft.com/office/drawing/2014/main" id="{EBAEACC0-BC36-429B-9240-481066FC7700}"/>
              </a:ext>
            </a:extLst>
          </p:cNvPr>
          <p:cNvSpPr>
            <a:spLocks noGrp="1" noChangeArrowheads="1"/>
          </p:cNvSpPr>
          <p:nvPr>
            <p:ph type="sldNum" sz="quarter" idx="4"/>
          </p:nvPr>
        </p:nvSpPr>
        <p:spPr bwMode="auto">
          <a:xfrm>
            <a:off x="9042400" y="62484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fld id="{5E231601-6990-42DE-92DB-ACD44DF5203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xStyles>
    <p:titleStyle>
      <a:lvl1pPr algn="l" rtl="0" eaLnBrk="0" fontAlgn="base" hangingPunct="0">
        <a:lnSpc>
          <a:spcPct val="80000"/>
        </a:lnSpc>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5" algn="l" rtl="0" fontAlgn="base">
        <a:lnSpc>
          <a:spcPct val="80000"/>
        </a:lnSpc>
        <a:spcBef>
          <a:spcPct val="0"/>
        </a:spcBef>
        <a:spcAft>
          <a:spcPct val="0"/>
        </a:spcAft>
        <a:defRPr sz="4400">
          <a:solidFill>
            <a:schemeClr val="tx2"/>
          </a:solidFill>
          <a:latin typeface="Times New Roman" pitchFamily="18" charset="0"/>
        </a:defRPr>
      </a:lvl6pPr>
      <a:lvl7pPr marL="914409" algn="l" rtl="0" fontAlgn="base">
        <a:lnSpc>
          <a:spcPct val="80000"/>
        </a:lnSpc>
        <a:spcBef>
          <a:spcPct val="0"/>
        </a:spcBef>
        <a:spcAft>
          <a:spcPct val="0"/>
        </a:spcAft>
        <a:defRPr sz="4400">
          <a:solidFill>
            <a:schemeClr val="tx2"/>
          </a:solidFill>
          <a:latin typeface="Times New Roman" pitchFamily="18" charset="0"/>
        </a:defRPr>
      </a:lvl7pPr>
      <a:lvl8pPr marL="1371614" algn="l" rtl="0" fontAlgn="base">
        <a:lnSpc>
          <a:spcPct val="80000"/>
        </a:lnSpc>
        <a:spcBef>
          <a:spcPct val="0"/>
        </a:spcBef>
        <a:spcAft>
          <a:spcPct val="0"/>
        </a:spcAft>
        <a:defRPr sz="4400">
          <a:solidFill>
            <a:schemeClr val="tx2"/>
          </a:solidFill>
          <a:latin typeface="Times New Roman" pitchFamily="18" charset="0"/>
        </a:defRPr>
      </a:lvl8pPr>
      <a:lvl9pPr marL="1828818"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3" indent="-342903" algn="l" rtl="0" eaLnBrk="0" fontAlgn="base" hangingPunct="0">
        <a:spcBef>
          <a:spcPct val="20000"/>
        </a:spcBef>
        <a:spcAft>
          <a:spcPct val="0"/>
        </a:spcAft>
        <a:buClr>
          <a:schemeClr val="accent2"/>
        </a:buClr>
        <a:buSzPct val="75000"/>
        <a:buFont typeface="Wingdings" panose="05000000000000000000" pitchFamily="2" charset="2"/>
        <a:buChar char="n"/>
        <a:defRPr sz="3100">
          <a:solidFill>
            <a:schemeClr val="tx1"/>
          </a:solidFill>
          <a:latin typeface="+mn-lt"/>
          <a:ea typeface="+mn-ea"/>
          <a:cs typeface="+mn-cs"/>
        </a:defRPr>
      </a:lvl1pPr>
      <a:lvl2pPr marL="742957" indent="-285753" algn="l" rtl="0" eaLnBrk="0" fontAlgn="base" hangingPunct="0">
        <a:spcBef>
          <a:spcPct val="20000"/>
        </a:spcBef>
        <a:spcAft>
          <a:spcPct val="0"/>
        </a:spcAft>
        <a:buClr>
          <a:schemeClr val="accent1"/>
        </a:buClr>
        <a:buSzPct val="65000"/>
        <a:buFont typeface="Wingdings" panose="05000000000000000000" pitchFamily="2" charset="2"/>
        <a:buChar char="n"/>
        <a:defRPr sz="2600">
          <a:solidFill>
            <a:schemeClr val="tx1"/>
          </a:solidFill>
          <a:latin typeface="+mn-lt"/>
        </a:defRPr>
      </a:lvl2pPr>
      <a:lvl3pPr marL="1143011" indent="-228602" algn="l" rtl="0" eaLnBrk="0" fontAlgn="base" hangingPunct="0">
        <a:spcBef>
          <a:spcPct val="20000"/>
        </a:spcBef>
        <a:spcAft>
          <a:spcPct val="0"/>
        </a:spcAft>
        <a:buClr>
          <a:schemeClr val="hlink"/>
        </a:buClr>
        <a:buSzPct val="55000"/>
        <a:buFont typeface="Wingdings" panose="05000000000000000000" pitchFamily="2" charset="2"/>
        <a:buChar char="n"/>
        <a:defRPr sz="2400">
          <a:solidFill>
            <a:schemeClr val="tx1"/>
          </a:solidFill>
          <a:latin typeface="+mn-lt"/>
        </a:defRPr>
      </a:lvl3pPr>
      <a:lvl4pPr marL="1600216" indent="-228602"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defRPr>
      </a:lvl4pPr>
      <a:lvl5pPr marL="2057421" indent="-228602" algn="l" rtl="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mn-lt"/>
        </a:defRPr>
      </a:lvl5pPr>
      <a:lvl6pPr marL="2514625" indent="-228602"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30" indent="-228602"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34" indent="-228602"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39" indent="-228602"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9" rtl="0" eaLnBrk="1" latinLnBrk="0" hangingPunct="1">
        <a:defRPr sz="1800" kern="1200">
          <a:solidFill>
            <a:schemeClr val="tx1"/>
          </a:solidFill>
          <a:latin typeface="+mn-lt"/>
          <a:ea typeface="+mn-ea"/>
          <a:cs typeface="+mn-cs"/>
        </a:defRPr>
      </a:lvl1pPr>
      <a:lvl2pPr marL="457205" algn="l" defTabSz="914409" rtl="0" eaLnBrk="1" latinLnBrk="0" hangingPunct="1">
        <a:defRPr sz="1800" kern="1200">
          <a:solidFill>
            <a:schemeClr val="tx1"/>
          </a:solidFill>
          <a:latin typeface="+mn-lt"/>
          <a:ea typeface="+mn-ea"/>
          <a:cs typeface="+mn-cs"/>
        </a:defRPr>
      </a:lvl2pPr>
      <a:lvl3pPr marL="914409" algn="l" defTabSz="914409" rtl="0" eaLnBrk="1" latinLnBrk="0" hangingPunct="1">
        <a:defRPr sz="1800" kern="1200">
          <a:solidFill>
            <a:schemeClr val="tx1"/>
          </a:solidFill>
          <a:latin typeface="+mn-lt"/>
          <a:ea typeface="+mn-ea"/>
          <a:cs typeface="+mn-cs"/>
        </a:defRPr>
      </a:lvl3pPr>
      <a:lvl4pPr marL="1371614" algn="l" defTabSz="914409" rtl="0" eaLnBrk="1" latinLnBrk="0" hangingPunct="1">
        <a:defRPr sz="1800" kern="1200">
          <a:solidFill>
            <a:schemeClr val="tx1"/>
          </a:solidFill>
          <a:latin typeface="+mn-lt"/>
          <a:ea typeface="+mn-ea"/>
          <a:cs typeface="+mn-cs"/>
        </a:defRPr>
      </a:lvl4pPr>
      <a:lvl5pPr marL="1828818" algn="l" defTabSz="914409" rtl="0" eaLnBrk="1" latinLnBrk="0" hangingPunct="1">
        <a:defRPr sz="1800" kern="1200">
          <a:solidFill>
            <a:schemeClr val="tx1"/>
          </a:solidFill>
          <a:latin typeface="+mn-lt"/>
          <a:ea typeface="+mn-ea"/>
          <a:cs typeface="+mn-cs"/>
        </a:defRPr>
      </a:lvl5pPr>
      <a:lvl6pPr marL="2286023" algn="l" defTabSz="914409" rtl="0" eaLnBrk="1" latinLnBrk="0" hangingPunct="1">
        <a:defRPr sz="1800" kern="1200">
          <a:solidFill>
            <a:schemeClr val="tx1"/>
          </a:solidFill>
          <a:latin typeface="+mn-lt"/>
          <a:ea typeface="+mn-ea"/>
          <a:cs typeface="+mn-cs"/>
        </a:defRPr>
      </a:lvl6pPr>
      <a:lvl7pPr marL="2743227" algn="l" defTabSz="914409" rtl="0" eaLnBrk="1" latinLnBrk="0" hangingPunct="1">
        <a:defRPr sz="1800" kern="1200">
          <a:solidFill>
            <a:schemeClr val="tx1"/>
          </a:solidFill>
          <a:latin typeface="+mn-lt"/>
          <a:ea typeface="+mn-ea"/>
          <a:cs typeface="+mn-cs"/>
        </a:defRPr>
      </a:lvl7pPr>
      <a:lvl8pPr marL="3200432" algn="l" defTabSz="914409" rtl="0" eaLnBrk="1" latinLnBrk="0" hangingPunct="1">
        <a:defRPr sz="1800" kern="1200">
          <a:solidFill>
            <a:schemeClr val="tx1"/>
          </a:solidFill>
          <a:latin typeface="+mn-lt"/>
          <a:ea typeface="+mn-ea"/>
          <a:cs typeface="+mn-cs"/>
        </a:defRPr>
      </a:lvl8pPr>
      <a:lvl9pPr marL="3657637" algn="l" defTabSz="9144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D8200B7-6E7C-4E30-8999-E5151CD3AC9F}"/>
              </a:ext>
            </a:extLst>
          </p:cNvPr>
          <p:cNvSpPr>
            <a:spLocks noGrp="1" noChangeArrowheads="1"/>
          </p:cNvSpPr>
          <p:nvPr>
            <p:ph type="ctrTitle"/>
          </p:nvPr>
        </p:nvSpPr>
        <p:spPr>
          <a:xfrm>
            <a:off x="2286000" y="152400"/>
            <a:ext cx="7696200" cy="958850"/>
          </a:xfrm>
          <a:effectLst>
            <a:outerShdw dist="35921" dir="2700000" algn="ctr" rotWithShape="0">
              <a:srgbClr val="D05400"/>
            </a:outerShdw>
          </a:effectLst>
        </p:spPr>
        <p:txBody>
          <a:bodyPr/>
          <a:lstStyle/>
          <a:p>
            <a:pPr eaLnBrk="1" hangingPunct="1">
              <a:defRPr/>
            </a:pPr>
            <a:r>
              <a:rPr lang="en-US" b="1"/>
              <a:t>Realized Eschatology</a:t>
            </a:r>
          </a:p>
        </p:txBody>
      </p:sp>
      <p:sp>
        <p:nvSpPr>
          <p:cNvPr id="3075" name="Rectangle 9">
            <a:extLst>
              <a:ext uri="{FF2B5EF4-FFF2-40B4-BE49-F238E27FC236}">
                <a16:creationId xmlns:a16="http://schemas.microsoft.com/office/drawing/2014/main" id="{2964B280-A25C-495C-BC7E-DAD9DAC71DED}"/>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076" name="Rectangle 10">
            <a:extLst>
              <a:ext uri="{FF2B5EF4-FFF2-40B4-BE49-F238E27FC236}">
                <a16:creationId xmlns:a16="http://schemas.microsoft.com/office/drawing/2014/main" id="{B1871732-CC58-4C39-B0FD-3A1161EDEADF}"/>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077" name="Rectangle 11">
            <a:extLst>
              <a:ext uri="{FF2B5EF4-FFF2-40B4-BE49-F238E27FC236}">
                <a16:creationId xmlns:a16="http://schemas.microsoft.com/office/drawing/2014/main" id="{604BC714-9F35-4722-8C8C-39FEBF78FB4B}"/>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078" name="Rectangle 12">
            <a:extLst>
              <a:ext uri="{FF2B5EF4-FFF2-40B4-BE49-F238E27FC236}">
                <a16:creationId xmlns:a16="http://schemas.microsoft.com/office/drawing/2014/main" id="{A0258911-F565-42FE-A0D5-0ACCE609C8AC}"/>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079" name="Line 13">
            <a:extLst>
              <a:ext uri="{FF2B5EF4-FFF2-40B4-BE49-F238E27FC236}">
                <a16:creationId xmlns:a16="http://schemas.microsoft.com/office/drawing/2014/main" id="{B14918CE-6340-4EE6-9BD7-3161921EB68D}"/>
              </a:ext>
            </a:extLst>
          </p:cNvPr>
          <p:cNvSpPr>
            <a:spLocks noChangeShapeType="1"/>
          </p:cNvSpPr>
          <p:nvPr/>
        </p:nvSpPr>
        <p:spPr bwMode="auto">
          <a:xfrm>
            <a:off x="1828800" y="12954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6" name="Text Box 18">
            <a:extLst>
              <a:ext uri="{FF2B5EF4-FFF2-40B4-BE49-F238E27FC236}">
                <a16:creationId xmlns:a16="http://schemas.microsoft.com/office/drawing/2014/main" id="{294A5368-5EC4-4055-B8E1-4DB9C77EBB3C}"/>
              </a:ext>
            </a:extLst>
          </p:cNvPr>
          <p:cNvSpPr txBox="1">
            <a:spLocks noChangeArrowheads="1"/>
          </p:cNvSpPr>
          <p:nvPr/>
        </p:nvSpPr>
        <p:spPr bwMode="auto">
          <a:xfrm>
            <a:off x="152400" y="1981200"/>
            <a:ext cx="3464196" cy="4154984"/>
          </a:xfrm>
          <a:prstGeom prst="rect">
            <a:avLst/>
          </a:prstGeom>
          <a:noFill/>
          <a:ln w="9525">
            <a:noFill/>
            <a:miter lim="800000"/>
            <a:headEnd/>
            <a:tailEnd/>
          </a:ln>
          <a:effectLst>
            <a:outerShdw dist="28398" dir="1593903" algn="ctr" rotWithShape="0">
              <a:schemeClr val="tx1"/>
            </a:outerShdw>
          </a:effectLst>
        </p:spPr>
        <p:txBody>
          <a:bodyPr wrap="square">
            <a:spAutoFit/>
          </a:bodyPr>
          <a:lstStyle/>
          <a:p>
            <a:pPr algn="ctr">
              <a:spcBef>
                <a:spcPct val="50000"/>
              </a:spcBef>
              <a:defRPr/>
            </a:pPr>
            <a:r>
              <a:rPr lang="en-US" sz="6600" b="1" dirty="0">
                <a:solidFill>
                  <a:srgbClr val="D05400"/>
                </a:solidFill>
                <a:latin typeface="Calibri" panose="020F0502020204030204" pitchFamily="34" charset="0"/>
              </a:rPr>
              <a:t>The</a:t>
            </a:r>
            <a:br>
              <a:rPr lang="en-US" sz="6600" b="1" dirty="0">
                <a:solidFill>
                  <a:srgbClr val="D05400"/>
                </a:solidFill>
                <a:latin typeface="Calibri" panose="020F0502020204030204" pitchFamily="34" charset="0"/>
              </a:rPr>
            </a:br>
            <a:r>
              <a:rPr lang="en-US" sz="6600" b="1" dirty="0">
                <a:solidFill>
                  <a:srgbClr val="D05400"/>
                </a:solidFill>
                <a:latin typeface="Calibri" panose="020F0502020204030204" pitchFamily="34" charset="0"/>
              </a:rPr>
              <a:t>Second Coming</a:t>
            </a:r>
            <a:br>
              <a:rPr lang="en-US" sz="6600" b="1" dirty="0">
                <a:solidFill>
                  <a:srgbClr val="D05400"/>
                </a:solidFill>
                <a:latin typeface="Calibri" panose="020F0502020204030204" pitchFamily="34" charset="0"/>
              </a:rPr>
            </a:br>
            <a:r>
              <a:rPr lang="en-US" sz="6600" b="1" dirty="0">
                <a:solidFill>
                  <a:srgbClr val="D05400"/>
                </a:solidFill>
                <a:latin typeface="Calibri" panose="020F0502020204030204" pitchFamily="34" charset="0"/>
              </a:rPr>
              <a:t>of Christ</a:t>
            </a:r>
          </a:p>
        </p:txBody>
      </p:sp>
      <p:pic>
        <p:nvPicPr>
          <p:cNvPr id="3" name="Picture 2">
            <a:extLst>
              <a:ext uri="{FF2B5EF4-FFF2-40B4-BE49-F238E27FC236}">
                <a16:creationId xmlns:a16="http://schemas.microsoft.com/office/drawing/2014/main" id="{2ED3DC15-E903-1240-0B5A-CC275AF3B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6596" y="1524000"/>
            <a:ext cx="8263464" cy="5029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4564FC79-E87F-4A3D-8E8A-6C4FCF1EA060}"/>
              </a:ext>
            </a:extLst>
          </p:cNvPr>
          <p:cNvSpPr>
            <a:spLocks noGrp="1" noChangeArrowheads="1"/>
          </p:cNvSpPr>
          <p:nvPr>
            <p:ph type="title"/>
          </p:nvPr>
        </p:nvSpPr>
        <p:spPr>
          <a:xfrm>
            <a:off x="1752600" y="228600"/>
            <a:ext cx="8686800" cy="1371600"/>
          </a:xfrm>
          <a:effectLst>
            <a:outerShdw dist="35921" dir="2700000" algn="ctr" rotWithShape="0">
              <a:srgbClr val="D05400"/>
            </a:outerShdw>
          </a:effectLst>
        </p:spPr>
        <p:txBody>
          <a:bodyPr/>
          <a:lstStyle/>
          <a:p>
            <a:pPr algn="ctr" eaLnBrk="1" hangingPunct="1">
              <a:defRPr/>
            </a:pPr>
            <a:r>
              <a:rPr lang="en-US" sz="4800" b="1"/>
              <a:t>Same Phrase,</a:t>
            </a:r>
            <a:br>
              <a:rPr lang="en-US" sz="4800" b="1"/>
            </a:br>
            <a:r>
              <a:rPr lang="en-US" sz="4800" b="1"/>
              <a:t>Different Meanings</a:t>
            </a:r>
          </a:p>
        </p:txBody>
      </p:sp>
      <p:sp>
        <p:nvSpPr>
          <p:cNvPr id="72711" name="Line 7">
            <a:extLst>
              <a:ext uri="{FF2B5EF4-FFF2-40B4-BE49-F238E27FC236}">
                <a16:creationId xmlns:a16="http://schemas.microsoft.com/office/drawing/2014/main" id="{DAB8BFFB-D88B-47B0-85A7-80441E3942EA}"/>
              </a:ext>
            </a:extLst>
          </p:cNvPr>
          <p:cNvSpPr>
            <a:spLocks noChangeShapeType="1"/>
          </p:cNvSpPr>
          <p:nvPr/>
        </p:nvSpPr>
        <p:spPr bwMode="auto">
          <a:xfrm>
            <a:off x="1828800" y="17526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2" name="Rectangle 8">
            <a:extLst>
              <a:ext uri="{FF2B5EF4-FFF2-40B4-BE49-F238E27FC236}">
                <a16:creationId xmlns:a16="http://schemas.microsoft.com/office/drawing/2014/main" id="{3554F1BB-2BFF-4129-9BD2-2340D4730240}"/>
              </a:ext>
            </a:extLst>
          </p:cNvPr>
          <p:cNvSpPr>
            <a:spLocks noGrp="1" noChangeArrowheads="1"/>
          </p:cNvSpPr>
          <p:nvPr>
            <p:ph type="body" idx="1"/>
          </p:nvPr>
        </p:nvSpPr>
        <p:spPr>
          <a:xfrm>
            <a:off x="304800" y="1828800"/>
            <a:ext cx="11582400" cy="4800600"/>
          </a:xfrm>
        </p:spPr>
        <p:txBody>
          <a:bodyPr/>
          <a:lstStyle/>
          <a:p>
            <a:pPr eaLnBrk="1" hangingPunct="1"/>
            <a:r>
              <a:rPr lang="en-US" altLang="en-US" sz="3600" b="1" dirty="0">
                <a:latin typeface="Calibri" panose="020F0502020204030204" pitchFamily="34" charset="0"/>
              </a:rPr>
              <a:t>70 AD doctrine makes </a:t>
            </a:r>
            <a:r>
              <a:rPr lang="en-US" altLang="en-US" sz="3600" b="1" dirty="0">
                <a:solidFill>
                  <a:srgbClr val="FFFF00"/>
                </a:solidFill>
                <a:latin typeface="Calibri" panose="020F0502020204030204" pitchFamily="34" charset="0"/>
              </a:rPr>
              <a:t>every</a:t>
            </a:r>
            <a:r>
              <a:rPr lang="en-US" altLang="en-US" sz="3600" b="1" dirty="0">
                <a:latin typeface="Calibri" panose="020F0502020204030204" pitchFamily="34" charset="0"/>
              </a:rPr>
              <a:t> mention of the </a:t>
            </a:r>
            <a:r>
              <a:rPr lang="en-US" altLang="en-US" sz="3600" b="1" i="1" dirty="0">
                <a:solidFill>
                  <a:srgbClr val="FFC489"/>
                </a:solidFill>
                <a:latin typeface="Calibri" panose="020F0502020204030204" pitchFamily="34" charset="0"/>
              </a:rPr>
              <a:t>“coming of the Lord”</a:t>
            </a:r>
            <a:r>
              <a:rPr lang="en-US" altLang="en-US" sz="3600" b="1" dirty="0">
                <a:latin typeface="Calibri" panose="020F0502020204030204" pitchFamily="34" charset="0"/>
              </a:rPr>
              <a:t> or </a:t>
            </a:r>
            <a:r>
              <a:rPr lang="en-US" altLang="en-US" sz="3600" b="1" i="1" dirty="0">
                <a:solidFill>
                  <a:srgbClr val="FFC489"/>
                </a:solidFill>
                <a:latin typeface="Calibri" panose="020F0502020204030204" pitchFamily="34" charset="0"/>
              </a:rPr>
              <a:t>“Day of the Lord”</a:t>
            </a:r>
            <a:r>
              <a:rPr lang="en-US" altLang="en-US" sz="3600" b="1" dirty="0">
                <a:latin typeface="Calibri" panose="020F0502020204030204" pitchFamily="34" charset="0"/>
              </a:rPr>
              <a:t> mean the same event, regardless of its usage in context</a:t>
            </a:r>
          </a:p>
          <a:p>
            <a:pPr eaLnBrk="1" hangingPunct="1"/>
            <a:r>
              <a:rPr lang="en-US" altLang="en-US" sz="3600" b="1" dirty="0">
                <a:latin typeface="Calibri" panose="020F0502020204030204" pitchFamily="34" charset="0"/>
              </a:rPr>
              <a:t>Biblical interpretation can have</a:t>
            </a:r>
            <a:br>
              <a:rPr lang="en-US" altLang="en-US" sz="3600" b="1" dirty="0">
                <a:latin typeface="Calibri" panose="020F0502020204030204" pitchFamily="34" charset="0"/>
              </a:rPr>
            </a:br>
            <a:r>
              <a:rPr lang="en-US" altLang="en-US" sz="3600" b="1" dirty="0">
                <a:latin typeface="Calibri" panose="020F0502020204030204" pitchFamily="34" charset="0"/>
              </a:rPr>
              <a:t>different meanings</a:t>
            </a:r>
            <a:endParaRPr lang="en-US" altLang="en-US" sz="3600" b="1" dirty="0">
              <a:solidFill>
                <a:srgbClr val="FFCC66"/>
              </a:solidFill>
              <a:latin typeface="Calibri" panose="020F0502020204030204" pitchFamily="34" charset="0"/>
            </a:endParaRPr>
          </a:p>
        </p:txBody>
      </p:sp>
      <p:pic>
        <p:nvPicPr>
          <p:cNvPr id="72718" name="Picture 14" descr="CoupleBibleStudy">
            <a:extLst>
              <a:ext uri="{FF2B5EF4-FFF2-40B4-BE49-F238E27FC236}">
                <a16:creationId xmlns:a16="http://schemas.microsoft.com/office/drawing/2014/main" id="{18EFAC2E-CC77-4F3A-B226-31C722D2E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244" y="3124200"/>
            <a:ext cx="463654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9">
            <a:extLst>
              <a:ext uri="{FF2B5EF4-FFF2-40B4-BE49-F238E27FC236}">
                <a16:creationId xmlns:a16="http://schemas.microsoft.com/office/drawing/2014/main" id="{D1125952-E0EF-6A3E-7808-075BBE502BF3}"/>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2DA0B0CF-CC26-39BD-F767-0F53F6797BE6}"/>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FB06D0D9-FE26-2F70-6DF7-0054E1019312}"/>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E685FA47-3092-7C65-2898-93E08CFE4134}"/>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B7A19CB2-4F4C-4FCC-B04A-EA722E7C4C9D}"/>
              </a:ext>
            </a:extLst>
          </p:cNvPr>
          <p:cNvSpPr>
            <a:spLocks noGrp="1" noChangeArrowheads="1"/>
          </p:cNvSpPr>
          <p:nvPr>
            <p:ph type="title"/>
          </p:nvPr>
        </p:nvSpPr>
        <p:spPr>
          <a:xfrm>
            <a:off x="1752600" y="228600"/>
            <a:ext cx="8686800" cy="1371600"/>
          </a:xfrm>
          <a:effectLst>
            <a:outerShdw dist="35921" dir="2700000" algn="ctr" rotWithShape="0">
              <a:srgbClr val="D05400"/>
            </a:outerShdw>
          </a:effectLst>
        </p:spPr>
        <p:txBody>
          <a:bodyPr/>
          <a:lstStyle/>
          <a:p>
            <a:pPr algn="ctr" eaLnBrk="1" hangingPunct="1">
              <a:defRPr/>
            </a:pPr>
            <a:r>
              <a:rPr lang="en-US" sz="4800" b="1"/>
              <a:t>Same Phrase,</a:t>
            </a:r>
            <a:br>
              <a:rPr lang="en-US" sz="4800" b="1"/>
            </a:br>
            <a:r>
              <a:rPr lang="en-US" sz="4800" b="1"/>
              <a:t>Different Meanings</a:t>
            </a:r>
          </a:p>
        </p:txBody>
      </p:sp>
      <p:sp>
        <p:nvSpPr>
          <p:cNvPr id="13319" name="Line 7">
            <a:extLst>
              <a:ext uri="{FF2B5EF4-FFF2-40B4-BE49-F238E27FC236}">
                <a16:creationId xmlns:a16="http://schemas.microsoft.com/office/drawing/2014/main" id="{F2CF09BC-119F-46C7-8CD4-2A823D962D38}"/>
              </a:ext>
            </a:extLst>
          </p:cNvPr>
          <p:cNvSpPr>
            <a:spLocks noChangeShapeType="1"/>
          </p:cNvSpPr>
          <p:nvPr/>
        </p:nvSpPr>
        <p:spPr bwMode="auto">
          <a:xfrm>
            <a:off x="1828800" y="17526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8" name="Rectangle 10">
            <a:extLst>
              <a:ext uri="{FF2B5EF4-FFF2-40B4-BE49-F238E27FC236}">
                <a16:creationId xmlns:a16="http://schemas.microsoft.com/office/drawing/2014/main" id="{CEFD6AED-9555-48E4-8F71-24CC603BD395}"/>
              </a:ext>
            </a:extLst>
          </p:cNvPr>
          <p:cNvSpPr>
            <a:spLocks noChangeArrowheads="1"/>
          </p:cNvSpPr>
          <p:nvPr/>
        </p:nvSpPr>
        <p:spPr bwMode="auto">
          <a:xfrm>
            <a:off x="304800" y="1905000"/>
            <a:ext cx="11582400" cy="4191000"/>
          </a:xfrm>
          <a:prstGeom prst="rect">
            <a:avLst/>
          </a:prstGeom>
          <a:solidFill>
            <a:srgbClr val="FFC48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3739" name="Text Box 11">
            <a:extLst>
              <a:ext uri="{FF2B5EF4-FFF2-40B4-BE49-F238E27FC236}">
                <a16:creationId xmlns:a16="http://schemas.microsoft.com/office/drawing/2014/main" id="{39EFF9C2-96D5-40A7-A721-70024BA2498D}"/>
              </a:ext>
            </a:extLst>
          </p:cNvPr>
          <p:cNvSpPr txBox="1">
            <a:spLocks noChangeArrowheads="1"/>
          </p:cNvSpPr>
          <p:nvPr/>
        </p:nvSpPr>
        <p:spPr bwMode="auto">
          <a:xfrm>
            <a:off x="1828800" y="1910239"/>
            <a:ext cx="85344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dirty="0">
                <a:solidFill>
                  <a:schemeClr val="bg1"/>
                </a:solidFill>
                <a:latin typeface="Calibri" panose="020F0502020204030204" pitchFamily="34" charset="0"/>
              </a:rPr>
              <a:t>“Laid hands on them” </a:t>
            </a:r>
            <a:r>
              <a:rPr lang="en-US" altLang="en-US" sz="2800" i="1" dirty="0">
                <a:solidFill>
                  <a:schemeClr val="bg1"/>
                </a:solidFill>
                <a:latin typeface="Calibri" panose="020F0502020204030204" pitchFamily="34" charset="0"/>
              </a:rPr>
              <a:t>(Acts 4:3)</a:t>
            </a:r>
            <a:br>
              <a:rPr lang="en-US" altLang="en-US" sz="2800" i="1" dirty="0">
                <a:solidFill>
                  <a:schemeClr val="bg1"/>
                </a:solidFill>
                <a:latin typeface="Calibri" panose="020F0502020204030204" pitchFamily="34" charset="0"/>
              </a:rPr>
            </a:br>
            <a:r>
              <a:rPr lang="en-US" altLang="en-US" sz="2800" b="1" dirty="0">
                <a:solidFill>
                  <a:schemeClr val="bg1"/>
                </a:solidFill>
                <a:latin typeface="Calibri" panose="020F0502020204030204" pitchFamily="34" charset="0"/>
              </a:rPr>
              <a:t>to arrest</a:t>
            </a:r>
          </a:p>
          <a:p>
            <a:pPr algn="ctr">
              <a:spcBef>
                <a:spcPct val="50000"/>
              </a:spcBef>
            </a:pPr>
            <a:r>
              <a:rPr lang="en-US" altLang="en-US" sz="2800" dirty="0">
                <a:solidFill>
                  <a:schemeClr val="bg1"/>
                </a:solidFill>
                <a:latin typeface="Calibri" panose="020F0502020204030204" pitchFamily="34" charset="0"/>
              </a:rPr>
              <a:t>“Laid hands on them” </a:t>
            </a:r>
            <a:r>
              <a:rPr lang="en-US" altLang="en-US" sz="2800" i="1" dirty="0">
                <a:solidFill>
                  <a:schemeClr val="bg1"/>
                </a:solidFill>
                <a:latin typeface="Calibri" panose="020F0502020204030204" pitchFamily="34" charset="0"/>
              </a:rPr>
              <a:t>(Acts 13:3)</a:t>
            </a:r>
            <a:r>
              <a:rPr lang="en-US" altLang="en-US" sz="2800" dirty="0">
                <a:solidFill>
                  <a:schemeClr val="bg1"/>
                </a:solidFill>
                <a:latin typeface="Calibri" panose="020F0502020204030204" pitchFamily="34" charset="0"/>
              </a:rPr>
              <a:t> </a:t>
            </a:r>
            <a:br>
              <a:rPr lang="en-US" altLang="en-US" sz="2800" dirty="0">
                <a:solidFill>
                  <a:schemeClr val="bg1"/>
                </a:solidFill>
                <a:latin typeface="Calibri" panose="020F0502020204030204" pitchFamily="34" charset="0"/>
              </a:rPr>
            </a:br>
            <a:r>
              <a:rPr lang="en-US" altLang="en-US" sz="2800" b="1" dirty="0">
                <a:solidFill>
                  <a:schemeClr val="bg1"/>
                </a:solidFill>
                <a:latin typeface="Calibri" panose="020F0502020204030204" pitchFamily="34" charset="0"/>
              </a:rPr>
              <a:t>to commend</a:t>
            </a:r>
          </a:p>
          <a:p>
            <a:pPr algn="ctr">
              <a:spcBef>
                <a:spcPct val="50000"/>
              </a:spcBef>
            </a:pPr>
            <a:r>
              <a:rPr lang="en-US" altLang="en-US" sz="2800" dirty="0">
                <a:solidFill>
                  <a:schemeClr val="bg1"/>
                </a:solidFill>
                <a:latin typeface="Calibri" panose="020F0502020204030204" pitchFamily="34" charset="0"/>
              </a:rPr>
              <a:t>“Laid hands on her” </a:t>
            </a:r>
            <a:r>
              <a:rPr lang="en-US" altLang="en-US" sz="2800" i="1" dirty="0">
                <a:solidFill>
                  <a:schemeClr val="bg1"/>
                </a:solidFill>
                <a:latin typeface="Calibri" panose="020F0502020204030204" pitchFamily="34" charset="0"/>
              </a:rPr>
              <a:t>(Luke 13:13)</a:t>
            </a:r>
            <a:br>
              <a:rPr lang="en-US" altLang="en-US" sz="2800" i="1" dirty="0">
                <a:solidFill>
                  <a:schemeClr val="bg1"/>
                </a:solidFill>
                <a:latin typeface="Calibri" panose="020F0502020204030204" pitchFamily="34" charset="0"/>
              </a:rPr>
            </a:br>
            <a:r>
              <a:rPr lang="en-US" altLang="en-US" sz="2800" b="1" dirty="0">
                <a:solidFill>
                  <a:schemeClr val="bg1"/>
                </a:solidFill>
                <a:latin typeface="Calibri" panose="020F0502020204030204" pitchFamily="34" charset="0"/>
              </a:rPr>
              <a:t>to heal</a:t>
            </a:r>
          </a:p>
          <a:p>
            <a:pPr algn="ctr">
              <a:spcBef>
                <a:spcPct val="50000"/>
              </a:spcBef>
            </a:pPr>
            <a:r>
              <a:rPr lang="en-US" altLang="en-US" sz="2800" dirty="0">
                <a:solidFill>
                  <a:schemeClr val="bg1"/>
                </a:solidFill>
                <a:latin typeface="Calibri" panose="020F0502020204030204" pitchFamily="34" charset="0"/>
              </a:rPr>
              <a:t>“Laid hands on them” </a:t>
            </a:r>
            <a:r>
              <a:rPr lang="en-US" altLang="en-US" sz="2800" i="1" dirty="0">
                <a:solidFill>
                  <a:schemeClr val="bg1"/>
                </a:solidFill>
                <a:latin typeface="Calibri" panose="020F0502020204030204" pitchFamily="34" charset="0"/>
              </a:rPr>
              <a:t>(Acts 8:17; 19:6)</a:t>
            </a:r>
            <a:br>
              <a:rPr lang="en-US" altLang="en-US" sz="2800" i="1" dirty="0">
                <a:solidFill>
                  <a:schemeClr val="bg1"/>
                </a:solidFill>
                <a:latin typeface="Calibri" panose="020F0502020204030204" pitchFamily="34" charset="0"/>
              </a:rPr>
            </a:br>
            <a:r>
              <a:rPr lang="en-US" altLang="en-US" sz="2800" b="1" dirty="0">
                <a:solidFill>
                  <a:schemeClr val="bg1"/>
                </a:solidFill>
                <a:latin typeface="Calibri" panose="020F0502020204030204" pitchFamily="34" charset="0"/>
              </a:rPr>
              <a:t>to impart spiritual gifts</a:t>
            </a:r>
          </a:p>
        </p:txBody>
      </p:sp>
      <p:sp>
        <p:nvSpPr>
          <p:cNvPr id="73741" name="Text Box 13">
            <a:extLst>
              <a:ext uri="{FF2B5EF4-FFF2-40B4-BE49-F238E27FC236}">
                <a16:creationId xmlns:a16="http://schemas.microsoft.com/office/drawing/2014/main" id="{D73AFCEF-087B-492E-8D64-9DE0593B13CF}"/>
              </a:ext>
            </a:extLst>
          </p:cNvPr>
          <p:cNvSpPr txBox="1">
            <a:spLocks noChangeArrowheads="1"/>
          </p:cNvSpPr>
          <p:nvPr/>
        </p:nvSpPr>
        <p:spPr bwMode="auto">
          <a:xfrm>
            <a:off x="304800" y="6096000"/>
            <a:ext cx="1158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dirty="0">
                <a:latin typeface="Calibri" panose="020F0502020204030204" pitchFamily="34" charset="0"/>
              </a:rPr>
              <a:t>We can’t arbitrarily assign one meaning to this phrase!</a:t>
            </a:r>
          </a:p>
        </p:txBody>
      </p:sp>
      <p:sp>
        <p:nvSpPr>
          <p:cNvPr id="2" name="Rectangle 9">
            <a:extLst>
              <a:ext uri="{FF2B5EF4-FFF2-40B4-BE49-F238E27FC236}">
                <a16:creationId xmlns:a16="http://schemas.microsoft.com/office/drawing/2014/main" id="{895B9F10-9F8D-1208-5CD3-7AA1199BEC6D}"/>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1BB0272F-A737-4276-2E35-95F9C32368B4}"/>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A65E0F31-5E94-1422-10B7-3F49E727D1E6}"/>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3A42E0A7-55A5-6B70-DDD2-4BF9DBA39F1F}"/>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3739">
                                            <p:txEl>
                                              <p:pRg st="1" end="1"/>
                                            </p:txEl>
                                          </p:spTgt>
                                        </p:tgtEl>
                                        <p:attrNameLst>
                                          <p:attrName>style.visibility</p:attrName>
                                        </p:attrNameLst>
                                      </p:cBhvr>
                                      <p:to>
                                        <p:strVal val="visible"/>
                                      </p:to>
                                    </p:set>
                                    <p:anim calcmode="lin" valueType="num">
                                      <p:cBhvr>
                                        <p:cTn id="7" dur="500" fill="hold"/>
                                        <p:tgtEl>
                                          <p:spTgt spid="7373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373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3739">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3739">
                                            <p:txEl>
                                              <p:pRg st="2" end="2"/>
                                            </p:txEl>
                                          </p:spTgt>
                                        </p:tgtEl>
                                        <p:attrNameLst>
                                          <p:attrName>style.visibility</p:attrName>
                                        </p:attrNameLst>
                                      </p:cBhvr>
                                      <p:to>
                                        <p:strVal val="visible"/>
                                      </p:to>
                                    </p:set>
                                    <p:anim calcmode="lin" valueType="num">
                                      <p:cBhvr>
                                        <p:cTn id="14" dur="500" fill="hold"/>
                                        <p:tgtEl>
                                          <p:spTgt spid="7373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7373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7373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73739">
                                            <p:txEl>
                                              <p:pRg st="3" end="3"/>
                                            </p:txEl>
                                          </p:spTgt>
                                        </p:tgtEl>
                                        <p:attrNameLst>
                                          <p:attrName>style.visibility</p:attrName>
                                        </p:attrNameLst>
                                      </p:cBhvr>
                                      <p:to>
                                        <p:strVal val="visible"/>
                                      </p:to>
                                    </p:set>
                                    <p:anim calcmode="lin" valueType="num">
                                      <p:cBhvr>
                                        <p:cTn id="21" dur="500" fill="hold"/>
                                        <p:tgtEl>
                                          <p:spTgt spid="7373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7373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7373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73741">
                                            <p:txEl>
                                              <p:pRg st="0" end="0"/>
                                            </p:txEl>
                                          </p:spTgt>
                                        </p:tgtEl>
                                        <p:attrNameLst>
                                          <p:attrName>style.visibility</p:attrName>
                                        </p:attrNameLst>
                                      </p:cBhvr>
                                      <p:to>
                                        <p:strVal val="visible"/>
                                      </p:to>
                                    </p:set>
                                    <p:anim calcmode="lin" valueType="num">
                                      <p:cBhvr>
                                        <p:cTn id="28" dur="500" fill="hold"/>
                                        <p:tgtEl>
                                          <p:spTgt spid="73741">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73741">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737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65" name="Rectangle 13">
            <a:extLst>
              <a:ext uri="{FF2B5EF4-FFF2-40B4-BE49-F238E27FC236}">
                <a16:creationId xmlns:a16="http://schemas.microsoft.com/office/drawing/2014/main" id="{5A71B7C1-9087-493C-8E25-E0CEDDA62AB2}"/>
              </a:ext>
            </a:extLst>
          </p:cNvPr>
          <p:cNvSpPr>
            <a:spLocks noChangeArrowheads="1"/>
          </p:cNvSpPr>
          <p:nvPr/>
        </p:nvSpPr>
        <p:spPr bwMode="auto">
          <a:xfrm>
            <a:off x="381000" y="3124200"/>
            <a:ext cx="11430000" cy="3352800"/>
          </a:xfrm>
          <a:prstGeom prst="rect">
            <a:avLst/>
          </a:prstGeom>
          <a:solidFill>
            <a:srgbClr val="4A4A6E"/>
          </a:solidFill>
          <a:ln w="9525">
            <a:solidFill>
              <a:srgbClr val="D054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4754" name="Rectangle 2">
            <a:extLst>
              <a:ext uri="{FF2B5EF4-FFF2-40B4-BE49-F238E27FC236}">
                <a16:creationId xmlns:a16="http://schemas.microsoft.com/office/drawing/2014/main" id="{6191A1A3-678D-426A-94C2-9E5ADAEC60CF}"/>
              </a:ext>
            </a:extLst>
          </p:cNvPr>
          <p:cNvSpPr>
            <a:spLocks noGrp="1" noChangeArrowheads="1"/>
          </p:cNvSpPr>
          <p:nvPr>
            <p:ph type="title"/>
          </p:nvPr>
        </p:nvSpPr>
        <p:spPr>
          <a:xfrm>
            <a:off x="1752600" y="228600"/>
            <a:ext cx="8686800" cy="1371600"/>
          </a:xfrm>
          <a:effectLst>
            <a:outerShdw dist="35921" dir="2700000" algn="ctr" rotWithShape="0">
              <a:srgbClr val="D05400"/>
            </a:outerShdw>
          </a:effectLst>
        </p:spPr>
        <p:txBody>
          <a:bodyPr/>
          <a:lstStyle/>
          <a:p>
            <a:pPr algn="ctr" eaLnBrk="1" hangingPunct="1">
              <a:defRPr/>
            </a:pPr>
            <a:r>
              <a:rPr lang="en-US" sz="4800" b="1"/>
              <a:t>Same Phrase,</a:t>
            </a:r>
            <a:br>
              <a:rPr lang="en-US" sz="4800" b="1"/>
            </a:br>
            <a:r>
              <a:rPr lang="en-US" sz="4800" b="1"/>
              <a:t>Different Meanings</a:t>
            </a:r>
          </a:p>
        </p:txBody>
      </p:sp>
      <p:sp>
        <p:nvSpPr>
          <p:cNvPr id="14344" name="Line 7">
            <a:extLst>
              <a:ext uri="{FF2B5EF4-FFF2-40B4-BE49-F238E27FC236}">
                <a16:creationId xmlns:a16="http://schemas.microsoft.com/office/drawing/2014/main" id="{2165D109-9FCB-45F9-9440-2D2874CC3388}"/>
              </a:ext>
            </a:extLst>
          </p:cNvPr>
          <p:cNvSpPr>
            <a:spLocks noChangeShapeType="1"/>
          </p:cNvSpPr>
          <p:nvPr/>
        </p:nvSpPr>
        <p:spPr bwMode="auto">
          <a:xfrm>
            <a:off x="1828800" y="17526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0" name="Rectangle 8">
            <a:extLst>
              <a:ext uri="{FF2B5EF4-FFF2-40B4-BE49-F238E27FC236}">
                <a16:creationId xmlns:a16="http://schemas.microsoft.com/office/drawing/2014/main" id="{F6657D14-E855-4521-9768-743222DC7905}"/>
              </a:ext>
            </a:extLst>
          </p:cNvPr>
          <p:cNvSpPr>
            <a:spLocks noGrp="1" noChangeArrowheads="1"/>
          </p:cNvSpPr>
          <p:nvPr>
            <p:ph type="body" idx="1"/>
          </p:nvPr>
        </p:nvSpPr>
        <p:spPr>
          <a:xfrm>
            <a:off x="304800" y="1752600"/>
            <a:ext cx="11582400" cy="1981200"/>
          </a:xfrm>
        </p:spPr>
        <p:txBody>
          <a:bodyPr/>
          <a:lstStyle/>
          <a:p>
            <a:pPr eaLnBrk="1" hangingPunct="1"/>
            <a:r>
              <a:rPr lang="en-US" altLang="en-US" sz="3400" b="1" dirty="0">
                <a:latin typeface="Calibri" panose="020F0502020204030204" pitchFamily="34" charset="0"/>
              </a:rPr>
              <a:t>The problem with limiting the </a:t>
            </a:r>
            <a:r>
              <a:rPr lang="en-US" altLang="en-US" sz="3400" b="1" i="1" dirty="0">
                <a:solidFill>
                  <a:srgbClr val="FFC489"/>
                </a:solidFill>
                <a:latin typeface="Calibri" panose="020F0502020204030204" pitchFamily="34" charset="0"/>
              </a:rPr>
              <a:t>“coming of the Lord”</a:t>
            </a:r>
            <a:r>
              <a:rPr lang="en-US" altLang="en-US" sz="3400" b="1" dirty="0">
                <a:latin typeface="Calibri" panose="020F0502020204030204" pitchFamily="34" charset="0"/>
              </a:rPr>
              <a:t> to 70 A.D. is demonstrated by the following passages of scripture:</a:t>
            </a:r>
            <a:endParaRPr lang="en-US" altLang="en-US" sz="3400" b="1" dirty="0">
              <a:solidFill>
                <a:srgbClr val="FFCC66"/>
              </a:solidFill>
              <a:latin typeface="Calibri" panose="020F0502020204030204" pitchFamily="34" charset="0"/>
            </a:endParaRPr>
          </a:p>
        </p:txBody>
      </p:sp>
      <p:sp>
        <p:nvSpPr>
          <p:cNvPr id="74764" name="Text Box 12">
            <a:extLst>
              <a:ext uri="{FF2B5EF4-FFF2-40B4-BE49-F238E27FC236}">
                <a16:creationId xmlns:a16="http://schemas.microsoft.com/office/drawing/2014/main" id="{91E9D47F-91C7-40C0-90FF-F5572ED21964}"/>
              </a:ext>
            </a:extLst>
          </p:cNvPr>
          <p:cNvSpPr txBox="1">
            <a:spLocks noChangeArrowheads="1"/>
          </p:cNvSpPr>
          <p:nvPr/>
        </p:nvSpPr>
        <p:spPr bwMode="auto">
          <a:xfrm>
            <a:off x="533400" y="3276600"/>
            <a:ext cx="11125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dirty="0">
                <a:latin typeface="Calibri" panose="020F0502020204030204" pitchFamily="34" charset="0"/>
              </a:rPr>
              <a:t>“Now when He had spoken these things, while </a:t>
            </a:r>
            <a:r>
              <a:rPr lang="en-US" altLang="en-US" sz="2800" dirty="0">
                <a:solidFill>
                  <a:srgbClr val="FFFF00"/>
                </a:solidFill>
                <a:latin typeface="Calibri" panose="020F0502020204030204" pitchFamily="34" charset="0"/>
              </a:rPr>
              <a:t>they watched</a:t>
            </a:r>
            <a:r>
              <a:rPr lang="en-US" altLang="en-US" sz="2800" dirty="0">
                <a:latin typeface="Calibri" panose="020F0502020204030204" pitchFamily="34" charset="0"/>
              </a:rPr>
              <a:t>, He was taken up, and </a:t>
            </a:r>
            <a:r>
              <a:rPr lang="en-US" altLang="en-US" sz="2800" dirty="0">
                <a:solidFill>
                  <a:srgbClr val="FFFF00"/>
                </a:solidFill>
                <a:latin typeface="Calibri" panose="020F0502020204030204" pitchFamily="34" charset="0"/>
              </a:rPr>
              <a:t>a cloud received Him out of their sight</a:t>
            </a:r>
            <a:r>
              <a:rPr lang="en-US" altLang="en-US" sz="2800" dirty="0">
                <a:latin typeface="Calibri" panose="020F0502020204030204" pitchFamily="34" charset="0"/>
              </a:rPr>
              <a:t>. And while they </a:t>
            </a:r>
            <a:r>
              <a:rPr lang="en-US" altLang="en-US" sz="2800" dirty="0">
                <a:solidFill>
                  <a:srgbClr val="FFFF00"/>
                </a:solidFill>
                <a:latin typeface="Calibri" panose="020F0502020204030204" pitchFamily="34" charset="0"/>
              </a:rPr>
              <a:t>looked steadfastly toward heaven</a:t>
            </a:r>
            <a:r>
              <a:rPr lang="en-US" altLang="en-US" sz="2800" dirty="0">
                <a:latin typeface="Calibri" panose="020F0502020204030204" pitchFamily="34" charset="0"/>
              </a:rPr>
              <a:t> as He went up, behold, two men stood by them in white apparel, who also said, "Men of Galilee, </a:t>
            </a:r>
            <a:r>
              <a:rPr lang="en-US" altLang="en-US" sz="2800" dirty="0">
                <a:solidFill>
                  <a:srgbClr val="FFFF00"/>
                </a:solidFill>
                <a:latin typeface="Calibri" panose="020F0502020204030204" pitchFamily="34" charset="0"/>
              </a:rPr>
              <a:t>why do you stand gazing up into heaven</a:t>
            </a:r>
            <a:r>
              <a:rPr lang="en-US" altLang="en-US" sz="2800" dirty="0">
                <a:latin typeface="Calibri" panose="020F0502020204030204" pitchFamily="34" charset="0"/>
              </a:rPr>
              <a:t>? This same Jesus, who was taken up from you into heaven, will so come in like manner </a:t>
            </a:r>
            <a:r>
              <a:rPr lang="en-US" altLang="en-US" sz="2800" dirty="0">
                <a:solidFill>
                  <a:srgbClr val="FFFF00"/>
                </a:solidFill>
                <a:latin typeface="Calibri" panose="020F0502020204030204" pitchFamily="34" charset="0"/>
              </a:rPr>
              <a:t>as you saw Him</a:t>
            </a:r>
            <a:r>
              <a:rPr lang="en-US" altLang="en-US" sz="2800" dirty="0">
                <a:latin typeface="Calibri" panose="020F0502020204030204" pitchFamily="34" charset="0"/>
              </a:rPr>
              <a:t> go into heaven.”</a:t>
            </a:r>
            <a:r>
              <a:rPr lang="en-US" altLang="en-US" sz="2800" b="1" dirty="0">
                <a:latin typeface="Calibri" panose="020F0502020204030204" pitchFamily="34" charset="0"/>
              </a:rPr>
              <a:t> </a:t>
            </a:r>
            <a:br>
              <a:rPr lang="en-US" altLang="en-US" sz="2800" b="1" dirty="0">
                <a:latin typeface="Calibri" panose="020F0502020204030204" pitchFamily="34" charset="0"/>
              </a:rPr>
            </a:br>
            <a:r>
              <a:rPr lang="en-US" altLang="en-US" sz="2800" b="1" dirty="0">
                <a:latin typeface="Calibri" panose="020F0502020204030204" pitchFamily="34" charset="0"/>
              </a:rPr>
              <a:t>Acts 1:9-11</a:t>
            </a:r>
          </a:p>
        </p:txBody>
      </p:sp>
      <p:sp>
        <p:nvSpPr>
          <p:cNvPr id="2" name="Rectangle 9">
            <a:extLst>
              <a:ext uri="{FF2B5EF4-FFF2-40B4-BE49-F238E27FC236}">
                <a16:creationId xmlns:a16="http://schemas.microsoft.com/office/drawing/2014/main" id="{27BC476E-FD31-63C2-4E8B-43BE36E85BE7}"/>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3287D262-D3CD-734F-8954-CBD56C1419F1}"/>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F94BA6EF-32E2-AE93-C407-B2F5FB3C7065}"/>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9FC9BEE7-FE3B-AA47-7790-126D6549F3D5}"/>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4765"/>
                                        </p:tgtEl>
                                        <p:attrNameLst>
                                          <p:attrName>style.visibility</p:attrName>
                                        </p:attrNameLst>
                                      </p:cBhvr>
                                      <p:to>
                                        <p:strVal val="visible"/>
                                      </p:to>
                                    </p:set>
                                    <p:anim calcmode="lin" valueType="num">
                                      <p:cBhvr>
                                        <p:cTn id="7" dur="500" fill="hold"/>
                                        <p:tgtEl>
                                          <p:spTgt spid="74765"/>
                                        </p:tgtEl>
                                        <p:attrNameLst>
                                          <p:attrName>ppt_w</p:attrName>
                                        </p:attrNameLst>
                                      </p:cBhvr>
                                      <p:tavLst>
                                        <p:tav tm="0">
                                          <p:val>
                                            <p:fltVal val="0"/>
                                          </p:val>
                                        </p:tav>
                                        <p:tav tm="100000">
                                          <p:val>
                                            <p:strVal val="#ppt_w"/>
                                          </p:val>
                                        </p:tav>
                                      </p:tavLst>
                                    </p:anim>
                                    <p:anim calcmode="lin" valueType="num">
                                      <p:cBhvr>
                                        <p:cTn id="8" dur="500" fill="hold"/>
                                        <p:tgtEl>
                                          <p:spTgt spid="74765"/>
                                        </p:tgtEl>
                                        <p:attrNameLst>
                                          <p:attrName>ppt_h</p:attrName>
                                        </p:attrNameLst>
                                      </p:cBhvr>
                                      <p:tavLst>
                                        <p:tav tm="0">
                                          <p:val>
                                            <p:fltVal val="0"/>
                                          </p:val>
                                        </p:tav>
                                        <p:tav tm="100000">
                                          <p:val>
                                            <p:strVal val="#ppt_h"/>
                                          </p:val>
                                        </p:tav>
                                      </p:tavLst>
                                    </p:anim>
                                    <p:animEffect transition="in" filter="fade">
                                      <p:cBhvr>
                                        <p:cTn id="9" dur="500"/>
                                        <p:tgtEl>
                                          <p:spTgt spid="7476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4764"/>
                                        </p:tgtEl>
                                        <p:attrNameLst>
                                          <p:attrName>style.visibility</p:attrName>
                                        </p:attrNameLst>
                                      </p:cBhvr>
                                      <p:to>
                                        <p:strVal val="visible"/>
                                      </p:to>
                                    </p:set>
                                    <p:anim calcmode="lin" valueType="num">
                                      <p:cBhvr>
                                        <p:cTn id="12" dur="500" fill="hold"/>
                                        <p:tgtEl>
                                          <p:spTgt spid="74764"/>
                                        </p:tgtEl>
                                        <p:attrNameLst>
                                          <p:attrName>ppt_w</p:attrName>
                                        </p:attrNameLst>
                                      </p:cBhvr>
                                      <p:tavLst>
                                        <p:tav tm="0">
                                          <p:val>
                                            <p:fltVal val="0"/>
                                          </p:val>
                                        </p:tav>
                                        <p:tav tm="100000">
                                          <p:val>
                                            <p:strVal val="#ppt_w"/>
                                          </p:val>
                                        </p:tav>
                                      </p:tavLst>
                                    </p:anim>
                                    <p:anim calcmode="lin" valueType="num">
                                      <p:cBhvr>
                                        <p:cTn id="13" dur="500" fill="hold"/>
                                        <p:tgtEl>
                                          <p:spTgt spid="74764"/>
                                        </p:tgtEl>
                                        <p:attrNameLst>
                                          <p:attrName>ppt_h</p:attrName>
                                        </p:attrNameLst>
                                      </p:cBhvr>
                                      <p:tavLst>
                                        <p:tav tm="0">
                                          <p:val>
                                            <p:fltVal val="0"/>
                                          </p:val>
                                        </p:tav>
                                        <p:tav tm="100000">
                                          <p:val>
                                            <p:strVal val="#ppt_h"/>
                                          </p:val>
                                        </p:tav>
                                      </p:tavLst>
                                    </p:anim>
                                    <p:animEffect transition="in" filter="fade">
                                      <p:cBhvr>
                                        <p:cTn id="14" dur="500"/>
                                        <p:tgtEl>
                                          <p:spTgt spid="74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5" grpId="0" animBg="1"/>
      <p:bldP spid="7476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789" name="Picture 13" descr="Bible02">
            <a:extLst>
              <a:ext uri="{FF2B5EF4-FFF2-40B4-BE49-F238E27FC236}">
                <a16:creationId xmlns:a16="http://schemas.microsoft.com/office/drawing/2014/main" id="{81E90229-EB64-4854-A3DF-F76FB31B6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7400" y="3962400"/>
            <a:ext cx="2286000" cy="266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0" name="AutoShape 14">
            <a:extLst>
              <a:ext uri="{FF2B5EF4-FFF2-40B4-BE49-F238E27FC236}">
                <a16:creationId xmlns:a16="http://schemas.microsoft.com/office/drawing/2014/main" id="{8AFE6B8D-E757-4416-AEB5-EAB91727F170}"/>
              </a:ext>
            </a:extLst>
          </p:cNvPr>
          <p:cNvSpPr>
            <a:spLocks noChangeArrowheads="1"/>
          </p:cNvSpPr>
          <p:nvPr/>
        </p:nvSpPr>
        <p:spPr bwMode="auto">
          <a:xfrm>
            <a:off x="76200" y="5410200"/>
            <a:ext cx="9753600" cy="1295400"/>
          </a:xfrm>
          <a:prstGeom prst="rightArrow">
            <a:avLst>
              <a:gd name="adj1" fmla="val 50000"/>
              <a:gd name="adj2" fmla="val 150000"/>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787" name="Rectangle 11">
            <a:extLst>
              <a:ext uri="{FF2B5EF4-FFF2-40B4-BE49-F238E27FC236}">
                <a16:creationId xmlns:a16="http://schemas.microsoft.com/office/drawing/2014/main" id="{32337CE9-06CE-4477-AC25-2E14FA24457A}"/>
              </a:ext>
            </a:extLst>
          </p:cNvPr>
          <p:cNvSpPr>
            <a:spLocks noChangeArrowheads="1"/>
          </p:cNvSpPr>
          <p:nvPr/>
        </p:nvSpPr>
        <p:spPr bwMode="auto">
          <a:xfrm>
            <a:off x="76200" y="2895600"/>
            <a:ext cx="11963400" cy="533400"/>
          </a:xfrm>
          <a:prstGeom prst="rect">
            <a:avLst/>
          </a:prstGeom>
          <a:solidFill>
            <a:srgbClr val="8A38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5779" name="Rectangle 3">
            <a:extLst>
              <a:ext uri="{FF2B5EF4-FFF2-40B4-BE49-F238E27FC236}">
                <a16:creationId xmlns:a16="http://schemas.microsoft.com/office/drawing/2014/main" id="{28D78F54-441A-460F-B0A8-78C58EE68392}"/>
              </a:ext>
            </a:extLst>
          </p:cNvPr>
          <p:cNvSpPr>
            <a:spLocks noGrp="1" noChangeArrowheads="1"/>
          </p:cNvSpPr>
          <p:nvPr>
            <p:ph type="title"/>
          </p:nvPr>
        </p:nvSpPr>
        <p:spPr>
          <a:xfrm>
            <a:off x="1752600" y="228600"/>
            <a:ext cx="8686800" cy="1371600"/>
          </a:xfrm>
          <a:effectLst>
            <a:outerShdw dist="35921" dir="2700000" algn="ctr" rotWithShape="0">
              <a:srgbClr val="D05400"/>
            </a:outerShdw>
          </a:effectLst>
        </p:spPr>
        <p:txBody>
          <a:bodyPr/>
          <a:lstStyle/>
          <a:p>
            <a:pPr algn="ctr" eaLnBrk="1" hangingPunct="1">
              <a:defRPr/>
            </a:pPr>
            <a:r>
              <a:rPr lang="en-US" sz="4800" b="1"/>
              <a:t>Same Phrase,</a:t>
            </a:r>
            <a:br>
              <a:rPr lang="en-US" sz="4800" b="1"/>
            </a:br>
            <a:r>
              <a:rPr lang="en-US" sz="4800" b="1"/>
              <a:t>Different Meanings</a:t>
            </a:r>
          </a:p>
        </p:txBody>
      </p:sp>
      <p:sp>
        <p:nvSpPr>
          <p:cNvPr id="15370" name="Line 8">
            <a:extLst>
              <a:ext uri="{FF2B5EF4-FFF2-40B4-BE49-F238E27FC236}">
                <a16:creationId xmlns:a16="http://schemas.microsoft.com/office/drawing/2014/main" id="{4BCFDBF9-012E-4790-A0A0-B8DCDD9BAA11}"/>
              </a:ext>
            </a:extLst>
          </p:cNvPr>
          <p:cNvSpPr>
            <a:spLocks noChangeShapeType="1"/>
          </p:cNvSpPr>
          <p:nvPr/>
        </p:nvSpPr>
        <p:spPr bwMode="auto">
          <a:xfrm>
            <a:off x="1828800" y="17526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85" name="Rectangle 9">
            <a:extLst>
              <a:ext uri="{FF2B5EF4-FFF2-40B4-BE49-F238E27FC236}">
                <a16:creationId xmlns:a16="http://schemas.microsoft.com/office/drawing/2014/main" id="{9565E67B-02FE-445D-BB39-5CC38C3200E8}"/>
              </a:ext>
            </a:extLst>
          </p:cNvPr>
          <p:cNvSpPr>
            <a:spLocks noGrp="1" noChangeArrowheads="1"/>
          </p:cNvSpPr>
          <p:nvPr>
            <p:ph type="body" idx="1"/>
          </p:nvPr>
        </p:nvSpPr>
        <p:spPr>
          <a:xfrm>
            <a:off x="304800" y="1752600"/>
            <a:ext cx="11582400" cy="3733800"/>
          </a:xfrm>
        </p:spPr>
        <p:txBody>
          <a:bodyPr/>
          <a:lstStyle/>
          <a:p>
            <a:pPr lvl="1" eaLnBrk="1" hangingPunct="1"/>
            <a:r>
              <a:rPr lang="en-US" altLang="en-US" sz="3000" dirty="0">
                <a:latin typeface="Calibri" panose="020F0502020204030204" pitchFamily="34" charset="0"/>
              </a:rPr>
              <a:t>The apostles actually saw Jesus’ bodily ascension</a:t>
            </a:r>
          </a:p>
          <a:p>
            <a:pPr lvl="1" eaLnBrk="1" hangingPunct="1"/>
            <a:r>
              <a:rPr lang="en-US" altLang="en-US" sz="3000" dirty="0">
                <a:latin typeface="Calibri" panose="020F0502020204030204" pitchFamily="34" charset="0"/>
              </a:rPr>
              <a:t>This </a:t>
            </a:r>
            <a:r>
              <a:rPr lang="en-US" altLang="en-US" sz="3000" b="1" dirty="0">
                <a:solidFill>
                  <a:srgbClr val="FFFF00"/>
                </a:solidFill>
                <a:latin typeface="Calibri" panose="020F0502020204030204" pitchFamily="34" charset="0"/>
              </a:rPr>
              <a:t>IS</a:t>
            </a:r>
            <a:r>
              <a:rPr lang="en-US" altLang="en-US" sz="3000" dirty="0">
                <a:latin typeface="Calibri" panose="020F0502020204030204" pitchFamily="34" charset="0"/>
              </a:rPr>
              <a:t> the manner in which He will return</a:t>
            </a:r>
          </a:p>
          <a:p>
            <a:pPr lvl="1" eaLnBrk="1" hangingPunct="1"/>
            <a:endParaRPr lang="en-US" altLang="en-US" sz="3000" dirty="0">
              <a:latin typeface="Calibri" panose="020F0502020204030204" pitchFamily="34" charset="0"/>
            </a:endParaRPr>
          </a:p>
          <a:p>
            <a:pPr lvl="1" eaLnBrk="1" hangingPunct="1"/>
            <a:r>
              <a:rPr lang="en-US" altLang="en-US" sz="3000" dirty="0">
                <a:latin typeface="Calibri" panose="020F0502020204030204" pitchFamily="34" charset="0"/>
              </a:rPr>
              <a:t>Jesus did </a:t>
            </a:r>
            <a:r>
              <a:rPr lang="en-US" altLang="en-US" sz="3000" b="1" dirty="0">
                <a:solidFill>
                  <a:srgbClr val="FFFF00"/>
                </a:solidFill>
                <a:latin typeface="Calibri" panose="020F0502020204030204" pitchFamily="34" charset="0"/>
              </a:rPr>
              <a:t>NOT</a:t>
            </a:r>
            <a:r>
              <a:rPr lang="en-US" altLang="en-US" sz="3000" dirty="0">
                <a:latin typeface="Calibri" panose="020F0502020204030204" pitchFamily="34" charset="0"/>
              </a:rPr>
              <a:t> come in bodily form – nor was He personally seen in the events of:</a:t>
            </a:r>
          </a:p>
          <a:p>
            <a:pPr lvl="2" eaLnBrk="1" hangingPunct="1"/>
            <a:r>
              <a:rPr lang="en-US" altLang="en-US" sz="2800" dirty="0">
                <a:latin typeface="Calibri" panose="020F0502020204030204" pitchFamily="34" charset="0"/>
              </a:rPr>
              <a:t>The coming of the kingdom </a:t>
            </a:r>
            <a:r>
              <a:rPr lang="en-US" altLang="en-US" sz="2800" b="1" dirty="0">
                <a:latin typeface="Calibri" panose="020F0502020204030204" pitchFamily="34" charset="0"/>
              </a:rPr>
              <a:t>(</a:t>
            </a:r>
            <a:r>
              <a:rPr lang="en-US" altLang="en-US" sz="2800" b="1" dirty="0">
                <a:solidFill>
                  <a:srgbClr val="FFCC66"/>
                </a:solidFill>
                <a:latin typeface="Calibri" panose="020F0502020204030204" pitchFamily="34" charset="0"/>
              </a:rPr>
              <a:t>Matthew 16:28</a:t>
            </a:r>
            <a:r>
              <a:rPr lang="en-US" altLang="en-US" sz="2800" b="1" dirty="0">
                <a:latin typeface="Calibri" panose="020F0502020204030204" pitchFamily="34" charset="0"/>
              </a:rPr>
              <a:t>)</a:t>
            </a:r>
          </a:p>
          <a:p>
            <a:pPr lvl="2" eaLnBrk="1" hangingPunct="1"/>
            <a:r>
              <a:rPr lang="en-US" altLang="en-US" sz="2800" dirty="0">
                <a:latin typeface="Calibri" panose="020F0502020204030204" pitchFamily="34" charset="0"/>
              </a:rPr>
              <a:t>The destruction of Jerusalem – 70 A.D </a:t>
            </a:r>
            <a:r>
              <a:rPr lang="en-US" altLang="en-US" sz="2800" b="1" dirty="0">
                <a:latin typeface="Calibri" panose="020F0502020204030204" pitchFamily="34" charset="0"/>
              </a:rPr>
              <a:t>(</a:t>
            </a:r>
            <a:r>
              <a:rPr lang="en-US" altLang="en-US" sz="2800" b="1" dirty="0">
                <a:solidFill>
                  <a:srgbClr val="FFCC66"/>
                </a:solidFill>
                <a:latin typeface="Calibri" panose="020F0502020204030204" pitchFamily="34" charset="0"/>
              </a:rPr>
              <a:t>Matthew 24:30</a:t>
            </a:r>
            <a:r>
              <a:rPr lang="en-US" altLang="en-US" sz="2800" b="1" dirty="0">
                <a:latin typeface="Calibri" panose="020F0502020204030204" pitchFamily="34" charset="0"/>
              </a:rPr>
              <a:t>)</a:t>
            </a:r>
            <a:endParaRPr lang="en-US" altLang="en-US" sz="2800" dirty="0">
              <a:solidFill>
                <a:srgbClr val="FFCC66"/>
              </a:solidFill>
              <a:latin typeface="Calibri" panose="020F0502020204030204" pitchFamily="34" charset="0"/>
            </a:endParaRPr>
          </a:p>
        </p:txBody>
      </p:sp>
      <p:sp>
        <p:nvSpPr>
          <p:cNvPr id="75788" name="WordArt 12">
            <a:extLst>
              <a:ext uri="{FF2B5EF4-FFF2-40B4-BE49-F238E27FC236}">
                <a16:creationId xmlns:a16="http://schemas.microsoft.com/office/drawing/2014/main" id="{F7BC0E2B-FC47-4770-AF22-B689EA1B0D65}"/>
              </a:ext>
            </a:extLst>
          </p:cNvPr>
          <p:cNvSpPr>
            <a:spLocks noChangeArrowheads="1" noChangeShapeType="1" noTextEdit="1"/>
          </p:cNvSpPr>
          <p:nvPr/>
        </p:nvSpPr>
        <p:spPr bwMode="auto">
          <a:xfrm>
            <a:off x="1828800" y="2971800"/>
            <a:ext cx="8534400" cy="3810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C489"/>
                </a:solidFill>
                <a:effectLst>
                  <a:outerShdw dist="35921" dir="2700000" algn="ctr" rotWithShape="0">
                    <a:schemeClr val="bg1"/>
                  </a:outerShdw>
                </a:effectLst>
                <a:latin typeface="Calibri" panose="020F0502020204030204" pitchFamily="34" charset="0"/>
                <a:cs typeface="Calibri" panose="020F0502020204030204" pitchFamily="34" charset="0"/>
              </a:rPr>
              <a:t>1 Thessalonians 4:16-17</a:t>
            </a:r>
          </a:p>
        </p:txBody>
      </p:sp>
      <p:sp>
        <p:nvSpPr>
          <p:cNvPr id="75791" name="Text Box 15">
            <a:extLst>
              <a:ext uri="{FF2B5EF4-FFF2-40B4-BE49-F238E27FC236}">
                <a16:creationId xmlns:a16="http://schemas.microsoft.com/office/drawing/2014/main" id="{4F440177-AA76-4E82-A4A5-1CEC56FCF817}"/>
              </a:ext>
            </a:extLst>
          </p:cNvPr>
          <p:cNvSpPr txBox="1">
            <a:spLocks noChangeArrowheads="1"/>
          </p:cNvSpPr>
          <p:nvPr/>
        </p:nvSpPr>
        <p:spPr bwMode="auto">
          <a:xfrm>
            <a:off x="1676400" y="5775327"/>
            <a:ext cx="7315200" cy="553998"/>
          </a:xfrm>
          <a:prstGeom prst="rect">
            <a:avLst/>
          </a:prstGeom>
          <a:noFill/>
          <a:ln w="9525">
            <a:noFill/>
            <a:miter lim="800000"/>
            <a:headEnd/>
            <a:tailEnd/>
          </a:ln>
          <a:effectLst>
            <a:outerShdw dist="28398" dir="1593903" algn="ctr" rotWithShape="0">
              <a:schemeClr val="bg1"/>
            </a:outerShdw>
          </a:effectLst>
        </p:spPr>
        <p:txBody>
          <a:bodyPr>
            <a:spAutoFit/>
          </a:bodyPr>
          <a:lstStyle/>
          <a:p>
            <a:pPr>
              <a:spcBef>
                <a:spcPct val="50000"/>
              </a:spcBef>
              <a:defRPr/>
            </a:pPr>
            <a:r>
              <a:rPr lang="en-US" sz="3000" b="1" dirty="0">
                <a:effectLst>
                  <a:outerShdw blurRad="38100" dist="38100" dir="2700000" algn="tl">
                    <a:srgbClr val="000000">
                      <a:alpha val="43137"/>
                    </a:srgbClr>
                  </a:outerShdw>
                </a:effectLst>
                <a:latin typeface="Calibri" panose="020F0502020204030204" pitchFamily="34" charset="0"/>
              </a:rPr>
              <a:t>Christ’s personal, bodily return is yet future!</a:t>
            </a:r>
          </a:p>
        </p:txBody>
      </p:sp>
      <p:sp>
        <p:nvSpPr>
          <p:cNvPr id="2" name="Rectangle 9">
            <a:extLst>
              <a:ext uri="{FF2B5EF4-FFF2-40B4-BE49-F238E27FC236}">
                <a16:creationId xmlns:a16="http://schemas.microsoft.com/office/drawing/2014/main" id="{37A8E5EE-92CA-4F6C-B5D2-AABD3452CC17}"/>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2C7B6E8C-C9F4-F99D-08B6-A2E891B31B63}"/>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F70BEC02-C7E5-1321-7A12-D7046F6AAF2B}"/>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B54E9DD1-BDF0-1A05-6DD9-59DAC02A61D8}"/>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5785">
                                            <p:txEl>
                                              <p:pRg st="3" end="3"/>
                                            </p:txEl>
                                          </p:spTgt>
                                        </p:tgtEl>
                                        <p:attrNameLst>
                                          <p:attrName>style.visibility</p:attrName>
                                        </p:attrNameLst>
                                      </p:cBhvr>
                                      <p:to>
                                        <p:strVal val="visible"/>
                                      </p:to>
                                    </p:set>
                                    <p:anim calcmode="lin" valueType="num">
                                      <p:cBhvr>
                                        <p:cTn id="7" dur="500" fill="hold"/>
                                        <p:tgtEl>
                                          <p:spTgt spid="7578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578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5785">
                                            <p:txEl>
                                              <p:pRg st="3" end="3"/>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75785">
                                            <p:txEl>
                                              <p:pRg st="4" end="4"/>
                                            </p:txEl>
                                          </p:spTgt>
                                        </p:tgtEl>
                                        <p:attrNameLst>
                                          <p:attrName>style.visibility</p:attrName>
                                        </p:attrNameLst>
                                      </p:cBhvr>
                                      <p:to>
                                        <p:strVal val="visible"/>
                                      </p:to>
                                    </p:set>
                                    <p:anim calcmode="lin" valueType="num">
                                      <p:cBhvr>
                                        <p:cTn id="13" dur="500" fill="hold"/>
                                        <p:tgtEl>
                                          <p:spTgt spid="75785">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75785">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75785">
                                            <p:txEl>
                                              <p:pRg st="4" end="4"/>
                                            </p:txEl>
                                          </p:spTgt>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5785">
                                            <p:txEl>
                                              <p:pRg st="5" end="5"/>
                                            </p:txEl>
                                          </p:spTgt>
                                        </p:tgtEl>
                                        <p:attrNameLst>
                                          <p:attrName>style.visibility</p:attrName>
                                        </p:attrNameLst>
                                      </p:cBhvr>
                                      <p:to>
                                        <p:strVal val="visible"/>
                                      </p:to>
                                    </p:set>
                                    <p:anim calcmode="lin" valueType="num">
                                      <p:cBhvr>
                                        <p:cTn id="19" dur="500" fill="hold"/>
                                        <p:tgtEl>
                                          <p:spTgt spid="75785">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75785">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75785">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5790"/>
                                        </p:tgtEl>
                                        <p:attrNameLst>
                                          <p:attrName>style.visibility</p:attrName>
                                        </p:attrNameLst>
                                      </p:cBhvr>
                                      <p:to>
                                        <p:strVal val="visible"/>
                                      </p:to>
                                    </p:set>
                                    <p:anim calcmode="lin" valueType="num">
                                      <p:cBhvr>
                                        <p:cTn id="26" dur="500" fill="hold"/>
                                        <p:tgtEl>
                                          <p:spTgt spid="75790"/>
                                        </p:tgtEl>
                                        <p:attrNameLst>
                                          <p:attrName>ppt_w</p:attrName>
                                        </p:attrNameLst>
                                      </p:cBhvr>
                                      <p:tavLst>
                                        <p:tav tm="0">
                                          <p:val>
                                            <p:fltVal val="0"/>
                                          </p:val>
                                        </p:tav>
                                        <p:tav tm="100000">
                                          <p:val>
                                            <p:strVal val="#ppt_w"/>
                                          </p:val>
                                        </p:tav>
                                      </p:tavLst>
                                    </p:anim>
                                    <p:anim calcmode="lin" valueType="num">
                                      <p:cBhvr>
                                        <p:cTn id="27" dur="500" fill="hold"/>
                                        <p:tgtEl>
                                          <p:spTgt spid="75790"/>
                                        </p:tgtEl>
                                        <p:attrNameLst>
                                          <p:attrName>ppt_h</p:attrName>
                                        </p:attrNameLst>
                                      </p:cBhvr>
                                      <p:tavLst>
                                        <p:tav tm="0">
                                          <p:val>
                                            <p:fltVal val="0"/>
                                          </p:val>
                                        </p:tav>
                                        <p:tav tm="100000">
                                          <p:val>
                                            <p:strVal val="#ppt_h"/>
                                          </p:val>
                                        </p:tav>
                                      </p:tavLst>
                                    </p:anim>
                                    <p:animEffect transition="in" filter="fade">
                                      <p:cBhvr>
                                        <p:cTn id="28" dur="500"/>
                                        <p:tgtEl>
                                          <p:spTgt spid="7579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5791"/>
                                        </p:tgtEl>
                                        <p:attrNameLst>
                                          <p:attrName>style.visibility</p:attrName>
                                        </p:attrNameLst>
                                      </p:cBhvr>
                                      <p:to>
                                        <p:strVal val="visible"/>
                                      </p:to>
                                    </p:set>
                                    <p:anim calcmode="lin" valueType="num">
                                      <p:cBhvr>
                                        <p:cTn id="31" dur="500" fill="hold"/>
                                        <p:tgtEl>
                                          <p:spTgt spid="75791"/>
                                        </p:tgtEl>
                                        <p:attrNameLst>
                                          <p:attrName>ppt_w</p:attrName>
                                        </p:attrNameLst>
                                      </p:cBhvr>
                                      <p:tavLst>
                                        <p:tav tm="0">
                                          <p:val>
                                            <p:fltVal val="0"/>
                                          </p:val>
                                        </p:tav>
                                        <p:tav tm="100000">
                                          <p:val>
                                            <p:strVal val="#ppt_w"/>
                                          </p:val>
                                        </p:tav>
                                      </p:tavLst>
                                    </p:anim>
                                    <p:anim calcmode="lin" valueType="num">
                                      <p:cBhvr>
                                        <p:cTn id="32" dur="500" fill="hold"/>
                                        <p:tgtEl>
                                          <p:spTgt spid="75791"/>
                                        </p:tgtEl>
                                        <p:attrNameLst>
                                          <p:attrName>ppt_h</p:attrName>
                                        </p:attrNameLst>
                                      </p:cBhvr>
                                      <p:tavLst>
                                        <p:tav tm="0">
                                          <p:val>
                                            <p:fltVal val="0"/>
                                          </p:val>
                                        </p:tav>
                                        <p:tav tm="100000">
                                          <p:val>
                                            <p:strVal val="#ppt_h"/>
                                          </p:val>
                                        </p:tav>
                                      </p:tavLst>
                                    </p:anim>
                                    <p:animEffect transition="in" filter="fade">
                                      <p:cBhvr>
                                        <p:cTn id="33" dur="500"/>
                                        <p:tgtEl>
                                          <p:spTgt spid="75791"/>
                                        </p:tgtEl>
                                      </p:cBhvr>
                                    </p:animEffect>
                                  </p:childTnLst>
                                </p:cTn>
                              </p:par>
                            </p:childTnLst>
                          </p:cTn>
                        </p:par>
                        <p:par>
                          <p:cTn id="34" fill="hold" nodeType="afterGroup">
                            <p:stCondLst>
                              <p:cond delay="500"/>
                            </p:stCondLst>
                            <p:childTnLst>
                              <p:par>
                                <p:cTn id="35" presetID="53" presetClass="entr" presetSubtype="16" fill="hold" nodeType="afterEffect">
                                  <p:stCondLst>
                                    <p:cond delay="0"/>
                                  </p:stCondLst>
                                  <p:childTnLst>
                                    <p:set>
                                      <p:cBhvr>
                                        <p:cTn id="36" dur="1" fill="hold">
                                          <p:stCondLst>
                                            <p:cond delay="0"/>
                                          </p:stCondLst>
                                        </p:cTn>
                                        <p:tgtEl>
                                          <p:spTgt spid="75789"/>
                                        </p:tgtEl>
                                        <p:attrNameLst>
                                          <p:attrName>style.visibility</p:attrName>
                                        </p:attrNameLst>
                                      </p:cBhvr>
                                      <p:to>
                                        <p:strVal val="visible"/>
                                      </p:to>
                                    </p:set>
                                    <p:anim calcmode="lin" valueType="num">
                                      <p:cBhvr>
                                        <p:cTn id="37" dur="500" fill="hold"/>
                                        <p:tgtEl>
                                          <p:spTgt spid="75789"/>
                                        </p:tgtEl>
                                        <p:attrNameLst>
                                          <p:attrName>ppt_w</p:attrName>
                                        </p:attrNameLst>
                                      </p:cBhvr>
                                      <p:tavLst>
                                        <p:tav tm="0">
                                          <p:val>
                                            <p:fltVal val="0"/>
                                          </p:val>
                                        </p:tav>
                                        <p:tav tm="100000">
                                          <p:val>
                                            <p:strVal val="#ppt_w"/>
                                          </p:val>
                                        </p:tav>
                                      </p:tavLst>
                                    </p:anim>
                                    <p:anim calcmode="lin" valueType="num">
                                      <p:cBhvr>
                                        <p:cTn id="38" dur="500" fill="hold"/>
                                        <p:tgtEl>
                                          <p:spTgt spid="75789"/>
                                        </p:tgtEl>
                                        <p:attrNameLst>
                                          <p:attrName>ppt_h</p:attrName>
                                        </p:attrNameLst>
                                      </p:cBhvr>
                                      <p:tavLst>
                                        <p:tav tm="0">
                                          <p:val>
                                            <p:fltVal val="0"/>
                                          </p:val>
                                        </p:tav>
                                        <p:tav tm="100000">
                                          <p:val>
                                            <p:strVal val="#ppt_h"/>
                                          </p:val>
                                        </p:tav>
                                      </p:tavLst>
                                    </p:anim>
                                    <p:animEffect transition="in" filter="fade">
                                      <p:cBhvr>
                                        <p:cTn id="39" dur="500"/>
                                        <p:tgtEl>
                                          <p:spTgt spid="75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0" grpId="0" animBg="1"/>
      <p:bldP spid="7579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4" name="Rectangle 4">
            <a:extLst>
              <a:ext uri="{FF2B5EF4-FFF2-40B4-BE49-F238E27FC236}">
                <a16:creationId xmlns:a16="http://schemas.microsoft.com/office/drawing/2014/main" id="{85EDC730-0DA3-4FFC-94BF-0D13EB212EAC}"/>
              </a:ext>
            </a:extLst>
          </p:cNvPr>
          <p:cNvSpPr>
            <a:spLocks noChangeArrowheads="1"/>
          </p:cNvSpPr>
          <p:nvPr/>
        </p:nvSpPr>
        <p:spPr bwMode="auto">
          <a:xfrm>
            <a:off x="152400" y="1981200"/>
            <a:ext cx="11963400" cy="533400"/>
          </a:xfrm>
          <a:prstGeom prst="rect">
            <a:avLst/>
          </a:prstGeom>
          <a:solidFill>
            <a:srgbClr val="8A38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6805" name="Rectangle 5">
            <a:extLst>
              <a:ext uri="{FF2B5EF4-FFF2-40B4-BE49-F238E27FC236}">
                <a16:creationId xmlns:a16="http://schemas.microsoft.com/office/drawing/2014/main" id="{9CF74BAD-7321-4404-BBB9-0F41C51A5091}"/>
              </a:ext>
            </a:extLst>
          </p:cNvPr>
          <p:cNvSpPr>
            <a:spLocks noGrp="1" noChangeArrowheads="1"/>
          </p:cNvSpPr>
          <p:nvPr>
            <p:ph type="title"/>
          </p:nvPr>
        </p:nvSpPr>
        <p:spPr>
          <a:xfrm>
            <a:off x="1752600" y="228600"/>
            <a:ext cx="8686800" cy="1371600"/>
          </a:xfrm>
          <a:effectLst>
            <a:outerShdw dist="35921" dir="2700000" algn="ctr" rotWithShape="0">
              <a:srgbClr val="D05400"/>
            </a:outerShdw>
          </a:effectLst>
        </p:spPr>
        <p:txBody>
          <a:bodyPr/>
          <a:lstStyle/>
          <a:p>
            <a:pPr algn="ctr" eaLnBrk="1" hangingPunct="1">
              <a:defRPr/>
            </a:pPr>
            <a:r>
              <a:rPr lang="en-US" sz="4800" b="1"/>
              <a:t>Same Phrase,</a:t>
            </a:r>
            <a:br>
              <a:rPr lang="en-US" sz="4800" b="1"/>
            </a:br>
            <a:r>
              <a:rPr lang="en-US" sz="4800" b="1"/>
              <a:t>Different Meanings</a:t>
            </a:r>
          </a:p>
        </p:txBody>
      </p:sp>
      <p:sp>
        <p:nvSpPr>
          <p:cNvPr id="16392" name="Line 10">
            <a:extLst>
              <a:ext uri="{FF2B5EF4-FFF2-40B4-BE49-F238E27FC236}">
                <a16:creationId xmlns:a16="http://schemas.microsoft.com/office/drawing/2014/main" id="{EBD1851D-15A4-4620-A291-5359D2ABF3BB}"/>
              </a:ext>
            </a:extLst>
          </p:cNvPr>
          <p:cNvSpPr>
            <a:spLocks noChangeShapeType="1"/>
          </p:cNvSpPr>
          <p:nvPr/>
        </p:nvSpPr>
        <p:spPr bwMode="auto">
          <a:xfrm>
            <a:off x="1828800" y="17526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1" name="Rectangle 11">
            <a:extLst>
              <a:ext uri="{FF2B5EF4-FFF2-40B4-BE49-F238E27FC236}">
                <a16:creationId xmlns:a16="http://schemas.microsoft.com/office/drawing/2014/main" id="{6B505C60-BF7A-4348-985F-ADBF585655D7}"/>
              </a:ext>
            </a:extLst>
          </p:cNvPr>
          <p:cNvSpPr>
            <a:spLocks noGrp="1" noChangeArrowheads="1"/>
          </p:cNvSpPr>
          <p:nvPr>
            <p:ph type="body" idx="1"/>
          </p:nvPr>
        </p:nvSpPr>
        <p:spPr>
          <a:xfrm>
            <a:off x="304800" y="2590800"/>
            <a:ext cx="11582400" cy="4038600"/>
          </a:xfrm>
        </p:spPr>
        <p:txBody>
          <a:bodyPr/>
          <a:lstStyle/>
          <a:p>
            <a:pPr lvl="1" eaLnBrk="1" hangingPunct="1"/>
            <a:r>
              <a:rPr lang="en-US" altLang="en-US" sz="3400" dirty="0">
                <a:latin typeface="Calibri" panose="020F0502020204030204" pitchFamily="34" charset="0"/>
              </a:rPr>
              <a:t>God created and then destroyed the world with water</a:t>
            </a:r>
          </a:p>
          <a:p>
            <a:pPr lvl="2" eaLnBrk="1" hangingPunct="1"/>
            <a:r>
              <a:rPr lang="en-US" altLang="en-US" sz="3200" dirty="0">
                <a:latin typeface="Calibri" panose="020F0502020204030204" pitchFamily="34" charset="0"/>
              </a:rPr>
              <a:t>By that same word of God – the heavens and earth are stored up for fire</a:t>
            </a:r>
          </a:p>
          <a:p>
            <a:pPr lvl="1" eaLnBrk="1" hangingPunct="1"/>
            <a:r>
              <a:rPr lang="en-US" altLang="en-US" sz="3400" dirty="0">
                <a:latin typeface="Calibri" panose="020F0502020204030204" pitchFamily="34" charset="0"/>
              </a:rPr>
              <a:t>70 A.D. advocates try to make the heavens and earth (</a:t>
            </a:r>
            <a:r>
              <a:rPr lang="en-US" altLang="en-US" sz="3400" b="1" dirty="0">
                <a:solidFill>
                  <a:srgbClr val="FFCC66"/>
                </a:solidFill>
                <a:latin typeface="Calibri" panose="020F0502020204030204" pitchFamily="34" charset="0"/>
              </a:rPr>
              <a:t>v.7,10</a:t>
            </a:r>
            <a:r>
              <a:rPr lang="en-US" altLang="en-US" sz="3400" dirty="0">
                <a:latin typeface="Calibri" panose="020F0502020204030204" pitchFamily="34" charset="0"/>
              </a:rPr>
              <a:t>) the Jewish economy</a:t>
            </a:r>
          </a:p>
          <a:p>
            <a:pPr lvl="2" eaLnBrk="1" hangingPunct="1"/>
            <a:r>
              <a:rPr lang="en-US" altLang="en-US" sz="3200" dirty="0">
                <a:latin typeface="Calibri" panose="020F0502020204030204" pitchFamily="34" charset="0"/>
              </a:rPr>
              <a:t>Was the world of Noah’s day destroyed by water?</a:t>
            </a:r>
          </a:p>
          <a:p>
            <a:pPr lvl="2" eaLnBrk="1" hangingPunct="1"/>
            <a:r>
              <a:rPr lang="en-US" altLang="en-US" sz="3200" dirty="0">
                <a:latin typeface="Calibri" panose="020F0502020204030204" pitchFamily="34" charset="0"/>
              </a:rPr>
              <a:t>Today’s world will be destroyed by fire</a:t>
            </a:r>
          </a:p>
        </p:txBody>
      </p:sp>
      <p:sp>
        <p:nvSpPr>
          <p:cNvPr id="76812" name="WordArt 12">
            <a:extLst>
              <a:ext uri="{FF2B5EF4-FFF2-40B4-BE49-F238E27FC236}">
                <a16:creationId xmlns:a16="http://schemas.microsoft.com/office/drawing/2014/main" id="{29CB347B-ED07-4FE7-A51A-1405B8DC0984}"/>
              </a:ext>
            </a:extLst>
          </p:cNvPr>
          <p:cNvSpPr>
            <a:spLocks noChangeArrowheads="1" noChangeShapeType="1" noTextEdit="1"/>
          </p:cNvSpPr>
          <p:nvPr/>
        </p:nvSpPr>
        <p:spPr bwMode="auto">
          <a:xfrm>
            <a:off x="1828800" y="2057400"/>
            <a:ext cx="8534400" cy="3810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C489"/>
                </a:solidFill>
                <a:effectLst>
                  <a:outerShdw dist="35921" dir="2700000" algn="ctr" rotWithShape="0">
                    <a:schemeClr val="bg1"/>
                  </a:outerShdw>
                </a:effectLst>
                <a:latin typeface="Calibri" panose="020F0502020204030204" pitchFamily="34" charset="0"/>
                <a:cs typeface="Calibri" panose="020F0502020204030204" pitchFamily="34" charset="0"/>
              </a:rPr>
              <a:t>2 Peter 3:5-11</a:t>
            </a:r>
          </a:p>
        </p:txBody>
      </p:sp>
      <p:sp>
        <p:nvSpPr>
          <p:cNvPr id="2" name="Rectangle 9">
            <a:extLst>
              <a:ext uri="{FF2B5EF4-FFF2-40B4-BE49-F238E27FC236}">
                <a16:creationId xmlns:a16="http://schemas.microsoft.com/office/drawing/2014/main" id="{3A0A980C-4512-6458-C99C-222F019072D5}"/>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515D8EC1-6545-47D0-3CFF-08416A73DAE0}"/>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7B895A63-2DB2-BA63-154D-A358797D3E2E}"/>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C1E56A57-3A9A-28AA-DF42-9B930583E2B2}"/>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6811">
                                            <p:txEl>
                                              <p:pRg st="0" end="0"/>
                                            </p:txEl>
                                          </p:spTgt>
                                        </p:tgtEl>
                                        <p:attrNameLst>
                                          <p:attrName>style.visibility</p:attrName>
                                        </p:attrNameLst>
                                      </p:cBhvr>
                                      <p:to>
                                        <p:strVal val="visible"/>
                                      </p:to>
                                    </p:set>
                                    <p:anim calcmode="lin" valueType="num">
                                      <p:cBhvr>
                                        <p:cTn id="7" dur="500" fill="hold"/>
                                        <p:tgtEl>
                                          <p:spTgt spid="768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68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6811">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76811">
                                            <p:txEl>
                                              <p:pRg st="1" end="1"/>
                                            </p:txEl>
                                          </p:spTgt>
                                        </p:tgtEl>
                                        <p:attrNameLst>
                                          <p:attrName>style.visibility</p:attrName>
                                        </p:attrNameLst>
                                      </p:cBhvr>
                                      <p:to>
                                        <p:strVal val="visible"/>
                                      </p:to>
                                    </p:set>
                                    <p:anim calcmode="lin" valueType="num">
                                      <p:cBhvr>
                                        <p:cTn id="13" dur="500" fill="hold"/>
                                        <p:tgtEl>
                                          <p:spTgt spid="7681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6811">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7681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76811">
                                            <p:txEl>
                                              <p:pRg st="2" end="2"/>
                                            </p:txEl>
                                          </p:spTgt>
                                        </p:tgtEl>
                                        <p:attrNameLst>
                                          <p:attrName>style.visibility</p:attrName>
                                        </p:attrNameLst>
                                      </p:cBhvr>
                                      <p:to>
                                        <p:strVal val="visible"/>
                                      </p:to>
                                    </p:set>
                                    <p:anim calcmode="lin" valueType="num">
                                      <p:cBhvr>
                                        <p:cTn id="20" dur="500" fill="hold"/>
                                        <p:tgtEl>
                                          <p:spTgt spid="76811">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76811">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768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76811">
                                            <p:txEl>
                                              <p:pRg st="3" end="3"/>
                                            </p:txEl>
                                          </p:spTgt>
                                        </p:tgtEl>
                                        <p:attrNameLst>
                                          <p:attrName>style.visibility</p:attrName>
                                        </p:attrNameLst>
                                      </p:cBhvr>
                                      <p:to>
                                        <p:strVal val="visible"/>
                                      </p:to>
                                    </p:set>
                                    <p:anim calcmode="lin" valueType="num">
                                      <p:cBhvr>
                                        <p:cTn id="27" dur="500" fill="hold"/>
                                        <p:tgtEl>
                                          <p:spTgt spid="76811">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76811">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76811">
                                            <p:txEl>
                                              <p:pRg st="3" end="3"/>
                                            </p:txEl>
                                          </p:spTgt>
                                        </p:tgtEl>
                                      </p:cBhvr>
                                    </p:animEffect>
                                  </p:childTnLst>
                                </p:cTn>
                              </p:par>
                            </p:childTnLst>
                          </p:cTn>
                        </p:par>
                        <p:par>
                          <p:cTn id="30" fill="hold" nodeType="afterGroup">
                            <p:stCondLst>
                              <p:cond delay="500"/>
                            </p:stCondLst>
                            <p:childTnLst>
                              <p:par>
                                <p:cTn id="31" presetID="53" presetClass="entr" presetSubtype="16" fill="hold" nodeType="afterEffect">
                                  <p:stCondLst>
                                    <p:cond delay="0"/>
                                  </p:stCondLst>
                                  <p:childTnLst>
                                    <p:set>
                                      <p:cBhvr>
                                        <p:cTn id="32" dur="1" fill="hold">
                                          <p:stCondLst>
                                            <p:cond delay="0"/>
                                          </p:stCondLst>
                                        </p:cTn>
                                        <p:tgtEl>
                                          <p:spTgt spid="76811">
                                            <p:txEl>
                                              <p:pRg st="4" end="4"/>
                                            </p:txEl>
                                          </p:spTgt>
                                        </p:tgtEl>
                                        <p:attrNameLst>
                                          <p:attrName>style.visibility</p:attrName>
                                        </p:attrNameLst>
                                      </p:cBhvr>
                                      <p:to>
                                        <p:strVal val="visible"/>
                                      </p:to>
                                    </p:set>
                                    <p:anim calcmode="lin" valueType="num">
                                      <p:cBhvr>
                                        <p:cTn id="33" dur="500" fill="hold"/>
                                        <p:tgtEl>
                                          <p:spTgt spid="76811">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76811">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768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7" name="Rectangle 3">
            <a:extLst>
              <a:ext uri="{FF2B5EF4-FFF2-40B4-BE49-F238E27FC236}">
                <a16:creationId xmlns:a16="http://schemas.microsoft.com/office/drawing/2014/main" id="{7288137C-3BB8-48E3-80B9-9419C44EE013}"/>
              </a:ext>
            </a:extLst>
          </p:cNvPr>
          <p:cNvSpPr>
            <a:spLocks noGrp="1" noChangeArrowheads="1"/>
          </p:cNvSpPr>
          <p:nvPr>
            <p:ph type="title"/>
          </p:nvPr>
        </p:nvSpPr>
        <p:spPr>
          <a:xfrm>
            <a:off x="1752600" y="228600"/>
            <a:ext cx="8686800" cy="1371600"/>
          </a:xfrm>
          <a:effectLst>
            <a:outerShdw dist="35921" dir="2700000" algn="ctr" rotWithShape="0">
              <a:srgbClr val="D05400"/>
            </a:outerShdw>
          </a:effectLst>
        </p:spPr>
        <p:txBody>
          <a:bodyPr/>
          <a:lstStyle/>
          <a:p>
            <a:pPr algn="ctr" eaLnBrk="1" hangingPunct="1">
              <a:defRPr/>
            </a:pPr>
            <a:r>
              <a:rPr lang="en-US" sz="4800" b="1"/>
              <a:t>Same Phrase,</a:t>
            </a:r>
            <a:br>
              <a:rPr lang="en-US" sz="4800" b="1"/>
            </a:br>
            <a:r>
              <a:rPr lang="en-US" sz="4800" b="1"/>
              <a:t>Different Meanings</a:t>
            </a:r>
          </a:p>
        </p:txBody>
      </p:sp>
      <p:sp>
        <p:nvSpPr>
          <p:cNvPr id="17415" name="Line 8">
            <a:extLst>
              <a:ext uri="{FF2B5EF4-FFF2-40B4-BE49-F238E27FC236}">
                <a16:creationId xmlns:a16="http://schemas.microsoft.com/office/drawing/2014/main" id="{46D2BB3A-5EC3-49A4-B289-630649B20B46}"/>
              </a:ext>
            </a:extLst>
          </p:cNvPr>
          <p:cNvSpPr>
            <a:spLocks noChangeShapeType="1"/>
          </p:cNvSpPr>
          <p:nvPr/>
        </p:nvSpPr>
        <p:spPr bwMode="auto">
          <a:xfrm>
            <a:off x="1828800" y="17526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3" name="Rectangle 9">
            <a:extLst>
              <a:ext uri="{FF2B5EF4-FFF2-40B4-BE49-F238E27FC236}">
                <a16:creationId xmlns:a16="http://schemas.microsoft.com/office/drawing/2014/main" id="{9B3BF548-B068-413F-9C17-673872EC04E3}"/>
              </a:ext>
            </a:extLst>
          </p:cNvPr>
          <p:cNvSpPr>
            <a:spLocks noGrp="1" noChangeArrowheads="1"/>
          </p:cNvSpPr>
          <p:nvPr>
            <p:ph type="body" idx="1"/>
          </p:nvPr>
        </p:nvSpPr>
        <p:spPr>
          <a:xfrm>
            <a:off x="304800" y="1828800"/>
            <a:ext cx="11582400" cy="1600200"/>
          </a:xfrm>
        </p:spPr>
        <p:txBody>
          <a:bodyPr/>
          <a:lstStyle/>
          <a:p>
            <a:pPr eaLnBrk="1" hangingPunct="1"/>
            <a:r>
              <a:rPr lang="en-US" altLang="en-US" sz="3600" b="1" dirty="0">
                <a:latin typeface="Calibri" panose="020F0502020204030204" pitchFamily="34" charset="0"/>
              </a:rPr>
              <a:t>The abuse of </a:t>
            </a:r>
            <a:r>
              <a:rPr lang="en-US" altLang="en-US" sz="3600" b="1" dirty="0">
                <a:solidFill>
                  <a:srgbClr val="FFCC66"/>
                </a:solidFill>
                <a:latin typeface="Calibri" panose="020F0502020204030204" pitchFamily="34" charset="0"/>
              </a:rPr>
              <a:t>2 Peter 3:5-11</a:t>
            </a:r>
            <a:r>
              <a:rPr lang="en-US" altLang="en-US" sz="3600" b="1" dirty="0">
                <a:latin typeface="Calibri" panose="020F0502020204030204" pitchFamily="34" charset="0"/>
              </a:rPr>
              <a:t> illustrates the error in Biblical interpretation which is present in this system of error</a:t>
            </a:r>
          </a:p>
        </p:txBody>
      </p:sp>
      <p:sp>
        <p:nvSpPr>
          <p:cNvPr id="77835" name="Rectangle 11">
            <a:extLst>
              <a:ext uri="{FF2B5EF4-FFF2-40B4-BE49-F238E27FC236}">
                <a16:creationId xmlns:a16="http://schemas.microsoft.com/office/drawing/2014/main" id="{C32D2564-A3B9-4336-952B-E20615B5D40C}"/>
              </a:ext>
            </a:extLst>
          </p:cNvPr>
          <p:cNvSpPr>
            <a:spLocks noChangeArrowheads="1"/>
          </p:cNvSpPr>
          <p:nvPr/>
        </p:nvSpPr>
        <p:spPr bwMode="auto">
          <a:xfrm>
            <a:off x="381000" y="3200400"/>
            <a:ext cx="11430000" cy="3276600"/>
          </a:xfrm>
          <a:prstGeom prst="rect">
            <a:avLst/>
          </a:prstGeom>
          <a:solidFill>
            <a:srgbClr val="50000F"/>
          </a:solidFill>
          <a:ln w="38100">
            <a:solidFill>
              <a:srgbClr val="D255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7836" name="Text Box 12">
            <a:extLst>
              <a:ext uri="{FF2B5EF4-FFF2-40B4-BE49-F238E27FC236}">
                <a16:creationId xmlns:a16="http://schemas.microsoft.com/office/drawing/2014/main" id="{C6B47F55-824A-4144-A922-DEC68B6CFA15}"/>
              </a:ext>
            </a:extLst>
          </p:cNvPr>
          <p:cNvSpPr txBox="1">
            <a:spLocks noChangeArrowheads="1"/>
          </p:cNvSpPr>
          <p:nvPr/>
        </p:nvSpPr>
        <p:spPr bwMode="auto">
          <a:xfrm>
            <a:off x="533400" y="3292257"/>
            <a:ext cx="11125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a:latin typeface="Calibri" panose="020F0502020204030204" pitchFamily="34" charset="0"/>
              </a:rPr>
              <a:t>“Many seem disposed to regard themselves as at liberty to make anything out of the Bible which their theology may demand or their whims require. And if, at any time, they find a passage that will not harmonize with that view, then the next thing is to find one or more words in the text used elsewhere in a figurative sense, and then demand that such be the Biblical dictionary on the meaning of that word, and hence that it must be the meaning in that place.” </a:t>
            </a:r>
            <a:r>
              <a:rPr lang="en-US" altLang="en-US" sz="2800" i="1" dirty="0">
                <a:latin typeface="Calibri" panose="020F0502020204030204" pitchFamily="34" charset="0"/>
              </a:rPr>
              <a:t>(Hermeneutics, Dungan, p. 217)</a:t>
            </a:r>
          </a:p>
        </p:txBody>
      </p:sp>
      <p:sp>
        <p:nvSpPr>
          <p:cNvPr id="2" name="Rectangle 9">
            <a:extLst>
              <a:ext uri="{FF2B5EF4-FFF2-40B4-BE49-F238E27FC236}">
                <a16:creationId xmlns:a16="http://schemas.microsoft.com/office/drawing/2014/main" id="{B80BAA67-ACD2-418B-DD83-ABD3C67A473A}"/>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91999887-21A1-905A-82E0-180D6E64361E}"/>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71ECB702-E3FC-286E-F980-3FDCC9AD1B27}"/>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708170AA-2D20-668E-A383-F081E315809B}"/>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7835"/>
                                        </p:tgtEl>
                                        <p:attrNameLst>
                                          <p:attrName>style.visibility</p:attrName>
                                        </p:attrNameLst>
                                      </p:cBhvr>
                                      <p:to>
                                        <p:strVal val="visible"/>
                                      </p:to>
                                    </p:set>
                                    <p:anim calcmode="lin" valueType="num">
                                      <p:cBhvr>
                                        <p:cTn id="7" dur="500" fill="hold"/>
                                        <p:tgtEl>
                                          <p:spTgt spid="77835"/>
                                        </p:tgtEl>
                                        <p:attrNameLst>
                                          <p:attrName>ppt_w</p:attrName>
                                        </p:attrNameLst>
                                      </p:cBhvr>
                                      <p:tavLst>
                                        <p:tav tm="0">
                                          <p:val>
                                            <p:fltVal val="0"/>
                                          </p:val>
                                        </p:tav>
                                        <p:tav tm="100000">
                                          <p:val>
                                            <p:strVal val="#ppt_w"/>
                                          </p:val>
                                        </p:tav>
                                      </p:tavLst>
                                    </p:anim>
                                    <p:anim calcmode="lin" valueType="num">
                                      <p:cBhvr>
                                        <p:cTn id="8" dur="500" fill="hold"/>
                                        <p:tgtEl>
                                          <p:spTgt spid="77835"/>
                                        </p:tgtEl>
                                        <p:attrNameLst>
                                          <p:attrName>ppt_h</p:attrName>
                                        </p:attrNameLst>
                                      </p:cBhvr>
                                      <p:tavLst>
                                        <p:tav tm="0">
                                          <p:val>
                                            <p:fltVal val="0"/>
                                          </p:val>
                                        </p:tav>
                                        <p:tav tm="100000">
                                          <p:val>
                                            <p:strVal val="#ppt_h"/>
                                          </p:val>
                                        </p:tav>
                                      </p:tavLst>
                                    </p:anim>
                                    <p:animEffect transition="in" filter="fade">
                                      <p:cBhvr>
                                        <p:cTn id="9" dur="500"/>
                                        <p:tgtEl>
                                          <p:spTgt spid="7783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7836"/>
                                        </p:tgtEl>
                                        <p:attrNameLst>
                                          <p:attrName>style.visibility</p:attrName>
                                        </p:attrNameLst>
                                      </p:cBhvr>
                                      <p:to>
                                        <p:strVal val="visible"/>
                                      </p:to>
                                    </p:set>
                                    <p:anim calcmode="lin" valueType="num">
                                      <p:cBhvr>
                                        <p:cTn id="12" dur="500" fill="hold"/>
                                        <p:tgtEl>
                                          <p:spTgt spid="77836"/>
                                        </p:tgtEl>
                                        <p:attrNameLst>
                                          <p:attrName>ppt_w</p:attrName>
                                        </p:attrNameLst>
                                      </p:cBhvr>
                                      <p:tavLst>
                                        <p:tav tm="0">
                                          <p:val>
                                            <p:fltVal val="0"/>
                                          </p:val>
                                        </p:tav>
                                        <p:tav tm="100000">
                                          <p:val>
                                            <p:strVal val="#ppt_w"/>
                                          </p:val>
                                        </p:tav>
                                      </p:tavLst>
                                    </p:anim>
                                    <p:anim calcmode="lin" valueType="num">
                                      <p:cBhvr>
                                        <p:cTn id="13" dur="500" fill="hold"/>
                                        <p:tgtEl>
                                          <p:spTgt spid="77836"/>
                                        </p:tgtEl>
                                        <p:attrNameLst>
                                          <p:attrName>ppt_h</p:attrName>
                                        </p:attrNameLst>
                                      </p:cBhvr>
                                      <p:tavLst>
                                        <p:tav tm="0">
                                          <p:val>
                                            <p:fltVal val="0"/>
                                          </p:val>
                                        </p:tav>
                                        <p:tav tm="100000">
                                          <p:val>
                                            <p:strVal val="#ppt_h"/>
                                          </p:val>
                                        </p:tav>
                                      </p:tavLst>
                                    </p:anim>
                                    <p:animEffect transition="in" filter="fade">
                                      <p:cBhvr>
                                        <p:cTn id="14" dur="500"/>
                                        <p:tgtEl>
                                          <p:spTgt spid="77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animBg="1"/>
      <p:bldP spid="7783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21D59CC0-8F9B-4627-A786-49047247128B}"/>
              </a:ext>
            </a:extLst>
          </p:cNvPr>
          <p:cNvSpPr>
            <a:spLocks noGrp="1" noChangeArrowheads="1"/>
          </p:cNvSpPr>
          <p:nvPr>
            <p:ph type="title"/>
          </p:nvPr>
        </p:nvSpPr>
        <p:spPr>
          <a:xfrm>
            <a:off x="1752600" y="228600"/>
            <a:ext cx="8686800" cy="838200"/>
          </a:xfrm>
          <a:effectLst>
            <a:outerShdw dist="35921" dir="2700000" algn="ctr" rotWithShape="0">
              <a:srgbClr val="D05400"/>
            </a:outerShdw>
          </a:effectLst>
        </p:spPr>
        <p:txBody>
          <a:bodyPr/>
          <a:lstStyle/>
          <a:p>
            <a:pPr algn="ctr" eaLnBrk="1" hangingPunct="1">
              <a:defRPr/>
            </a:pPr>
            <a:r>
              <a:rPr lang="en-US" sz="4800" b="1"/>
              <a:t>Jesus Christ is Coming Again!</a:t>
            </a:r>
          </a:p>
        </p:txBody>
      </p:sp>
      <p:sp>
        <p:nvSpPr>
          <p:cNvPr id="78855" name="Line 7">
            <a:extLst>
              <a:ext uri="{FF2B5EF4-FFF2-40B4-BE49-F238E27FC236}">
                <a16:creationId xmlns:a16="http://schemas.microsoft.com/office/drawing/2014/main" id="{89BA8140-9D29-4FE9-A41C-9A8A4947E70E}"/>
              </a:ext>
            </a:extLst>
          </p:cNvPr>
          <p:cNvSpPr>
            <a:spLocks noChangeShapeType="1"/>
          </p:cNvSpPr>
          <p:nvPr/>
        </p:nvSpPr>
        <p:spPr bwMode="auto">
          <a:xfrm>
            <a:off x="1828800" y="12192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56" name="Rectangle 8">
            <a:extLst>
              <a:ext uri="{FF2B5EF4-FFF2-40B4-BE49-F238E27FC236}">
                <a16:creationId xmlns:a16="http://schemas.microsoft.com/office/drawing/2014/main" id="{3CBC5C43-0ED5-400E-B103-72A489AFEEA4}"/>
              </a:ext>
            </a:extLst>
          </p:cNvPr>
          <p:cNvSpPr>
            <a:spLocks noGrp="1" noChangeArrowheads="1"/>
          </p:cNvSpPr>
          <p:nvPr>
            <p:ph type="body" idx="1"/>
          </p:nvPr>
        </p:nvSpPr>
        <p:spPr>
          <a:xfrm>
            <a:off x="304800" y="1295400"/>
            <a:ext cx="11582400" cy="5334000"/>
          </a:xfrm>
        </p:spPr>
        <p:txBody>
          <a:bodyPr/>
          <a:lstStyle/>
          <a:p>
            <a:pPr eaLnBrk="1" hangingPunct="1"/>
            <a:r>
              <a:rPr lang="en-US" altLang="en-US" sz="3600" b="1" dirty="0">
                <a:latin typeface="Calibri" panose="020F0502020204030204" pitchFamily="34" charset="0"/>
              </a:rPr>
              <a:t>To say that those living in the first century were taught that Jesus would return within their lifetime is:</a:t>
            </a:r>
          </a:p>
          <a:p>
            <a:pPr lvl="1" eaLnBrk="1" hangingPunct="1"/>
            <a:r>
              <a:rPr lang="en-US" altLang="en-US" sz="3400" dirty="0">
                <a:latin typeface="Calibri" panose="020F0502020204030204" pitchFamily="34" charset="0"/>
              </a:rPr>
              <a:t>Without scriptural proof</a:t>
            </a:r>
          </a:p>
          <a:p>
            <a:pPr lvl="1" eaLnBrk="1" hangingPunct="1"/>
            <a:r>
              <a:rPr lang="en-US" altLang="en-US" sz="3400" dirty="0">
                <a:latin typeface="Calibri" panose="020F0502020204030204" pitchFamily="34" charset="0"/>
              </a:rPr>
              <a:t>Contradictory of Biblical passages that say the time of the Lord’s return could be discerned neither by the times nor by signs</a:t>
            </a:r>
          </a:p>
          <a:p>
            <a:pPr eaLnBrk="1" hangingPunct="1"/>
            <a:r>
              <a:rPr lang="en-US" altLang="en-US" sz="3600" b="1" dirty="0">
                <a:latin typeface="Calibri" panose="020F0502020204030204" pitchFamily="34" charset="0"/>
              </a:rPr>
              <a:t>Christ’s coming will be sudden, unexpected, and unannounced</a:t>
            </a:r>
          </a:p>
          <a:p>
            <a:pPr lvl="1" eaLnBrk="1" hangingPunct="1"/>
            <a:r>
              <a:rPr lang="en-US" altLang="en-US" sz="3400" b="1" dirty="0">
                <a:solidFill>
                  <a:srgbClr val="FFCC66"/>
                </a:solidFill>
                <a:latin typeface="Calibri" panose="020F0502020204030204" pitchFamily="34" charset="0"/>
              </a:rPr>
              <a:t>1 Thessalonians 5:2; 2 Peter 3:10</a:t>
            </a:r>
          </a:p>
        </p:txBody>
      </p:sp>
      <p:sp>
        <p:nvSpPr>
          <p:cNvPr id="2" name="Rectangle 9">
            <a:extLst>
              <a:ext uri="{FF2B5EF4-FFF2-40B4-BE49-F238E27FC236}">
                <a16:creationId xmlns:a16="http://schemas.microsoft.com/office/drawing/2014/main" id="{D1696179-C87F-8DF7-72A8-710FB4C1D53D}"/>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D75B7FB5-A92A-6197-FBA2-E54CD33EBB81}"/>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9A8BBE36-D9D3-1F23-4313-9E9BDDE97331}"/>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9D2C2F53-2340-3428-71B5-55B08BEEF0C3}"/>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8856">
                                            <p:txEl>
                                              <p:pRg st="3" end="3"/>
                                            </p:txEl>
                                          </p:spTgt>
                                        </p:tgtEl>
                                        <p:attrNameLst>
                                          <p:attrName>style.visibility</p:attrName>
                                        </p:attrNameLst>
                                      </p:cBhvr>
                                      <p:to>
                                        <p:strVal val="visible"/>
                                      </p:to>
                                    </p:set>
                                    <p:anim calcmode="lin" valueType="num">
                                      <p:cBhvr>
                                        <p:cTn id="7" dur="500" fill="hold"/>
                                        <p:tgtEl>
                                          <p:spTgt spid="78856">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8856">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8856">
                                            <p:txEl>
                                              <p:pRg st="3" end="3"/>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78856">
                                            <p:txEl>
                                              <p:pRg st="4" end="4"/>
                                            </p:txEl>
                                          </p:spTgt>
                                        </p:tgtEl>
                                        <p:attrNameLst>
                                          <p:attrName>style.visibility</p:attrName>
                                        </p:attrNameLst>
                                      </p:cBhvr>
                                      <p:to>
                                        <p:strVal val="visible"/>
                                      </p:to>
                                    </p:set>
                                    <p:anim calcmode="lin" valueType="num">
                                      <p:cBhvr>
                                        <p:cTn id="13" dur="500" fill="hold"/>
                                        <p:tgtEl>
                                          <p:spTgt spid="78856">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78856">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7885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D79C8ED9-B2C8-49ED-B15F-B1DE593AC119}"/>
              </a:ext>
            </a:extLst>
          </p:cNvPr>
          <p:cNvSpPr>
            <a:spLocks noGrp="1" noChangeArrowheads="1"/>
          </p:cNvSpPr>
          <p:nvPr>
            <p:ph type="title"/>
          </p:nvPr>
        </p:nvSpPr>
        <p:spPr>
          <a:xfrm>
            <a:off x="1752600" y="228600"/>
            <a:ext cx="8686800" cy="838200"/>
          </a:xfrm>
          <a:effectLst>
            <a:outerShdw dist="35921" dir="2700000" algn="ctr" rotWithShape="0">
              <a:srgbClr val="D05400"/>
            </a:outerShdw>
          </a:effectLst>
        </p:spPr>
        <p:txBody>
          <a:bodyPr/>
          <a:lstStyle/>
          <a:p>
            <a:pPr algn="ctr" eaLnBrk="1" hangingPunct="1">
              <a:defRPr/>
            </a:pPr>
            <a:r>
              <a:rPr lang="en-US" sz="4800" b="1"/>
              <a:t>Jesus Christ is Coming Again!</a:t>
            </a:r>
          </a:p>
        </p:txBody>
      </p:sp>
      <p:sp>
        <p:nvSpPr>
          <p:cNvPr id="19463" name="Line 7">
            <a:extLst>
              <a:ext uri="{FF2B5EF4-FFF2-40B4-BE49-F238E27FC236}">
                <a16:creationId xmlns:a16="http://schemas.microsoft.com/office/drawing/2014/main" id="{E7C5767D-A90A-442D-9A80-0EDD10E515E9}"/>
              </a:ext>
            </a:extLst>
          </p:cNvPr>
          <p:cNvSpPr>
            <a:spLocks noChangeShapeType="1"/>
          </p:cNvSpPr>
          <p:nvPr/>
        </p:nvSpPr>
        <p:spPr bwMode="auto">
          <a:xfrm>
            <a:off x="1828800" y="12192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0" name="Rectangle 8">
            <a:extLst>
              <a:ext uri="{FF2B5EF4-FFF2-40B4-BE49-F238E27FC236}">
                <a16:creationId xmlns:a16="http://schemas.microsoft.com/office/drawing/2014/main" id="{011B6ED8-6E97-496E-AA1F-4650E90B36F3}"/>
              </a:ext>
            </a:extLst>
          </p:cNvPr>
          <p:cNvSpPr>
            <a:spLocks noGrp="1" noChangeArrowheads="1"/>
          </p:cNvSpPr>
          <p:nvPr>
            <p:ph type="body" idx="1"/>
          </p:nvPr>
        </p:nvSpPr>
        <p:spPr>
          <a:xfrm>
            <a:off x="304800" y="1295400"/>
            <a:ext cx="11582400" cy="1600200"/>
          </a:xfrm>
        </p:spPr>
        <p:txBody>
          <a:bodyPr/>
          <a:lstStyle/>
          <a:p>
            <a:pPr eaLnBrk="1" hangingPunct="1"/>
            <a:r>
              <a:rPr lang="en-US" altLang="en-US" sz="3600" b="1" dirty="0">
                <a:latin typeface="Calibri" panose="020F0502020204030204" pitchFamily="34" charset="0"/>
              </a:rPr>
              <a:t>The second coming of Christ is yet future</a:t>
            </a:r>
          </a:p>
          <a:p>
            <a:pPr lvl="1" eaLnBrk="1" hangingPunct="1"/>
            <a:r>
              <a:rPr lang="en-US" altLang="en-US" sz="3400" dirty="0">
                <a:latin typeface="Calibri" panose="020F0502020204030204" pitchFamily="34" charset="0"/>
              </a:rPr>
              <a:t>Max King’s contention of a spiritual second coming is destroyed by Hebrews 9:28</a:t>
            </a:r>
            <a:endParaRPr lang="en-US" altLang="en-US" sz="3400" dirty="0">
              <a:solidFill>
                <a:srgbClr val="FFCC66"/>
              </a:solidFill>
              <a:latin typeface="Calibri" panose="020F0502020204030204" pitchFamily="34" charset="0"/>
            </a:endParaRPr>
          </a:p>
        </p:txBody>
      </p:sp>
      <p:pic>
        <p:nvPicPr>
          <p:cNvPr id="79881" name="Picture 9">
            <a:extLst>
              <a:ext uri="{FF2B5EF4-FFF2-40B4-BE49-F238E27FC236}">
                <a16:creationId xmlns:a16="http://schemas.microsoft.com/office/drawing/2014/main" id="{DDF842AF-A4A9-49B3-A13B-9B9DBF7BF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5943600" cy="338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Text Box 10">
            <a:extLst>
              <a:ext uri="{FF2B5EF4-FFF2-40B4-BE49-F238E27FC236}">
                <a16:creationId xmlns:a16="http://schemas.microsoft.com/office/drawing/2014/main" id="{4E662B43-4578-47A3-9AAA-24AA28CA9C35}"/>
              </a:ext>
            </a:extLst>
          </p:cNvPr>
          <p:cNvSpPr txBox="1">
            <a:spLocks noChangeArrowheads="1"/>
          </p:cNvSpPr>
          <p:nvPr/>
        </p:nvSpPr>
        <p:spPr bwMode="auto">
          <a:xfrm>
            <a:off x="1066800" y="3481387"/>
            <a:ext cx="4572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600" dirty="0">
                <a:solidFill>
                  <a:schemeClr val="bg1"/>
                </a:solidFill>
                <a:latin typeface="Calibri" panose="020F0502020204030204" pitchFamily="34" charset="0"/>
              </a:rPr>
              <a:t>“so Christ was offered once to bear the sins of many. To those who eagerly wait for Him </a:t>
            </a:r>
            <a:r>
              <a:rPr lang="en-US" altLang="en-US" sz="2600" b="1" dirty="0">
                <a:solidFill>
                  <a:srgbClr val="A50021"/>
                </a:solidFill>
                <a:latin typeface="Calibri" panose="020F0502020204030204" pitchFamily="34" charset="0"/>
              </a:rPr>
              <a:t>He will appear a second time</a:t>
            </a:r>
            <a:r>
              <a:rPr lang="en-US" altLang="en-US" sz="2600" dirty="0">
                <a:solidFill>
                  <a:schemeClr val="bg1"/>
                </a:solidFill>
                <a:latin typeface="Calibri" panose="020F0502020204030204" pitchFamily="34" charset="0"/>
              </a:rPr>
              <a:t>, apart from sin, for salvation.”</a:t>
            </a:r>
            <a:br>
              <a:rPr lang="en-US" altLang="en-US" sz="2600" dirty="0">
                <a:solidFill>
                  <a:schemeClr val="bg1"/>
                </a:solidFill>
                <a:latin typeface="Calibri" panose="020F0502020204030204" pitchFamily="34" charset="0"/>
              </a:rPr>
            </a:br>
            <a:r>
              <a:rPr lang="en-US" altLang="en-US" sz="2400" b="1" dirty="0">
                <a:solidFill>
                  <a:schemeClr val="bg1"/>
                </a:solidFill>
                <a:latin typeface="Calibri" panose="020F0502020204030204" pitchFamily="34" charset="0"/>
              </a:rPr>
              <a:t>Hebrews 9:28</a:t>
            </a:r>
          </a:p>
        </p:txBody>
      </p:sp>
      <p:sp>
        <p:nvSpPr>
          <p:cNvPr id="79883" name="Rectangle 11">
            <a:extLst>
              <a:ext uri="{FF2B5EF4-FFF2-40B4-BE49-F238E27FC236}">
                <a16:creationId xmlns:a16="http://schemas.microsoft.com/office/drawing/2014/main" id="{C10EE77C-7536-46D8-BCD1-08E7C5DD0764}"/>
              </a:ext>
            </a:extLst>
          </p:cNvPr>
          <p:cNvSpPr>
            <a:spLocks noChangeArrowheads="1"/>
          </p:cNvSpPr>
          <p:nvPr/>
        </p:nvSpPr>
        <p:spPr bwMode="auto">
          <a:xfrm>
            <a:off x="6324600" y="2895600"/>
            <a:ext cx="5562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spcBef>
                <a:spcPct val="20000"/>
              </a:spcBef>
              <a:buClr>
                <a:schemeClr val="hlink"/>
              </a:buClr>
              <a:buSzPct val="55000"/>
              <a:buFont typeface="Wingdings" panose="05000000000000000000" pitchFamily="2" charset="2"/>
              <a:buChar char="n"/>
            </a:pPr>
            <a:r>
              <a:rPr lang="en-US" altLang="en-US" sz="3000" dirty="0">
                <a:latin typeface="Calibri" panose="020F0502020204030204" pitchFamily="34" charset="0"/>
              </a:rPr>
              <a:t>Was Christ literally offered up to die on the cross? </a:t>
            </a:r>
            <a:r>
              <a:rPr lang="en-US" altLang="en-US" sz="3000" b="1" dirty="0">
                <a:solidFill>
                  <a:srgbClr val="FFFF00"/>
                </a:solidFill>
                <a:latin typeface="Calibri" panose="020F0502020204030204" pitchFamily="34" charset="0"/>
              </a:rPr>
              <a:t>YES</a:t>
            </a:r>
          </a:p>
          <a:p>
            <a:pPr lvl="2" eaLnBrk="1" hangingPunct="1">
              <a:spcBef>
                <a:spcPct val="20000"/>
              </a:spcBef>
              <a:buClr>
                <a:schemeClr val="hlink"/>
              </a:buClr>
              <a:buSzPct val="55000"/>
              <a:buFont typeface="Wingdings" panose="05000000000000000000" pitchFamily="2" charset="2"/>
              <a:buChar char="n"/>
            </a:pPr>
            <a:r>
              <a:rPr lang="en-US" altLang="en-US" sz="3000" dirty="0">
                <a:latin typeface="Calibri" panose="020F0502020204030204" pitchFamily="34" charset="0"/>
              </a:rPr>
              <a:t>Did Christ literally bear the sins of many? </a:t>
            </a:r>
            <a:r>
              <a:rPr lang="en-US" altLang="en-US" sz="3000" b="1" dirty="0">
                <a:solidFill>
                  <a:srgbClr val="FFFF00"/>
                </a:solidFill>
                <a:latin typeface="Calibri" panose="020F0502020204030204" pitchFamily="34" charset="0"/>
              </a:rPr>
              <a:t>YES</a:t>
            </a:r>
          </a:p>
          <a:p>
            <a:pPr lvl="2" eaLnBrk="1" hangingPunct="1">
              <a:spcBef>
                <a:spcPct val="20000"/>
              </a:spcBef>
              <a:buClr>
                <a:schemeClr val="hlink"/>
              </a:buClr>
              <a:buSzPct val="55000"/>
              <a:buFont typeface="Wingdings" panose="05000000000000000000" pitchFamily="2" charset="2"/>
              <a:buChar char="n"/>
            </a:pPr>
            <a:r>
              <a:rPr lang="en-US" altLang="en-US" sz="3000" dirty="0">
                <a:latin typeface="Calibri" panose="020F0502020204030204" pitchFamily="34" charset="0"/>
              </a:rPr>
              <a:t>Since this is so – He will literally return a second time!</a:t>
            </a:r>
            <a:endParaRPr lang="en-US" altLang="en-US" sz="3000" dirty="0">
              <a:solidFill>
                <a:srgbClr val="FFCC66"/>
              </a:solidFill>
              <a:latin typeface="Calibri" panose="020F0502020204030204" pitchFamily="34" charset="0"/>
            </a:endParaRPr>
          </a:p>
        </p:txBody>
      </p:sp>
      <p:sp>
        <p:nvSpPr>
          <p:cNvPr id="2" name="Rectangle 9">
            <a:extLst>
              <a:ext uri="{FF2B5EF4-FFF2-40B4-BE49-F238E27FC236}">
                <a16:creationId xmlns:a16="http://schemas.microsoft.com/office/drawing/2014/main" id="{42B16824-02C7-6E93-B20B-C3E2ECAC584C}"/>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F04592B9-8854-B1FF-A085-28889B22F535}"/>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4F6F99A7-86F1-E8A6-D5AF-12A1653A4AF5}"/>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836B7CA2-AD6C-6BEF-D99E-D988D82F541B}"/>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9880">
                                            <p:txEl>
                                              <p:pRg st="1" end="1"/>
                                            </p:txEl>
                                          </p:spTgt>
                                        </p:tgtEl>
                                        <p:attrNameLst>
                                          <p:attrName>style.visibility</p:attrName>
                                        </p:attrNameLst>
                                      </p:cBhvr>
                                      <p:to>
                                        <p:strVal val="visible"/>
                                      </p:to>
                                    </p:set>
                                    <p:anim calcmode="lin" valueType="num">
                                      <p:cBhvr>
                                        <p:cTn id="7" dur="500" fill="hold"/>
                                        <p:tgtEl>
                                          <p:spTgt spid="7988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9880">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9880">
                                            <p:txEl>
                                              <p:pRg st="1" end="1"/>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9881"/>
                                        </p:tgtEl>
                                        <p:attrNameLst>
                                          <p:attrName>style.visibility</p:attrName>
                                        </p:attrNameLst>
                                      </p:cBhvr>
                                      <p:to>
                                        <p:strVal val="visible"/>
                                      </p:to>
                                    </p:set>
                                    <p:anim calcmode="lin" valueType="num">
                                      <p:cBhvr>
                                        <p:cTn id="13" dur="500" fill="hold"/>
                                        <p:tgtEl>
                                          <p:spTgt spid="79881"/>
                                        </p:tgtEl>
                                        <p:attrNameLst>
                                          <p:attrName>ppt_w</p:attrName>
                                        </p:attrNameLst>
                                      </p:cBhvr>
                                      <p:tavLst>
                                        <p:tav tm="0">
                                          <p:val>
                                            <p:fltVal val="0"/>
                                          </p:val>
                                        </p:tav>
                                        <p:tav tm="100000">
                                          <p:val>
                                            <p:strVal val="#ppt_w"/>
                                          </p:val>
                                        </p:tav>
                                      </p:tavLst>
                                    </p:anim>
                                    <p:anim calcmode="lin" valueType="num">
                                      <p:cBhvr>
                                        <p:cTn id="14" dur="500" fill="hold"/>
                                        <p:tgtEl>
                                          <p:spTgt spid="79881"/>
                                        </p:tgtEl>
                                        <p:attrNameLst>
                                          <p:attrName>ppt_h</p:attrName>
                                        </p:attrNameLst>
                                      </p:cBhvr>
                                      <p:tavLst>
                                        <p:tav tm="0">
                                          <p:val>
                                            <p:fltVal val="0"/>
                                          </p:val>
                                        </p:tav>
                                        <p:tav tm="100000">
                                          <p:val>
                                            <p:strVal val="#ppt_h"/>
                                          </p:val>
                                        </p:tav>
                                      </p:tavLst>
                                    </p:anim>
                                    <p:animEffect transition="in" filter="fade">
                                      <p:cBhvr>
                                        <p:cTn id="15" dur="500"/>
                                        <p:tgtEl>
                                          <p:spTgt spid="7988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9882"/>
                                        </p:tgtEl>
                                        <p:attrNameLst>
                                          <p:attrName>style.visibility</p:attrName>
                                        </p:attrNameLst>
                                      </p:cBhvr>
                                      <p:to>
                                        <p:strVal val="visible"/>
                                      </p:to>
                                    </p:set>
                                    <p:anim calcmode="lin" valueType="num">
                                      <p:cBhvr>
                                        <p:cTn id="18" dur="500" fill="hold"/>
                                        <p:tgtEl>
                                          <p:spTgt spid="79882"/>
                                        </p:tgtEl>
                                        <p:attrNameLst>
                                          <p:attrName>ppt_w</p:attrName>
                                        </p:attrNameLst>
                                      </p:cBhvr>
                                      <p:tavLst>
                                        <p:tav tm="0">
                                          <p:val>
                                            <p:fltVal val="0"/>
                                          </p:val>
                                        </p:tav>
                                        <p:tav tm="100000">
                                          <p:val>
                                            <p:strVal val="#ppt_w"/>
                                          </p:val>
                                        </p:tav>
                                      </p:tavLst>
                                    </p:anim>
                                    <p:anim calcmode="lin" valueType="num">
                                      <p:cBhvr>
                                        <p:cTn id="19" dur="500" fill="hold"/>
                                        <p:tgtEl>
                                          <p:spTgt spid="79882"/>
                                        </p:tgtEl>
                                        <p:attrNameLst>
                                          <p:attrName>ppt_h</p:attrName>
                                        </p:attrNameLst>
                                      </p:cBhvr>
                                      <p:tavLst>
                                        <p:tav tm="0">
                                          <p:val>
                                            <p:fltVal val="0"/>
                                          </p:val>
                                        </p:tav>
                                        <p:tav tm="100000">
                                          <p:val>
                                            <p:strVal val="#ppt_h"/>
                                          </p:val>
                                        </p:tav>
                                      </p:tavLst>
                                    </p:anim>
                                    <p:animEffect transition="in" filter="fade">
                                      <p:cBhvr>
                                        <p:cTn id="20" dur="500"/>
                                        <p:tgtEl>
                                          <p:spTgt spid="7988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79883">
                                            <p:txEl>
                                              <p:pRg st="0" end="0"/>
                                            </p:txEl>
                                          </p:spTgt>
                                        </p:tgtEl>
                                        <p:attrNameLst>
                                          <p:attrName>style.visibility</p:attrName>
                                        </p:attrNameLst>
                                      </p:cBhvr>
                                      <p:to>
                                        <p:strVal val="visible"/>
                                      </p:to>
                                    </p:set>
                                    <p:anim calcmode="lin" valueType="num">
                                      <p:cBhvr>
                                        <p:cTn id="25" dur="500" fill="hold"/>
                                        <p:tgtEl>
                                          <p:spTgt spid="7988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7988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79883">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79883">
                                            <p:txEl>
                                              <p:pRg st="1" end="1"/>
                                            </p:txEl>
                                          </p:spTgt>
                                        </p:tgtEl>
                                        <p:attrNameLst>
                                          <p:attrName>style.visibility</p:attrName>
                                        </p:attrNameLst>
                                      </p:cBhvr>
                                      <p:to>
                                        <p:strVal val="visible"/>
                                      </p:to>
                                    </p:set>
                                    <p:anim calcmode="lin" valueType="num">
                                      <p:cBhvr>
                                        <p:cTn id="32" dur="500" fill="hold"/>
                                        <p:tgtEl>
                                          <p:spTgt spid="7988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7988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79883">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79883">
                                            <p:txEl>
                                              <p:pRg st="2" end="2"/>
                                            </p:txEl>
                                          </p:spTgt>
                                        </p:tgtEl>
                                        <p:attrNameLst>
                                          <p:attrName>style.visibility</p:attrName>
                                        </p:attrNameLst>
                                      </p:cBhvr>
                                      <p:to>
                                        <p:strVal val="visible"/>
                                      </p:to>
                                    </p:set>
                                    <p:anim calcmode="lin" valueType="num">
                                      <p:cBhvr>
                                        <p:cTn id="39" dur="500" fill="hold"/>
                                        <p:tgtEl>
                                          <p:spTgt spid="7988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79883">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798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56B7B8D3-D2A4-4D63-9B06-562E3E512194}"/>
              </a:ext>
            </a:extLst>
          </p:cNvPr>
          <p:cNvSpPr>
            <a:spLocks noGrp="1" noChangeArrowheads="1"/>
          </p:cNvSpPr>
          <p:nvPr>
            <p:ph type="title"/>
          </p:nvPr>
        </p:nvSpPr>
        <p:spPr>
          <a:xfrm>
            <a:off x="1752600" y="228600"/>
            <a:ext cx="8686800" cy="838200"/>
          </a:xfrm>
          <a:effectLst>
            <a:outerShdw dist="35921" dir="2700000" algn="ctr" rotWithShape="0">
              <a:srgbClr val="D05400"/>
            </a:outerShdw>
          </a:effectLst>
        </p:spPr>
        <p:txBody>
          <a:bodyPr/>
          <a:lstStyle/>
          <a:p>
            <a:pPr algn="ctr" eaLnBrk="1" hangingPunct="1">
              <a:defRPr/>
            </a:pPr>
            <a:r>
              <a:rPr lang="en-US" sz="4800" b="1"/>
              <a:t>Jesus Christ is Coming Again!</a:t>
            </a:r>
          </a:p>
        </p:txBody>
      </p:sp>
      <p:sp>
        <p:nvSpPr>
          <p:cNvPr id="20487" name="Line 7">
            <a:extLst>
              <a:ext uri="{FF2B5EF4-FFF2-40B4-BE49-F238E27FC236}">
                <a16:creationId xmlns:a16="http://schemas.microsoft.com/office/drawing/2014/main" id="{E7B24AC0-0B3E-49D2-89CE-713E3807F572}"/>
              </a:ext>
            </a:extLst>
          </p:cNvPr>
          <p:cNvSpPr>
            <a:spLocks noChangeShapeType="1"/>
          </p:cNvSpPr>
          <p:nvPr/>
        </p:nvSpPr>
        <p:spPr bwMode="auto">
          <a:xfrm>
            <a:off x="1828800" y="12192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4" name="Rectangle 8">
            <a:extLst>
              <a:ext uri="{FF2B5EF4-FFF2-40B4-BE49-F238E27FC236}">
                <a16:creationId xmlns:a16="http://schemas.microsoft.com/office/drawing/2014/main" id="{F03ECF55-F3A0-478F-B593-2A4CEF79C245}"/>
              </a:ext>
            </a:extLst>
          </p:cNvPr>
          <p:cNvSpPr>
            <a:spLocks noGrp="1" noChangeArrowheads="1"/>
          </p:cNvSpPr>
          <p:nvPr>
            <p:ph type="body" idx="1"/>
          </p:nvPr>
        </p:nvSpPr>
        <p:spPr>
          <a:xfrm>
            <a:off x="304800" y="1295400"/>
            <a:ext cx="11582400" cy="5334000"/>
          </a:xfrm>
        </p:spPr>
        <p:txBody>
          <a:bodyPr/>
          <a:lstStyle/>
          <a:p>
            <a:pPr eaLnBrk="1" hangingPunct="1"/>
            <a:r>
              <a:rPr lang="en-US" altLang="en-US" sz="3000" b="1" dirty="0">
                <a:latin typeface="Calibri" panose="020F0502020204030204" pitchFamily="34" charset="0"/>
              </a:rPr>
              <a:t>Jesus said He would come again – and take believers to be with Him</a:t>
            </a:r>
          </a:p>
          <a:p>
            <a:pPr eaLnBrk="1" hangingPunct="1"/>
            <a:endParaRPr lang="en-US" altLang="en-US" sz="3000" b="1" dirty="0">
              <a:latin typeface="Calibri" panose="020F0502020204030204" pitchFamily="34" charset="0"/>
            </a:endParaRPr>
          </a:p>
          <a:p>
            <a:pPr eaLnBrk="1" hangingPunct="1"/>
            <a:endParaRPr lang="en-US" altLang="en-US" sz="3200" b="1" dirty="0">
              <a:latin typeface="Calibri" panose="020F0502020204030204" pitchFamily="34" charset="0"/>
            </a:endParaRPr>
          </a:p>
          <a:p>
            <a:pPr eaLnBrk="1" hangingPunct="1"/>
            <a:endParaRPr lang="en-US" altLang="en-US" sz="3200" b="1" dirty="0">
              <a:latin typeface="Calibri" panose="020F0502020204030204" pitchFamily="34" charset="0"/>
            </a:endParaRPr>
          </a:p>
          <a:p>
            <a:pPr eaLnBrk="1" hangingPunct="1"/>
            <a:endParaRPr lang="en-US" altLang="en-US" sz="3200" b="1" dirty="0">
              <a:latin typeface="Calibri" panose="020F0502020204030204" pitchFamily="34" charset="0"/>
            </a:endParaRPr>
          </a:p>
          <a:p>
            <a:pPr lvl="1" eaLnBrk="1" hangingPunct="1"/>
            <a:r>
              <a:rPr lang="en-US" altLang="en-US" sz="3000" dirty="0">
                <a:latin typeface="Calibri" panose="020F0502020204030204" pitchFamily="34" charset="0"/>
              </a:rPr>
              <a:t>This would be heaven according to</a:t>
            </a:r>
            <a:br>
              <a:rPr lang="en-US" altLang="en-US" sz="3000" dirty="0">
                <a:latin typeface="Calibri" panose="020F0502020204030204" pitchFamily="34" charset="0"/>
              </a:rPr>
            </a:br>
            <a:r>
              <a:rPr lang="en-US" altLang="en-US" sz="3000" b="1" dirty="0">
                <a:solidFill>
                  <a:srgbClr val="FFCC66"/>
                </a:solidFill>
                <a:latin typeface="Calibri" panose="020F0502020204030204" pitchFamily="34" charset="0"/>
              </a:rPr>
              <a:t>Psalms 33:13-14</a:t>
            </a:r>
          </a:p>
          <a:p>
            <a:pPr lvl="2" eaLnBrk="1" hangingPunct="1"/>
            <a:r>
              <a:rPr lang="en-US" altLang="en-US" sz="2800" dirty="0">
                <a:latin typeface="Calibri" panose="020F0502020204030204" pitchFamily="34" charset="0"/>
              </a:rPr>
              <a:t>Believers are not yet with Christ in heaven</a:t>
            </a:r>
          </a:p>
          <a:p>
            <a:pPr lvl="2" eaLnBrk="1" hangingPunct="1"/>
            <a:r>
              <a:rPr lang="en-US" altLang="en-US" sz="2800" dirty="0">
                <a:latin typeface="Calibri" panose="020F0502020204030204" pitchFamily="34" charset="0"/>
              </a:rPr>
              <a:t>Supporters of the 70 A.D. say that John 14:1-3</a:t>
            </a:r>
            <a:br>
              <a:rPr lang="en-US" altLang="en-US" sz="2800" dirty="0">
                <a:latin typeface="Calibri" panose="020F0502020204030204" pitchFamily="34" charset="0"/>
              </a:rPr>
            </a:br>
            <a:r>
              <a:rPr lang="en-US" altLang="en-US" sz="2800" dirty="0">
                <a:latin typeface="Calibri" panose="020F0502020204030204" pitchFamily="34" charset="0"/>
              </a:rPr>
              <a:t>only applies to the apostles – not you and me</a:t>
            </a:r>
          </a:p>
        </p:txBody>
      </p:sp>
      <p:sp>
        <p:nvSpPr>
          <p:cNvPr id="80908" name="Rectangle 12">
            <a:extLst>
              <a:ext uri="{FF2B5EF4-FFF2-40B4-BE49-F238E27FC236}">
                <a16:creationId xmlns:a16="http://schemas.microsoft.com/office/drawing/2014/main" id="{DEAC112F-3FC9-44DB-A974-ADF96CDA51B4}"/>
              </a:ext>
            </a:extLst>
          </p:cNvPr>
          <p:cNvSpPr>
            <a:spLocks noChangeArrowheads="1"/>
          </p:cNvSpPr>
          <p:nvPr/>
        </p:nvSpPr>
        <p:spPr bwMode="auto">
          <a:xfrm>
            <a:off x="304800" y="1940482"/>
            <a:ext cx="11582400" cy="217431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0909" name="Text Box 13">
            <a:extLst>
              <a:ext uri="{FF2B5EF4-FFF2-40B4-BE49-F238E27FC236}">
                <a16:creationId xmlns:a16="http://schemas.microsoft.com/office/drawing/2014/main" id="{516AF107-F398-4798-80E0-2461FBA88E77}"/>
              </a:ext>
            </a:extLst>
          </p:cNvPr>
          <p:cNvSpPr txBox="1">
            <a:spLocks noChangeArrowheads="1"/>
          </p:cNvSpPr>
          <p:nvPr/>
        </p:nvSpPr>
        <p:spPr bwMode="auto">
          <a:xfrm>
            <a:off x="533400" y="1981200"/>
            <a:ext cx="113538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600" dirty="0">
                <a:latin typeface="Calibri" panose="020F0502020204030204" pitchFamily="34" charset="0"/>
              </a:rPr>
              <a:t>“Let not your heart be troubled; you believe in God, believe also in Me. In My Father's house are many mansions; if it were not so, I would have told you. I go to prepare a place for you. And if I go and prepare a place for you, </a:t>
            </a:r>
            <a:r>
              <a:rPr lang="en-US" altLang="en-US" sz="2600" b="1" dirty="0">
                <a:solidFill>
                  <a:srgbClr val="FFFF00"/>
                </a:solidFill>
                <a:latin typeface="Calibri" panose="020F0502020204030204" pitchFamily="34" charset="0"/>
              </a:rPr>
              <a:t>I will come again and receive you to Myself</a:t>
            </a:r>
            <a:r>
              <a:rPr lang="en-US" altLang="en-US" sz="2600" dirty="0">
                <a:latin typeface="Calibri" panose="020F0502020204030204" pitchFamily="34" charset="0"/>
              </a:rPr>
              <a:t>; that where I am, there you may be also.”</a:t>
            </a:r>
          </a:p>
          <a:p>
            <a:pPr algn="ctr"/>
            <a:r>
              <a:rPr lang="en-US" altLang="en-US" sz="2600" dirty="0">
                <a:latin typeface="Calibri" panose="020F0502020204030204" pitchFamily="34" charset="0"/>
              </a:rPr>
              <a:t> </a:t>
            </a:r>
            <a:r>
              <a:rPr lang="en-US" altLang="en-US" sz="2600" b="1" dirty="0">
                <a:latin typeface="Calibri" panose="020F0502020204030204" pitchFamily="34" charset="0"/>
              </a:rPr>
              <a:t>John 14:1-3</a:t>
            </a:r>
          </a:p>
        </p:txBody>
      </p:sp>
      <p:sp>
        <p:nvSpPr>
          <p:cNvPr id="3" name="Rectangle 9">
            <a:extLst>
              <a:ext uri="{FF2B5EF4-FFF2-40B4-BE49-F238E27FC236}">
                <a16:creationId xmlns:a16="http://schemas.microsoft.com/office/drawing/2014/main" id="{DE65A05A-4F49-4EBE-8454-C1A7FA9CAFFA}"/>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0">
            <a:extLst>
              <a:ext uri="{FF2B5EF4-FFF2-40B4-BE49-F238E27FC236}">
                <a16:creationId xmlns:a16="http://schemas.microsoft.com/office/drawing/2014/main" id="{AB5CA593-2234-1E01-58A2-AB8B16C34C19}"/>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1">
            <a:extLst>
              <a:ext uri="{FF2B5EF4-FFF2-40B4-BE49-F238E27FC236}">
                <a16:creationId xmlns:a16="http://schemas.microsoft.com/office/drawing/2014/main" id="{BD48E2D4-FA9A-9D2E-B58D-AFCCE5D6BA53}"/>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 name="Rectangle 12">
            <a:extLst>
              <a:ext uri="{FF2B5EF4-FFF2-40B4-BE49-F238E27FC236}">
                <a16:creationId xmlns:a16="http://schemas.microsoft.com/office/drawing/2014/main" id="{6CA38D42-FC9E-C292-37C8-ECEDF0BC9FE7}"/>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0" name="Picture 9">
            <a:extLst>
              <a:ext uri="{FF2B5EF4-FFF2-40B4-BE49-F238E27FC236}">
                <a16:creationId xmlns:a16="http://schemas.microsoft.com/office/drawing/2014/main" id="{F528CBC5-F008-75BB-148D-C7171C1A4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79859">
            <a:off x="7429878" y="4426735"/>
            <a:ext cx="4895185" cy="1869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0904">
                                            <p:txEl>
                                              <p:pRg st="5" end="5"/>
                                            </p:txEl>
                                          </p:spTgt>
                                        </p:tgtEl>
                                        <p:attrNameLst>
                                          <p:attrName>style.visibility</p:attrName>
                                        </p:attrNameLst>
                                      </p:cBhvr>
                                      <p:to>
                                        <p:strVal val="visible"/>
                                      </p:to>
                                    </p:set>
                                    <p:anim calcmode="lin" valueType="num">
                                      <p:cBhvr>
                                        <p:cTn id="7" dur="500" fill="hold"/>
                                        <p:tgtEl>
                                          <p:spTgt spid="80904">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80904">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80904">
                                            <p:txEl>
                                              <p:pRg st="5" end="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0904">
                                            <p:txEl>
                                              <p:pRg st="6" end="6"/>
                                            </p:txEl>
                                          </p:spTgt>
                                        </p:tgtEl>
                                        <p:attrNameLst>
                                          <p:attrName>style.visibility</p:attrName>
                                        </p:attrNameLst>
                                      </p:cBhvr>
                                      <p:to>
                                        <p:strVal val="visible"/>
                                      </p:to>
                                    </p:set>
                                    <p:anim calcmode="lin" valueType="num">
                                      <p:cBhvr>
                                        <p:cTn id="14" dur="500" fill="hold"/>
                                        <p:tgtEl>
                                          <p:spTgt spid="80904">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80904">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80904">
                                            <p:txEl>
                                              <p:pRg st="6" end="6"/>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80904">
                                            <p:txEl>
                                              <p:pRg st="7" end="7"/>
                                            </p:txEl>
                                          </p:spTgt>
                                        </p:tgtEl>
                                        <p:attrNameLst>
                                          <p:attrName>style.visibility</p:attrName>
                                        </p:attrNameLst>
                                      </p:cBhvr>
                                      <p:to>
                                        <p:strVal val="visible"/>
                                      </p:to>
                                    </p:set>
                                    <p:anim calcmode="lin" valueType="num">
                                      <p:cBhvr>
                                        <p:cTn id="21" dur="500" fill="hold"/>
                                        <p:tgtEl>
                                          <p:spTgt spid="80904">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80904">
                                            <p:txEl>
                                              <p:pRg st="7" end="7"/>
                                            </p:txEl>
                                          </p:spTgt>
                                        </p:tgtEl>
                                        <p:attrNameLst>
                                          <p:attrName>ppt_h</p:attrName>
                                        </p:attrNameLst>
                                      </p:cBhvr>
                                      <p:tavLst>
                                        <p:tav tm="0">
                                          <p:val>
                                            <p:fltVal val="0"/>
                                          </p:val>
                                        </p:tav>
                                        <p:tav tm="100000">
                                          <p:val>
                                            <p:strVal val="#ppt_h"/>
                                          </p:val>
                                        </p:tav>
                                      </p:tavLst>
                                    </p:anim>
                                    <p:animEffect transition="in" filter="fade">
                                      <p:cBhvr>
                                        <p:cTn id="23" dur="500"/>
                                        <p:tgtEl>
                                          <p:spTgt spid="8090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94D3DC3-61D6-4642-A372-F073088EE81C}"/>
              </a:ext>
            </a:extLst>
          </p:cNvPr>
          <p:cNvSpPr>
            <a:spLocks noGrp="1" noChangeArrowheads="1"/>
          </p:cNvSpPr>
          <p:nvPr>
            <p:ph type="title"/>
          </p:nvPr>
        </p:nvSpPr>
        <p:spPr>
          <a:xfrm>
            <a:off x="1752600" y="228600"/>
            <a:ext cx="8686800" cy="838200"/>
          </a:xfrm>
          <a:effectLst>
            <a:outerShdw dist="35921" dir="2700000" algn="ctr" rotWithShape="0">
              <a:srgbClr val="D05400"/>
            </a:outerShdw>
          </a:effectLst>
        </p:spPr>
        <p:txBody>
          <a:bodyPr/>
          <a:lstStyle/>
          <a:p>
            <a:pPr algn="ctr" eaLnBrk="1" hangingPunct="1">
              <a:defRPr/>
            </a:pPr>
            <a:r>
              <a:rPr lang="en-US" sz="4800" b="1"/>
              <a:t>Jesus Christ is Coming Again!</a:t>
            </a:r>
          </a:p>
        </p:txBody>
      </p:sp>
      <p:sp>
        <p:nvSpPr>
          <p:cNvPr id="21511" name="Line 7">
            <a:extLst>
              <a:ext uri="{FF2B5EF4-FFF2-40B4-BE49-F238E27FC236}">
                <a16:creationId xmlns:a16="http://schemas.microsoft.com/office/drawing/2014/main" id="{32E7404E-BA87-44D3-833F-3E4B744904D6}"/>
              </a:ext>
            </a:extLst>
          </p:cNvPr>
          <p:cNvSpPr>
            <a:spLocks noChangeShapeType="1"/>
          </p:cNvSpPr>
          <p:nvPr/>
        </p:nvSpPr>
        <p:spPr bwMode="auto">
          <a:xfrm>
            <a:off x="1828800" y="12192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8" name="Rectangle 8">
            <a:extLst>
              <a:ext uri="{FF2B5EF4-FFF2-40B4-BE49-F238E27FC236}">
                <a16:creationId xmlns:a16="http://schemas.microsoft.com/office/drawing/2014/main" id="{4B041244-72E4-4BD6-BC8D-73A60B5393FA}"/>
              </a:ext>
            </a:extLst>
          </p:cNvPr>
          <p:cNvSpPr>
            <a:spLocks noGrp="1" noChangeArrowheads="1"/>
          </p:cNvSpPr>
          <p:nvPr>
            <p:ph type="body" idx="1"/>
          </p:nvPr>
        </p:nvSpPr>
        <p:spPr>
          <a:xfrm>
            <a:off x="304800" y="1295400"/>
            <a:ext cx="11582400" cy="2971798"/>
          </a:xfrm>
        </p:spPr>
        <p:txBody>
          <a:bodyPr/>
          <a:lstStyle/>
          <a:p>
            <a:pPr eaLnBrk="1" hangingPunct="1"/>
            <a:r>
              <a:rPr lang="en-US" altLang="en-US" sz="3200" b="1" dirty="0">
                <a:latin typeface="Calibri" panose="020F0502020204030204" pitchFamily="34" charset="0"/>
              </a:rPr>
              <a:t>Words from the Apostle Paul:</a:t>
            </a:r>
          </a:p>
          <a:p>
            <a:pPr eaLnBrk="1" hangingPunct="1"/>
            <a:endParaRPr lang="en-US" altLang="en-US" sz="3200" b="1" dirty="0">
              <a:latin typeface="Calibri" panose="020F0502020204030204" pitchFamily="34" charset="0"/>
            </a:endParaRPr>
          </a:p>
          <a:p>
            <a:pPr eaLnBrk="1" hangingPunct="1"/>
            <a:endParaRPr lang="en-US" altLang="en-US" sz="3200" b="1" dirty="0">
              <a:latin typeface="Calibri" panose="020F0502020204030204" pitchFamily="34" charset="0"/>
            </a:endParaRPr>
          </a:p>
          <a:p>
            <a:pPr eaLnBrk="1" hangingPunct="1"/>
            <a:endParaRPr lang="en-US" altLang="en-US" sz="3200" b="1" dirty="0">
              <a:latin typeface="Calibri" panose="020F0502020204030204" pitchFamily="34" charset="0"/>
            </a:endParaRPr>
          </a:p>
          <a:p>
            <a:pPr eaLnBrk="1" hangingPunct="1"/>
            <a:r>
              <a:rPr lang="en-US" altLang="en-US" sz="3200" b="1" dirty="0">
                <a:latin typeface="Calibri" panose="020F0502020204030204" pitchFamily="34" charset="0"/>
              </a:rPr>
              <a:t>Words from the Apostle Peter:</a:t>
            </a:r>
          </a:p>
        </p:txBody>
      </p:sp>
      <p:sp>
        <p:nvSpPr>
          <p:cNvPr id="81931" name="AutoShape 11">
            <a:extLst>
              <a:ext uri="{FF2B5EF4-FFF2-40B4-BE49-F238E27FC236}">
                <a16:creationId xmlns:a16="http://schemas.microsoft.com/office/drawing/2014/main" id="{01D6AFB2-4CA6-489A-BDE9-A81D57DB9262}"/>
              </a:ext>
            </a:extLst>
          </p:cNvPr>
          <p:cNvSpPr>
            <a:spLocks noChangeArrowheads="1"/>
          </p:cNvSpPr>
          <p:nvPr/>
        </p:nvSpPr>
        <p:spPr bwMode="auto">
          <a:xfrm>
            <a:off x="304800" y="1676400"/>
            <a:ext cx="11582400" cy="2057400"/>
          </a:xfrm>
          <a:prstGeom prst="horizontalScroll">
            <a:avLst>
              <a:gd name="adj" fmla="val 12500"/>
            </a:avLst>
          </a:prstGeom>
          <a:solidFill>
            <a:srgbClr val="3C3C5A"/>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1932" name="AutoShape 12">
            <a:extLst>
              <a:ext uri="{FF2B5EF4-FFF2-40B4-BE49-F238E27FC236}">
                <a16:creationId xmlns:a16="http://schemas.microsoft.com/office/drawing/2014/main" id="{5A060B12-2612-495E-9E22-BC3920E3F852}"/>
              </a:ext>
            </a:extLst>
          </p:cNvPr>
          <p:cNvSpPr>
            <a:spLocks noChangeArrowheads="1"/>
          </p:cNvSpPr>
          <p:nvPr/>
        </p:nvSpPr>
        <p:spPr bwMode="auto">
          <a:xfrm>
            <a:off x="304800" y="4114800"/>
            <a:ext cx="11582400" cy="1295400"/>
          </a:xfrm>
          <a:prstGeom prst="horizontalScroll">
            <a:avLst>
              <a:gd name="adj" fmla="val 12500"/>
            </a:avLst>
          </a:prstGeom>
          <a:solidFill>
            <a:srgbClr val="3C3C5A"/>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1933" name="Text Box 13">
            <a:extLst>
              <a:ext uri="{FF2B5EF4-FFF2-40B4-BE49-F238E27FC236}">
                <a16:creationId xmlns:a16="http://schemas.microsoft.com/office/drawing/2014/main" id="{35C0796D-31BF-42A0-8D62-7F0CCDF59E44}"/>
              </a:ext>
            </a:extLst>
          </p:cNvPr>
          <p:cNvSpPr txBox="1">
            <a:spLocks noChangeArrowheads="1"/>
          </p:cNvSpPr>
          <p:nvPr/>
        </p:nvSpPr>
        <p:spPr bwMode="auto">
          <a:xfrm>
            <a:off x="685800" y="2044005"/>
            <a:ext cx="11049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dirty="0">
                <a:latin typeface="Calibri" panose="020F0502020204030204" pitchFamily="34" charset="0"/>
              </a:rPr>
              <a:t>“Finally, there is laid up for me the </a:t>
            </a:r>
            <a:r>
              <a:rPr lang="en-US" altLang="en-US" sz="2800" b="1" dirty="0">
                <a:solidFill>
                  <a:srgbClr val="FFFF00"/>
                </a:solidFill>
                <a:latin typeface="Calibri" panose="020F0502020204030204" pitchFamily="34" charset="0"/>
              </a:rPr>
              <a:t>crown of righteousness</a:t>
            </a:r>
            <a:r>
              <a:rPr lang="en-US" altLang="en-US" sz="2800" dirty="0">
                <a:latin typeface="Calibri" panose="020F0502020204030204" pitchFamily="34" charset="0"/>
              </a:rPr>
              <a:t>, which the Lord, the righteous Judge, will give to me on that Day, and not to me only but also to all who have loved His appearing.” </a:t>
            </a:r>
            <a:r>
              <a:rPr lang="en-US" altLang="en-US" sz="2800" b="1" dirty="0">
                <a:latin typeface="Calibri" panose="020F0502020204030204" pitchFamily="34" charset="0"/>
              </a:rPr>
              <a:t>2 Timothy 4:8</a:t>
            </a:r>
          </a:p>
        </p:txBody>
      </p:sp>
      <p:sp>
        <p:nvSpPr>
          <p:cNvPr id="81934" name="Text Box 14">
            <a:extLst>
              <a:ext uri="{FF2B5EF4-FFF2-40B4-BE49-F238E27FC236}">
                <a16:creationId xmlns:a16="http://schemas.microsoft.com/office/drawing/2014/main" id="{5CD01595-5EAC-4181-93FE-A135958738B6}"/>
              </a:ext>
            </a:extLst>
          </p:cNvPr>
          <p:cNvSpPr txBox="1">
            <a:spLocks noChangeArrowheads="1"/>
          </p:cNvSpPr>
          <p:nvPr/>
        </p:nvSpPr>
        <p:spPr bwMode="auto">
          <a:xfrm>
            <a:off x="609600" y="4267200"/>
            <a:ext cx="11125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dirty="0">
                <a:latin typeface="Calibri" panose="020F0502020204030204" pitchFamily="34" charset="0"/>
              </a:rPr>
              <a:t>“and when the Chief Shepherd appears, you will receive the</a:t>
            </a:r>
            <a:br>
              <a:rPr lang="en-US" altLang="en-US" sz="2800" dirty="0">
                <a:latin typeface="Calibri" panose="020F0502020204030204" pitchFamily="34" charset="0"/>
              </a:rPr>
            </a:br>
            <a:r>
              <a:rPr lang="en-US" altLang="en-US" sz="2800" b="1" dirty="0">
                <a:solidFill>
                  <a:srgbClr val="FFFF00"/>
                </a:solidFill>
                <a:latin typeface="Calibri" panose="020F0502020204030204" pitchFamily="34" charset="0"/>
              </a:rPr>
              <a:t>crown of glory</a:t>
            </a:r>
            <a:r>
              <a:rPr lang="en-US" altLang="en-US" sz="2800" dirty="0">
                <a:latin typeface="Calibri" panose="020F0502020204030204" pitchFamily="34" charset="0"/>
              </a:rPr>
              <a:t> that does not fade away.” </a:t>
            </a:r>
            <a:r>
              <a:rPr lang="en-US" altLang="en-US" sz="2800" b="1" dirty="0">
                <a:latin typeface="Calibri" panose="020F0502020204030204" pitchFamily="34" charset="0"/>
              </a:rPr>
              <a:t>1 Peter 5:4</a:t>
            </a:r>
          </a:p>
        </p:txBody>
      </p:sp>
      <p:sp>
        <p:nvSpPr>
          <p:cNvPr id="81935" name="Text Box 15">
            <a:extLst>
              <a:ext uri="{FF2B5EF4-FFF2-40B4-BE49-F238E27FC236}">
                <a16:creationId xmlns:a16="http://schemas.microsoft.com/office/drawing/2014/main" id="{542BACB3-B302-43D0-B4CA-E47067412029}"/>
              </a:ext>
            </a:extLst>
          </p:cNvPr>
          <p:cNvSpPr txBox="1">
            <a:spLocks noChangeArrowheads="1"/>
          </p:cNvSpPr>
          <p:nvPr/>
        </p:nvSpPr>
        <p:spPr bwMode="auto">
          <a:xfrm>
            <a:off x="228600" y="5332417"/>
            <a:ext cx="9296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dirty="0">
                <a:latin typeface="Calibri" panose="020F0502020204030204" pitchFamily="34" charset="0"/>
              </a:rPr>
              <a:t>We have not received the </a:t>
            </a:r>
            <a:r>
              <a:rPr lang="en-US" altLang="en-US" sz="2800" i="1" dirty="0">
                <a:latin typeface="Calibri" panose="020F0502020204030204" pitchFamily="34" charset="0"/>
              </a:rPr>
              <a:t>“crown of righteousness,”</a:t>
            </a:r>
            <a:br>
              <a:rPr lang="en-US" altLang="en-US" sz="2800" i="1" dirty="0">
                <a:latin typeface="Calibri" panose="020F0502020204030204" pitchFamily="34" charset="0"/>
              </a:rPr>
            </a:br>
            <a:r>
              <a:rPr lang="en-US" altLang="en-US" sz="2800" dirty="0">
                <a:latin typeface="Calibri" panose="020F0502020204030204" pitchFamily="34" charset="0"/>
              </a:rPr>
              <a:t>nor the </a:t>
            </a:r>
            <a:r>
              <a:rPr lang="en-US" altLang="en-US" sz="2800" i="1" dirty="0">
                <a:latin typeface="Calibri" panose="020F0502020204030204" pitchFamily="34" charset="0"/>
              </a:rPr>
              <a:t>“crown of glory”</a:t>
            </a:r>
            <a:br>
              <a:rPr lang="en-US" altLang="en-US" sz="2800" i="1" dirty="0">
                <a:latin typeface="Calibri" panose="020F0502020204030204" pitchFamily="34" charset="0"/>
              </a:rPr>
            </a:br>
            <a:r>
              <a:rPr lang="en-US" altLang="en-US" sz="2800" dirty="0">
                <a:latin typeface="Calibri" panose="020F0502020204030204" pitchFamily="34" charset="0"/>
              </a:rPr>
              <a:t>– </a:t>
            </a:r>
            <a:r>
              <a:rPr lang="en-US" altLang="en-US" sz="2800" b="1" dirty="0">
                <a:solidFill>
                  <a:srgbClr val="FFFF00"/>
                </a:solidFill>
                <a:latin typeface="Calibri" panose="020F0502020204030204" pitchFamily="34" charset="0"/>
              </a:rPr>
              <a:t>Jesus has NOT yet returned</a:t>
            </a:r>
          </a:p>
        </p:txBody>
      </p:sp>
      <p:pic>
        <p:nvPicPr>
          <p:cNvPr id="81937" name="Picture 17" descr="Bible reading6">
            <a:extLst>
              <a:ext uri="{FF2B5EF4-FFF2-40B4-BE49-F238E27FC236}">
                <a16:creationId xmlns:a16="http://schemas.microsoft.com/office/drawing/2014/main" id="{3CC26494-AAE9-4074-A1BD-46061A624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5373707"/>
            <a:ext cx="2362200" cy="125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9">
            <a:extLst>
              <a:ext uri="{FF2B5EF4-FFF2-40B4-BE49-F238E27FC236}">
                <a16:creationId xmlns:a16="http://schemas.microsoft.com/office/drawing/2014/main" id="{50227083-133A-9DF8-57C6-D9803A8B79D6}"/>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EDBC406F-FE8B-58E4-68A6-40EA93D833C8}"/>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CF4CC5B3-2AB7-AA86-A95E-F0F5585DCAFF}"/>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1028AE27-212A-4348-4778-4C9A2FA31996}"/>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1928">
                                            <p:txEl>
                                              <p:pRg st="4" end="4"/>
                                            </p:txEl>
                                          </p:spTgt>
                                        </p:tgtEl>
                                        <p:attrNameLst>
                                          <p:attrName>style.visibility</p:attrName>
                                        </p:attrNameLst>
                                      </p:cBhvr>
                                      <p:to>
                                        <p:strVal val="visible"/>
                                      </p:to>
                                    </p:set>
                                    <p:anim calcmode="lin" valueType="num">
                                      <p:cBhvr>
                                        <p:cTn id="7" dur="500" fill="hold"/>
                                        <p:tgtEl>
                                          <p:spTgt spid="81928">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81928">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81928">
                                            <p:txEl>
                                              <p:pRg st="4" end="4"/>
                                            </p:txEl>
                                          </p:spTgt>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1932"/>
                                        </p:tgtEl>
                                        <p:attrNameLst>
                                          <p:attrName>style.visibility</p:attrName>
                                        </p:attrNameLst>
                                      </p:cBhvr>
                                      <p:to>
                                        <p:strVal val="visible"/>
                                      </p:to>
                                    </p:set>
                                    <p:anim calcmode="lin" valueType="num">
                                      <p:cBhvr>
                                        <p:cTn id="13" dur="500" fill="hold"/>
                                        <p:tgtEl>
                                          <p:spTgt spid="81932"/>
                                        </p:tgtEl>
                                        <p:attrNameLst>
                                          <p:attrName>ppt_w</p:attrName>
                                        </p:attrNameLst>
                                      </p:cBhvr>
                                      <p:tavLst>
                                        <p:tav tm="0">
                                          <p:val>
                                            <p:fltVal val="0"/>
                                          </p:val>
                                        </p:tav>
                                        <p:tav tm="100000">
                                          <p:val>
                                            <p:strVal val="#ppt_w"/>
                                          </p:val>
                                        </p:tav>
                                      </p:tavLst>
                                    </p:anim>
                                    <p:anim calcmode="lin" valueType="num">
                                      <p:cBhvr>
                                        <p:cTn id="14" dur="500" fill="hold"/>
                                        <p:tgtEl>
                                          <p:spTgt spid="81932"/>
                                        </p:tgtEl>
                                        <p:attrNameLst>
                                          <p:attrName>ppt_h</p:attrName>
                                        </p:attrNameLst>
                                      </p:cBhvr>
                                      <p:tavLst>
                                        <p:tav tm="0">
                                          <p:val>
                                            <p:fltVal val="0"/>
                                          </p:val>
                                        </p:tav>
                                        <p:tav tm="100000">
                                          <p:val>
                                            <p:strVal val="#ppt_h"/>
                                          </p:val>
                                        </p:tav>
                                      </p:tavLst>
                                    </p:anim>
                                    <p:animEffect transition="in" filter="fade">
                                      <p:cBhvr>
                                        <p:cTn id="15" dur="500"/>
                                        <p:tgtEl>
                                          <p:spTgt spid="8193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81934"/>
                                        </p:tgtEl>
                                        <p:attrNameLst>
                                          <p:attrName>style.visibility</p:attrName>
                                        </p:attrNameLst>
                                      </p:cBhvr>
                                      <p:to>
                                        <p:strVal val="visible"/>
                                      </p:to>
                                    </p:set>
                                    <p:anim calcmode="lin" valueType="num">
                                      <p:cBhvr>
                                        <p:cTn id="18" dur="500" fill="hold"/>
                                        <p:tgtEl>
                                          <p:spTgt spid="81934"/>
                                        </p:tgtEl>
                                        <p:attrNameLst>
                                          <p:attrName>ppt_w</p:attrName>
                                        </p:attrNameLst>
                                      </p:cBhvr>
                                      <p:tavLst>
                                        <p:tav tm="0">
                                          <p:val>
                                            <p:fltVal val="0"/>
                                          </p:val>
                                        </p:tav>
                                        <p:tav tm="100000">
                                          <p:val>
                                            <p:strVal val="#ppt_w"/>
                                          </p:val>
                                        </p:tav>
                                      </p:tavLst>
                                    </p:anim>
                                    <p:anim calcmode="lin" valueType="num">
                                      <p:cBhvr>
                                        <p:cTn id="19" dur="500" fill="hold"/>
                                        <p:tgtEl>
                                          <p:spTgt spid="81934"/>
                                        </p:tgtEl>
                                        <p:attrNameLst>
                                          <p:attrName>ppt_h</p:attrName>
                                        </p:attrNameLst>
                                      </p:cBhvr>
                                      <p:tavLst>
                                        <p:tav tm="0">
                                          <p:val>
                                            <p:fltVal val="0"/>
                                          </p:val>
                                        </p:tav>
                                        <p:tav tm="100000">
                                          <p:val>
                                            <p:strVal val="#ppt_h"/>
                                          </p:val>
                                        </p:tav>
                                      </p:tavLst>
                                    </p:anim>
                                    <p:animEffect transition="in" filter="fade">
                                      <p:cBhvr>
                                        <p:cTn id="20" dur="500"/>
                                        <p:tgtEl>
                                          <p:spTgt spid="81934"/>
                                        </p:tgtEl>
                                      </p:cBhvr>
                                    </p:animEffect>
                                  </p:childTnLst>
                                </p:cTn>
                              </p:par>
                            </p:childTnLst>
                          </p:cTn>
                        </p:par>
                        <p:par>
                          <p:cTn id="21" fill="hold" nodeType="afterGroup">
                            <p:stCondLst>
                              <p:cond delay="1000"/>
                            </p:stCondLst>
                            <p:childTnLst>
                              <p:par>
                                <p:cTn id="22" presetID="53" presetClass="entr" presetSubtype="16" fill="hold" nodeType="afterEffect">
                                  <p:stCondLst>
                                    <p:cond delay="0"/>
                                  </p:stCondLst>
                                  <p:childTnLst>
                                    <p:set>
                                      <p:cBhvr>
                                        <p:cTn id="23" dur="1" fill="hold">
                                          <p:stCondLst>
                                            <p:cond delay="0"/>
                                          </p:stCondLst>
                                        </p:cTn>
                                        <p:tgtEl>
                                          <p:spTgt spid="81937"/>
                                        </p:tgtEl>
                                        <p:attrNameLst>
                                          <p:attrName>style.visibility</p:attrName>
                                        </p:attrNameLst>
                                      </p:cBhvr>
                                      <p:to>
                                        <p:strVal val="visible"/>
                                      </p:to>
                                    </p:set>
                                    <p:anim calcmode="lin" valueType="num">
                                      <p:cBhvr>
                                        <p:cTn id="24" dur="500" fill="hold"/>
                                        <p:tgtEl>
                                          <p:spTgt spid="81937"/>
                                        </p:tgtEl>
                                        <p:attrNameLst>
                                          <p:attrName>ppt_w</p:attrName>
                                        </p:attrNameLst>
                                      </p:cBhvr>
                                      <p:tavLst>
                                        <p:tav tm="0">
                                          <p:val>
                                            <p:fltVal val="0"/>
                                          </p:val>
                                        </p:tav>
                                        <p:tav tm="100000">
                                          <p:val>
                                            <p:strVal val="#ppt_w"/>
                                          </p:val>
                                        </p:tav>
                                      </p:tavLst>
                                    </p:anim>
                                    <p:anim calcmode="lin" valueType="num">
                                      <p:cBhvr>
                                        <p:cTn id="25" dur="500" fill="hold"/>
                                        <p:tgtEl>
                                          <p:spTgt spid="81937"/>
                                        </p:tgtEl>
                                        <p:attrNameLst>
                                          <p:attrName>ppt_h</p:attrName>
                                        </p:attrNameLst>
                                      </p:cBhvr>
                                      <p:tavLst>
                                        <p:tav tm="0">
                                          <p:val>
                                            <p:fltVal val="0"/>
                                          </p:val>
                                        </p:tav>
                                        <p:tav tm="100000">
                                          <p:val>
                                            <p:strVal val="#ppt_h"/>
                                          </p:val>
                                        </p:tav>
                                      </p:tavLst>
                                    </p:anim>
                                    <p:animEffect transition="in" filter="fade">
                                      <p:cBhvr>
                                        <p:cTn id="26" dur="500"/>
                                        <p:tgtEl>
                                          <p:spTgt spid="8193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nodeType="clickEffect">
                                  <p:stCondLst>
                                    <p:cond delay="0"/>
                                  </p:stCondLst>
                                  <p:childTnLst>
                                    <p:set>
                                      <p:cBhvr>
                                        <p:cTn id="30" dur="1" fill="hold">
                                          <p:stCondLst>
                                            <p:cond delay="0"/>
                                          </p:stCondLst>
                                        </p:cTn>
                                        <p:tgtEl>
                                          <p:spTgt spid="81935">
                                            <p:txEl>
                                              <p:pRg st="0" end="0"/>
                                            </p:txEl>
                                          </p:spTgt>
                                        </p:tgtEl>
                                        <p:attrNameLst>
                                          <p:attrName>style.visibility</p:attrName>
                                        </p:attrNameLst>
                                      </p:cBhvr>
                                      <p:to>
                                        <p:strVal val="visible"/>
                                      </p:to>
                                    </p:set>
                                    <p:anim calcmode="lin" valueType="num">
                                      <p:cBhvr>
                                        <p:cTn id="31" dur="500" fill="hold"/>
                                        <p:tgtEl>
                                          <p:spTgt spid="81935">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81935">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819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2" grpId="0" animBg="1"/>
      <p:bldP spid="8193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55" name="Rectangle 11">
            <a:extLst>
              <a:ext uri="{FF2B5EF4-FFF2-40B4-BE49-F238E27FC236}">
                <a16:creationId xmlns:a16="http://schemas.microsoft.com/office/drawing/2014/main" id="{78533D75-A1E7-4EB3-8AC9-A1C35D9F1FA3}"/>
              </a:ext>
            </a:extLst>
          </p:cNvPr>
          <p:cNvSpPr>
            <a:spLocks noChangeArrowheads="1"/>
          </p:cNvSpPr>
          <p:nvPr/>
        </p:nvSpPr>
        <p:spPr bwMode="auto">
          <a:xfrm>
            <a:off x="685800" y="1905000"/>
            <a:ext cx="10896600" cy="2362200"/>
          </a:xfrm>
          <a:prstGeom prst="rect">
            <a:avLst/>
          </a:prstGeom>
          <a:solidFill>
            <a:srgbClr val="8A38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46" name="Rectangle 2">
            <a:extLst>
              <a:ext uri="{FF2B5EF4-FFF2-40B4-BE49-F238E27FC236}">
                <a16:creationId xmlns:a16="http://schemas.microsoft.com/office/drawing/2014/main" id="{5C00FFF8-B11C-44AA-8A0D-E80BA23ADA4C}"/>
              </a:ext>
            </a:extLst>
          </p:cNvPr>
          <p:cNvSpPr>
            <a:spLocks noGrp="1" noChangeArrowheads="1"/>
          </p:cNvSpPr>
          <p:nvPr>
            <p:ph type="title"/>
          </p:nvPr>
        </p:nvSpPr>
        <p:spPr>
          <a:xfrm>
            <a:off x="1752600" y="228600"/>
            <a:ext cx="8686800" cy="838200"/>
          </a:xfrm>
          <a:effectLst>
            <a:outerShdw dist="35921" dir="2700000" algn="ctr" rotWithShape="0">
              <a:srgbClr val="D05400"/>
            </a:outerShdw>
          </a:effectLst>
        </p:spPr>
        <p:txBody>
          <a:bodyPr/>
          <a:lstStyle/>
          <a:p>
            <a:pPr algn="ctr" eaLnBrk="1" hangingPunct="1">
              <a:defRPr/>
            </a:pPr>
            <a:r>
              <a:rPr lang="en-US" sz="5400" b="1"/>
              <a:t>Introduction</a:t>
            </a:r>
          </a:p>
        </p:txBody>
      </p:sp>
      <p:pic>
        <p:nvPicPr>
          <p:cNvPr id="6166" name="Picture 22" descr="jeremiah_mourning_the_destruction_of_jerusalem-400">
            <a:extLst>
              <a:ext uri="{FF2B5EF4-FFF2-40B4-BE49-F238E27FC236}">
                <a16:creationId xmlns:a16="http://schemas.microsoft.com/office/drawing/2014/main" id="{D485A789-CAD1-4F02-9BDB-2DE3F0F51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1981200"/>
            <a:ext cx="170656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Line 27">
            <a:extLst>
              <a:ext uri="{FF2B5EF4-FFF2-40B4-BE49-F238E27FC236}">
                <a16:creationId xmlns:a16="http://schemas.microsoft.com/office/drawing/2014/main" id="{630FD9B7-543F-41BF-8461-48F0B3F16D19}"/>
              </a:ext>
            </a:extLst>
          </p:cNvPr>
          <p:cNvSpPr>
            <a:spLocks noChangeShapeType="1"/>
          </p:cNvSpPr>
          <p:nvPr/>
        </p:nvSpPr>
        <p:spPr bwMode="auto">
          <a:xfrm>
            <a:off x="1828800" y="11430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7" name="Rectangle 3">
            <a:extLst>
              <a:ext uri="{FF2B5EF4-FFF2-40B4-BE49-F238E27FC236}">
                <a16:creationId xmlns:a16="http://schemas.microsoft.com/office/drawing/2014/main" id="{A84900E9-B605-4969-97BE-BBA726ED2411}"/>
              </a:ext>
            </a:extLst>
          </p:cNvPr>
          <p:cNvSpPr>
            <a:spLocks noGrp="1" noChangeArrowheads="1"/>
          </p:cNvSpPr>
          <p:nvPr>
            <p:ph type="body" idx="1"/>
          </p:nvPr>
        </p:nvSpPr>
        <p:spPr>
          <a:xfrm>
            <a:off x="304800" y="1219200"/>
            <a:ext cx="11277600" cy="5410200"/>
          </a:xfrm>
        </p:spPr>
        <p:txBody>
          <a:bodyPr/>
          <a:lstStyle/>
          <a:p>
            <a:pPr eaLnBrk="1" hangingPunct="1"/>
            <a:r>
              <a:rPr lang="en-US" altLang="en-US" sz="3600" b="1" dirty="0">
                <a:latin typeface="Calibri" panose="020F0502020204030204" pitchFamily="34" charset="0"/>
              </a:rPr>
              <a:t>Advocates of Realized Eschatology teach:</a:t>
            </a:r>
          </a:p>
          <a:p>
            <a:pPr lvl="1" eaLnBrk="1" hangingPunct="1"/>
            <a:r>
              <a:rPr lang="en-US" altLang="en-US" sz="3200" dirty="0">
                <a:latin typeface="Calibri" panose="020F0502020204030204" pitchFamily="34" charset="0"/>
              </a:rPr>
              <a:t>The second coming of Christ</a:t>
            </a:r>
          </a:p>
          <a:p>
            <a:pPr lvl="1" eaLnBrk="1" hangingPunct="1"/>
            <a:r>
              <a:rPr lang="en-US" altLang="en-US" sz="3200" dirty="0">
                <a:latin typeface="Calibri" panose="020F0502020204030204" pitchFamily="34" charset="0"/>
              </a:rPr>
              <a:t>The resurrection of the dead</a:t>
            </a:r>
          </a:p>
          <a:p>
            <a:pPr lvl="1" eaLnBrk="1" hangingPunct="1"/>
            <a:r>
              <a:rPr lang="en-US" altLang="en-US" sz="3200" dirty="0">
                <a:latin typeface="Calibri" panose="020F0502020204030204" pitchFamily="34" charset="0"/>
              </a:rPr>
              <a:t>The day of judgment</a:t>
            </a:r>
          </a:p>
          <a:p>
            <a:pPr lvl="1" eaLnBrk="1" hangingPunct="1"/>
            <a:r>
              <a:rPr lang="en-US" altLang="en-US" sz="3200" dirty="0">
                <a:latin typeface="Calibri" panose="020F0502020204030204" pitchFamily="34" charset="0"/>
              </a:rPr>
              <a:t>The end of the world</a:t>
            </a:r>
          </a:p>
          <a:p>
            <a:pPr eaLnBrk="1" hangingPunct="1"/>
            <a:r>
              <a:rPr lang="en-US" altLang="en-US" sz="3600" b="1" dirty="0">
                <a:latin typeface="Calibri" panose="020F0502020204030204" pitchFamily="34" charset="0"/>
              </a:rPr>
              <a:t>Occurred in 70 A.D. at the destruction of Jerusalem</a:t>
            </a:r>
          </a:p>
          <a:p>
            <a:pPr lvl="1" eaLnBrk="1" hangingPunct="1"/>
            <a:r>
              <a:rPr lang="en-US" altLang="en-US" sz="3400" dirty="0">
                <a:latin typeface="Calibri" panose="020F0502020204030204" pitchFamily="34" charset="0"/>
              </a:rPr>
              <a:t>To look beyond that date is without Biblical authority</a:t>
            </a:r>
          </a:p>
        </p:txBody>
      </p:sp>
      <p:sp>
        <p:nvSpPr>
          <p:cNvPr id="2" name="Rectangle 9">
            <a:extLst>
              <a:ext uri="{FF2B5EF4-FFF2-40B4-BE49-F238E27FC236}">
                <a16:creationId xmlns:a16="http://schemas.microsoft.com/office/drawing/2014/main" id="{1BD4EEE0-5278-0AD3-FAD2-CD800670A8D0}"/>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118981C0-5008-28B3-7865-7F2CF8A56887}"/>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AACED715-5644-92D6-DE96-0D4360275291}"/>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8967B691-C88C-9591-7B12-BCCB81FB474A}"/>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D5BEEC69-72B7-4050-88A9-52A02811A993}"/>
              </a:ext>
            </a:extLst>
          </p:cNvPr>
          <p:cNvSpPr>
            <a:spLocks noGrp="1" noChangeArrowheads="1"/>
          </p:cNvSpPr>
          <p:nvPr>
            <p:ph type="title"/>
          </p:nvPr>
        </p:nvSpPr>
        <p:spPr>
          <a:xfrm>
            <a:off x="1752600" y="228600"/>
            <a:ext cx="8686800" cy="838200"/>
          </a:xfrm>
          <a:effectLst>
            <a:outerShdw dist="35921" dir="2700000" algn="ctr" rotWithShape="0">
              <a:srgbClr val="D05400"/>
            </a:outerShdw>
          </a:effectLst>
        </p:spPr>
        <p:txBody>
          <a:bodyPr/>
          <a:lstStyle/>
          <a:p>
            <a:pPr algn="ctr" eaLnBrk="1" hangingPunct="1">
              <a:defRPr/>
            </a:pPr>
            <a:r>
              <a:rPr lang="en-US" sz="5400" b="1"/>
              <a:t>Conclusion</a:t>
            </a:r>
          </a:p>
        </p:txBody>
      </p:sp>
      <p:sp>
        <p:nvSpPr>
          <p:cNvPr id="22535" name="Line 7">
            <a:extLst>
              <a:ext uri="{FF2B5EF4-FFF2-40B4-BE49-F238E27FC236}">
                <a16:creationId xmlns:a16="http://schemas.microsoft.com/office/drawing/2014/main" id="{6E3F4B65-E599-48A2-AE37-6E2D6EA65671}"/>
              </a:ext>
            </a:extLst>
          </p:cNvPr>
          <p:cNvSpPr>
            <a:spLocks noChangeShapeType="1"/>
          </p:cNvSpPr>
          <p:nvPr/>
        </p:nvSpPr>
        <p:spPr bwMode="auto">
          <a:xfrm>
            <a:off x="1828800" y="12192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2" name="Rectangle 8">
            <a:extLst>
              <a:ext uri="{FF2B5EF4-FFF2-40B4-BE49-F238E27FC236}">
                <a16:creationId xmlns:a16="http://schemas.microsoft.com/office/drawing/2014/main" id="{67EF354E-C25B-45D3-BB3E-15BDD3EC5338}"/>
              </a:ext>
            </a:extLst>
          </p:cNvPr>
          <p:cNvSpPr>
            <a:spLocks noGrp="1" noChangeArrowheads="1"/>
          </p:cNvSpPr>
          <p:nvPr>
            <p:ph type="body" idx="1"/>
          </p:nvPr>
        </p:nvSpPr>
        <p:spPr>
          <a:xfrm>
            <a:off x="304800" y="1295400"/>
            <a:ext cx="11582400" cy="3886200"/>
          </a:xfrm>
        </p:spPr>
        <p:txBody>
          <a:bodyPr/>
          <a:lstStyle/>
          <a:p>
            <a:pPr eaLnBrk="1" hangingPunct="1"/>
            <a:r>
              <a:rPr lang="en-US" altLang="en-US" sz="3600" b="1" dirty="0">
                <a:latin typeface="Calibri" panose="020F0502020204030204" pitchFamily="34" charset="0"/>
              </a:rPr>
              <a:t>The consequences of the 70 A.D. doctrine means that all that are in the graves will never hear the voice of Jesus</a:t>
            </a:r>
          </a:p>
          <a:p>
            <a:pPr lvl="1" eaLnBrk="1" hangingPunct="1"/>
            <a:r>
              <a:rPr lang="en-US" altLang="en-US" sz="3400" dirty="0">
                <a:latin typeface="Calibri" panose="020F0502020204030204" pitchFamily="34" charset="0"/>
              </a:rPr>
              <a:t>It means there will not be a future resurrection</a:t>
            </a:r>
          </a:p>
          <a:p>
            <a:pPr lvl="1" eaLnBrk="1" hangingPunct="1"/>
            <a:r>
              <a:rPr lang="en-US" altLang="en-US" sz="3400" dirty="0">
                <a:latin typeface="Calibri" panose="020F0502020204030204" pitchFamily="34" charset="0"/>
              </a:rPr>
              <a:t>It means that all who die in the Lord have no hope of seeing the Lord and being with Him</a:t>
            </a:r>
          </a:p>
        </p:txBody>
      </p:sp>
      <p:pic>
        <p:nvPicPr>
          <p:cNvPr id="82961" name="Picture 17" descr="Bible Reading5">
            <a:extLst>
              <a:ext uri="{FF2B5EF4-FFF2-40B4-BE49-F238E27FC236}">
                <a16:creationId xmlns:a16="http://schemas.microsoft.com/office/drawing/2014/main" id="{51C396B2-8F82-49AF-BB6A-82CF0FF63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90242"/>
            <a:ext cx="3352800" cy="224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2" name="Rectangle 18">
            <a:extLst>
              <a:ext uri="{FF2B5EF4-FFF2-40B4-BE49-F238E27FC236}">
                <a16:creationId xmlns:a16="http://schemas.microsoft.com/office/drawing/2014/main" id="{77383AE2-4481-4108-8B09-9C505CC27D4D}"/>
              </a:ext>
            </a:extLst>
          </p:cNvPr>
          <p:cNvSpPr>
            <a:spLocks noChangeArrowheads="1"/>
          </p:cNvSpPr>
          <p:nvPr/>
        </p:nvSpPr>
        <p:spPr bwMode="auto">
          <a:xfrm>
            <a:off x="3893884" y="4596824"/>
            <a:ext cx="7917116" cy="1752600"/>
          </a:xfrm>
          <a:prstGeom prst="rect">
            <a:avLst/>
          </a:prstGeom>
          <a:solidFill>
            <a:srgbClr val="963D00"/>
          </a:solidFill>
          <a:ln w="9525">
            <a:noFill/>
            <a:miter lim="800000"/>
            <a:headEnd/>
            <a:tailEnd/>
          </a:ln>
          <a:effectLst>
            <a:outerShdw dist="35921" dir="2700000" algn="ctr" rotWithShape="0">
              <a:schemeClr val="bg1"/>
            </a:outerShdw>
          </a:effectLst>
        </p:spPr>
        <p:txBody>
          <a:bodyPr wrap="none" anchor="ctr"/>
          <a:lstStyle/>
          <a:p>
            <a:pPr>
              <a:defRPr/>
            </a:pPr>
            <a:endParaRPr lang="en-US"/>
          </a:p>
        </p:txBody>
      </p:sp>
      <p:sp>
        <p:nvSpPr>
          <p:cNvPr id="82963" name="Text Box 19">
            <a:extLst>
              <a:ext uri="{FF2B5EF4-FFF2-40B4-BE49-F238E27FC236}">
                <a16:creationId xmlns:a16="http://schemas.microsoft.com/office/drawing/2014/main" id="{CB714AF5-BCA0-48DB-88AC-B345D4A6E3DB}"/>
              </a:ext>
            </a:extLst>
          </p:cNvPr>
          <p:cNvSpPr txBox="1">
            <a:spLocks noChangeArrowheads="1"/>
          </p:cNvSpPr>
          <p:nvPr/>
        </p:nvSpPr>
        <p:spPr bwMode="auto">
          <a:xfrm>
            <a:off x="4953000" y="4724400"/>
            <a:ext cx="5562600" cy="584775"/>
          </a:xfrm>
          <a:prstGeom prst="rect">
            <a:avLst/>
          </a:prstGeom>
          <a:noFill/>
          <a:ln w="9525">
            <a:noFill/>
            <a:miter lim="800000"/>
            <a:headEnd/>
            <a:tailEnd/>
          </a:ln>
          <a:effectLst/>
        </p:spPr>
        <p:txBody>
          <a:bodyPr>
            <a:spAutoFit/>
          </a:bodyPr>
          <a:lstStyle/>
          <a:p>
            <a:pPr algn="ctr">
              <a:spcBef>
                <a:spcPct val="50000"/>
              </a:spcBef>
              <a:defRPr/>
            </a:pPr>
            <a:r>
              <a:rPr lang="en-US" sz="3200" dirty="0">
                <a:effectLst>
                  <a:outerShdw blurRad="38100" dist="38100" dir="2700000" algn="tl">
                    <a:srgbClr val="000000">
                      <a:alpha val="43137"/>
                    </a:srgbClr>
                  </a:outerShdw>
                </a:effectLst>
                <a:latin typeface="Calibri" panose="020F0502020204030204" pitchFamily="34" charset="0"/>
              </a:rPr>
              <a:t>Comforting Words from Paul:</a:t>
            </a:r>
          </a:p>
        </p:txBody>
      </p:sp>
      <p:sp>
        <p:nvSpPr>
          <p:cNvPr id="82964" name="WordArt 20">
            <a:extLst>
              <a:ext uri="{FF2B5EF4-FFF2-40B4-BE49-F238E27FC236}">
                <a16:creationId xmlns:a16="http://schemas.microsoft.com/office/drawing/2014/main" id="{06AB0E5D-2842-446F-B8AA-A1E797200B4D}"/>
              </a:ext>
            </a:extLst>
          </p:cNvPr>
          <p:cNvSpPr>
            <a:spLocks noChangeArrowheads="1" noChangeShapeType="1" noTextEdit="1"/>
          </p:cNvSpPr>
          <p:nvPr/>
        </p:nvSpPr>
        <p:spPr bwMode="auto">
          <a:xfrm>
            <a:off x="5029200" y="5486399"/>
            <a:ext cx="5410200" cy="6096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FF"/>
                </a:solidFill>
                <a:effectLst>
                  <a:outerShdw dist="35921" dir="2700000" algn="ctr" rotWithShape="0">
                    <a:schemeClr val="bg1"/>
                  </a:outerShdw>
                </a:effectLst>
                <a:latin typeface="Calibri" panose="020F0502020204030204" pitchFamily="34" charset="0"/>
                <a:cs typeface="Calibri" panose="020F0502020204030204" pitchFamily="34" charset="0"/>
              </a:rPr>
              <a:t>1 Thessalonians 4:13-18</a:t>
            </a:r>
          </a:p>
        </p:txBody>
      </p:sp>
      <p:sp>
        <p:nvSpPr>
          <p:cNvPr id="2" name="Rectangle 9">
            <a:extLst>
              <a:ext uri="{FF2B5EF4-FFF2-40B4-BE49-F238E27FC236}">
                <a16:creationId xmlns:a16="http://schemas.microsoft.com/office/drawing/2014/main" id="{7793AE51-A1B7-91BD-6459-F330E4DF7162}"/>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6695DADA-C29C-6D26-DB23-30D8D78AB05A}"/>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440C49B3-EF34-940E-C833-C1A6DA4664FF}"/>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41F8DA1B-2E3D-4E71-DC7D-C48840836BAE}"/>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2952">
                                            <p:txEl>
                                              <p:pRg st="0" end="0"/>
                                            </p:txEl>
                                          </p:spTgt>
                                        </p:tgtEl>
                                        <p:attrNameLst>
                                          <p:attrName>style.visibility</p:attrName>
                                        </p:attrNameLst>
                                      </p:cBhvr>
                                      <p:to>
                                        <p:strVal val="visible"/>
                                      </p:to>
                                    </p:set>
                                    <p:anim calcmode="lin" valueType="num">
                                      <p:cBhvr>
                                        <p:cTn id="7" dur="500" fill="hold"/>
                                        <p:tgtEl>
                                          <p:spTgt spid="8295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295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295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2952">
                                            <p:txEl>
                                              <p:pRg st="1" end="1"/>
                                            </p:txEl>
                                          </p:spTgt>
                                        </p:tgtEl>
                                        <p:attrNameLst>
                                          <p:attrName>style.visibility</p:attrName>
                                        </p:attrNameLst>
                                      </p:cBhvr>
                                      <p:to>
                                        <p:strVal val="visible"/>
                                      </p:to>
                                    </p:set>
                                    <p:anim calcmode="lin" valueType="num">
                                      <p:cBhvr>
                                        <p:cTn id="14" dur="500" fill="hold"/>
                                        <p:tgtEl>
                                          <p:spTgt spid="8295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295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295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82952">
                                            <p:txEl>
                                              <p:pRg st="2" end="2"/>
                                            </p:txEl>
                                          </p:spTgt>
                                        </p:tgtEl>
                                        <p:attrNameLst>
                                          <p:attrName>style.visibility</p:attrName>
                                        </p:attrNameLst>
                                      </p:cBhvr>
                                      <p:to>
                                        <p:strVal val="visible"/>
                                      </p:to>
                                    </p:set>
                                    <p:anim calcmode="lin" valueType="num">
                                      <p:cBhvr>
                                        <p:cTn id="21" dur="500" fill="hold"/>
                                        <p:tgtEl>
                                          <p:spTgt spid="8295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295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295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2962"/>
                                        </p:tgtEl>
                                        <p:attrNameLst>
                                          <p:attrName>style.visibility</p:attrName>
                                        </p:attrNameLst>
                                      </p:cBhvr>
                                      <p:to>
                                        <p:strVal val="visible"/>
                                      </p:to>
                                    </p:set>
                                    <p:anim calcmode="lin" valueType="num">
                                      <p:cBhvr>
                                        <p:cTn id="28" dur="500" fill="hold"/>
                                        <p:tgtEl>
                                          <p:spTgt spid="82962"/>
                                        </p:tgtEl>
                                        <p:attrNameLst>
                                          <p:attrName>ppt_w</p:attrName>
                                        </p:attrNameLst>
                                      </p:cBhvr>
                                      <p:tavLst>
                                        <p:tav tm="0">
                                          <p:val>
                                            <p:fltVal val="0"/>
                                          </p:val>
                                        </p:tav>
                                        <p:tav tm="100000">
                                          <p:val>
                                            <p:strVal val="#ppt_w"/>
                                          </p:val>
                                        </p:tav>
                                      </p:tavLst>
                                    </p:anim>
                                    <p:anim calcmode="lin" valueType="num">
                                      <p:cBhvr>
                                        <p:cTn id="29" dur="500" fill="hold"/>
                                        <p:tgtEl>
                                          <p:spTgt spid="82962"/>
                                        </p:tgtEl>
                                        <p:attrNameLst>
                                          <p:attrName>ppt_h</p:attrName>
                                        </p:attrNameLst>
                                      </p:cBhvr>
                                      <p:tavLst>
                                        <p:tav tm="0">
                                          <p:val>
                                            <p:fltVal val="0"/>
                                          </p:val>
                                        </p:tav>
                                        <p:tav tm="100000">
                                          <p:val>
                                            <p:strVal val="#ppt_h"/>
                                          </p:val>
                                        </p:tav>
                                      </p:tavLst>
                                    </p:anim>
                                    <p:animEffect transition="in" filter="fade">
                                      <p:cBhvr>
                                        <p:cTn id="30" dur="500"/>
                                        <p:tgtEl>
                                          <p:spTgt spid="82962"/>
                                        </p:tgtEl>
                                      </p:cBhvr>
                                    </p:animEffect>
                                  </p:childTnLst>
                                </p:cTn>
                              </p:par>
                              <p:par>
                                <p:cTn id="31" presetID="53" presetClass="entr" presetSubtype="16" fill="hold" nodeType="withEffect">
                                  <p:stCondLst>
                                    <p:cond delay="0"/>
                                  </p:stCondLst>
                                  <p:childTnLst>
                                    <p:set>
                                      <p:cBhvr>
                                        <p:cTn id="32" dur="1" fill="hold">
                                          <p:stCondLst>
                                            <p:cond delay="0"/>
                                          </p:stCondLst>
                                        </p:cTn>
                                        <p:tgtEl>
                                          <p:spTgt spid="82963">
                                            <p:txEl>
                                              <p:pRg st="0" end="0"/>
                                            </p:txEl>
                                          </p:spTgt>
                                        </p:tgtEl>
                                        <p:attrNameLst>
                                          <p:attrName>style.visibility</p:attrName>
                                        </p:attrNameLst>
                                      </p:cBhvr>
                                      <p:to>
                                        <p:strVal val="visible"/>
                                      </p:to>
                                    </p:set>
                                    <p:anim calcmode="lin" valueType="num">
                                      <p:cBhvr>
                                        <p:cTn id="33" dur="500" fill="hold"/>
                                        <p:tgtEl>
                                          <p:spTgt spid="82963">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82963">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82963">
                                            <p:txEl>
                                              <p:pRg st="0" end="0"/>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82961"/>
                                        </p:tgtEl>
                                        <p:attrNameLst>
                                          <p:attrName>style.visibility</p:attrName>
                                        </p:attrNameLst>
                                      </p:cBhvr>
                                      <p:to>
                                        <p:strVal val="visible"/>
                                      </p:to>
                                    </p:set>
                                    <p:anim calcmode="lin" valueType="num">
                                      <p:cBhvr>
                                        <p:cTn id="38" dur="500" fill="hold"/>
                                        <p:tgtEl>
                                          <p:spTgt spid="82961"/>
                                        </p:tgtEl>
                                        <p:attrNameLst>
                                          <p:attrName>ppt_w</p:attrName>
                                        </p:attrNameLst>
                                      </p:cBhvr>
                                      <p:tavLst>
                                        <p:tav tm="0">
                                          <p:val>
                                            <p:fltVal val="0"/>
                                          </p:val>
                                        </p:tav>
                                        <p:tav tm="100000">
                                          <p:val>
                                            <p:strVal val="#ppt_w"/>
                                          </p:val>
                                        </p:tav>
                                      </p:tavLst>
                                    </p:anim>
                                    <p:anim calcmode="lin" valueType="num">
                                      <p:cBhvr>
                                        <p:cTn id="39" dur="500" fill="hold"/>
                                        <p:tgtEl>
                                          <p:spTgt spid="82961"/>
                                        </p:tgtEl>
                                        <p:attrNameLst>
                                          <p:attrName>ppt_h</p:attrName>
                                        </p:attrNameLst>
                                      </p:cBhvr>
                                      <p:tavLst>
                                        <p:tav tm="0">
                                          <p:val>
                                            <p:fltVal val="0"/>
                                          </p:val>
                                        </p:tav>
                                        <p:tav tm="100000">
                                          <p:val>
                                            <p:strVal val="#ppt_h"/>
                                          </p:val>
                                        </p:tav>
                                      </p:tavLst>
                                    </p:anim>
                                    <p:animEffect transition="in" filter="fade">
                                      <p:cBhvr>
                                        <p:cTn id="40" dur="500"/>
                                        <p:tgtEl>
                                          <p:spTgt spid="82961"/>
                                        </p:tgtEl>
                                      </p:cBhvr>
                                    </p:animEffect>
                                  </p:childTnLst>
                                </p:cTn>
                              </p:par>
                            </p:childTnLst>
                          </p:cTn>
                        </p:par>
                        <p:par>
                          <p:cTn id="41" fill="hold" nodeType="afterGroup">
                            <p:stCondLst>
                              <p:cond delay="500"/>
                            </p:stCondLst>
                            <p:childTnLst>
                              <p:par>
                                <p:cTn id="42" presetID="53" presetClass="entr" presetSubtype="16" fill="hold" nodeType="afterEffect">
                                  <p:stCondLst>
                                    <p:cond delay="0"/>
                                  </p:stCondLst>
                                  <p:childTnLst>
                                    <p:set>
                                      <p:cBhvr>
                                        <p:cTn id="43" dur="1" fill="hold">
                                          <p:stCondLst>
                                            <p:cond delay="0"/>
                                          </p:stCondLst>
                                        </p:cTn>
                                        <p:tgtEl>
                                          <p:spTgt spid="82964"/>
                                        </p:tgtEl>
                                        <p:attrNameLst>
                                          <p:attrName>style.visibility</p:attrName>
                                        </p:attrNameLst>
                                      </p:cBhvr>
                                      <p:to>
                                        <p:strVal val="visible"/>
                                      </p:to>
                                    </p:set>
                                    <p:anim calcmode="lin" valueType="num">
                                      <p:cBhvr>
                                        <p:cTn id="44" dur="500" fill="hold"/>
                                        <p:tgtEl>
                                          <p:spTgt spid="82964"/>
                                        </p:tgtEl>
                                        <p:attrNameLst>
                                          <p:attrName>ppt_w</p:attrName>
                                        </p:attrNameLst>
                                      </p:cBhvr>
                                      <p:tavLst>
                                        <p:tav tm="0">
                                          <p:val>
                                            <p:fltVal val="0"/>
                                          </p:val>
                                        </p:tav>
                                        <p:tav tm="100000">
                                          <p:val>
                                            <p:strVal val="#ppt_w"/>
                                          </p:val>
                                        </p:tav>
                                      </p:tavLst>
                                    </p:anim>
                                    <p:anim calcmode="lin" valueType="num">
                                      <p:cBhvr>
                                        <p:cTn id="45" dur="500" fill="hold"/>
                                        <p:tgtEl>
                                          <p:spTgt spid="82964"/>
                                        </p:tgtEl>
                                        <p:attrNameLst>
                                          <p:attrName>ppt_h</p:attrName>
                                        </p:attrNameLst>
                                      </p:cBhvr>
                                      <p:tavLst>
                                        <p:tav tm="0">
                                          <p:val>
                                            <p:fltVal val="0"/>
                                          </p:val>
                                        </p:tav>
                                        <p:tav tm="100000">
                                          <p:val>
                                            <p:strVal val="#ppt_h"/>
                                          </p:val>
                                        </p:tav>
                                      </p:tavLst>
                                    </p:anim>
                                    <p:animEffect transition="in" filter="fade">
                                      <p:cBhvr>
                                        <p:cTn id="46" dur="500"/>
                                        <p:tgtEl>
                                          <p:spTgt spid="82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AutoShape 31">
            <a:extLst>
              <a:ext uri="{FF2B5EF4-FFF2-40B4-BE49-F238E27FC236}">
                <a16:creationId xmlns:a16="http://schemas.microsoft.com/office/drawing/2014/main" id="{0E980E8A-C798-4574-AB52-58297060643B}"/>
              </a:ext>
            </a:extLst>
          </p:cNvPr>
          <p:cNvSpPr>
            <a:spLocks noChangeArrowheads="1"/>
          </p:cNvSpPr>
          <p:nvPr/>
        </p:nvSpPr>
        <p:spPr bwMode="auto">
          <a:xfrm rot="2980312">
            <a:off x="7937500" y="4618038"/>
            <a:ext cx="1066800" cy="228600"/>
          </a:xfrm>
          <a:prstGeom prst="rightArrow">
            <a:avLst>
              <a:gd name="adj1" fmla="val 50000"/>
              <a:gd name="adj2" fmla="val 116667"/>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123" name="AutoShape 27">
            <a:extLst>
              <a:ext uri="{FF2B5EF4-FFF2-40B4-BE49-F238E27FC236}">
                <a16:creationId xmlns:a16="http://schemas.microsoft.com/office/drawing/2014/main" id="{75AF4A03-F362-4BCD-910C-B8E67557A71D}"/>
              </a:ext>
            </a:extLst>
          </p:cNvPr>
          <p:cNvSpPr>
            <a:spLocks noChangeArrowheads="1"/>
          </p:cNvSpPr>
          <p:nvPr/>
        </p:nvSpPr>
        <p:spPr bwMode="auto">
          <a:xfrm rot="-2800100">
            <a:off x="3001173" y="4717257"/>
            <a:ext cx="1100137" cy="228600"/>
          </a:xfrm>
          <a:prstGeom prst="rightArrow">
            <a:avLst>
              <a:gd name="adj1" fmla="val 50000"/>
              <a:gd name="adj2" fmla="val 120312"/>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124" name="Rectangle 2">
            <a:extLst>
              <a:ext uri="{FF2B5EF4-FFF2-40B4-BE49-F238E27FC236}">
                <a16:creationId xmlns:a16="http://schemas.microsoft.com/office/drawing/2014/main" id="{2920E836-6432-424B-8DCD-79E251244365}"/>
              </a:ext>
            </a:extLst>
          </p:cNvPr>
          <p:cNvSpPr>
            <a:spLocks noChangeArrowheads="1"/>
          </p:cNvSpPr>
          <p:nvPr/>
        </p:nvSpPr>
        <p:spPr bwMode="auto">
          <a:xfrm>
            <a:off x="152400" y="3810000"/>
            <a:ext cx="11887200" cy="6096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5539" name="Rectangle 3">
            <a:extLst>
              <a:ext uri="{FF2B5EF4-FFF2-40B4-BE49-F238E27FC236}">
                <a16:creationId xmlns:a16="http://schemas.microsoft.com/office/drawing/2014/main" id="{224898BF-F363-4788-B003-A5AAD1A39696}"/>
              </a:ext>
            </a:extLst>
          </p:cNvPr>
          <p:cNvSpPr>
            <a:spLocks noGrp="1" noChangeArrowheads="1"/>
          </p:cNvSpPr>
          <p:nvPr>
            <p:ph type="title"/>
          </p:nvPr>
        </p:nvSpPr>
        <p:spPr>
          <a:xfrm>
            <a:off x="1752600" y="228600"/>
            <a:ext cx="8686800" cy="838200"/>
          </a:xfrm>
          <a:effectLst>
            <a:outerShdw dist="35921" dir="2700000" algn="ctr" rotWithShape="0">
              <a:srgbClr val="D05400"/>
            </a:outerShdw>
          </a:effectLst>
        </p:spPr>
        <p:txBody>
          <a:bodyPr/>
          <a:lstStyle/>
          <a:p>
            <a:pPr algn="ctr" eaLnBrk="1" hangingPunct="1">
              <a:defRPr/>
            </a:pPr>
            <a:r>
              <a:rPr lang="en-US" sz="5400" b="1"/>
              <a:t>Introduction</a:t>
            </a:r>
          </a:p>
        </p:txBody>
      </p:sp>
      <p:sp>
        <p:nvSpPr>
          <p:cNvPr id="5130" name="Line 9">
            <a:extLst>
              <a:ext uri="{FF2B5EF4-FFF2-40B4-BE49-F238E27FC236}">
                <a16:creationId xmlns:a16="http://schemas.microsoft.com/office/drawing/2014/main" id="{55F0C670-7430-4CF7-A4CC-FCC0A7045BC8}"/>
              </a:ext>
            </a:extLst>
          </p:cNvPr>
          <p:cNvSpPr>
            <a:spLocks noChangeShapeType="1"/>
          </p:cNvSpPr>
          <p:nvPr/>
        </p:nvSpPr>
        <p:spPr bwMode="auto">
          <a:xfrm>
            <a:off x="1828800" y="11430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1" name="Oval 15">
            <a:extLst>
              <a:ext uri="{FF2B5EF4-FFF2-40B4-BE49-F238E27FC236}">
                <a16:creationId xmlns:a16="http://schemas.microsoft.com/office/drawing/2014/main" id="{4F25CF32-8B67-4CD0-85D0-ECAC367BDD52}"/>
              </a:ext>
            </a:extLst>
          </p:cNvPr>
          <p:cNvSpPr>
            <a:spLocks noChangeArrowheads="1"/>
          </p:cNvSpPr>
          <p:nvPr/>
        </p:nvSpPr>
        <p:spPr bwMode="auto">
          <a:xfrm>
            <a:off x="1828800" y="5562600"/>
            <a:ext cx="304800" cy="3048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132" name="Oval 16">
            <a:extLst>
              <a:ext uri="{FF2B5EF4-FFF2-40B4-BE49-F238E27FC236}">
                <a16:creationId xmlns:a16="http://schemas.microsoft.com/office/drawing/2014/main" id="{ACFECA3C-BC57-4ACF-B756-BDF3B67693F8}"/>
              </a:ext>
            </a:extLst>
          </p:cNvPr>
          <p:cNvSpPr>
            <a:spLocks noChangeArrowheads="1"/>
          </p:cNvSpPr>
          <p:nvPr/>
        </p:nvSpPr>
        <p:spPr bwMode="auto">
          <a:xfrm>
            <a:off x="9067800" y="5562600"/>
            <a:ext cx="304800" cy="3048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133" name="WordArt 17">
            <a:extLst>
              <a:ext uri="{FF2B5EF4-FFF2-40B4-BE49-F238E27FC236}">
                <a16:creationId xmlns:a16="http://schemas.microsoft.com/office/drawing/2014/main" id="{9154E1EE-FD13-4130-9546-356EE6223490}"/>
              </a:ext>
            </a:extLst>
          </p:cNvPr>
          <p:cNvSpPr>
            <a:spLocks noChangeArrowheads="1" noChangeShapeType="1" noTextEdit="1"/>
          </p:cNvSpPr>
          <p:nvPr/>
        </p:nvSpPr>
        <p:spPr bwMode="auto">
          <a:xfrm>
            <a:off x="2000250" y="5181600"/>
            <a:ext cx="666750" cy="10477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D05400"/>
                </a:solidFill>
                <a:effectLst>
                  <a:outerShdw dist="35921" dir="2700000" algn="ctr" rotWithShape="0">
                    <a:schemeClr val="tx1"/>
                  </a:outerShdw>
                </a:effectLst>
                <a:latin typeface="Calibri" panose="020F0502020204030204" pitchFamily="34" charset="0"/>
                <a:cs typeface="Calibri" panose="020F0502020204030204" pitchFamily="34" charset="0"/>
              </a:rPr>
              <a:t>30</a:t>
            </a:r>
          </a:p>
          <a:p>
            <a:pPr algn="ctr"/>
            <a:r>
              <a:rPr lang="en-US" sz="3600" b="1" kern="10" dirty="0">
                <a:ln w="9525">
                  <a:solidFill>
                    <a:srgbClr val="000000"/>
                  </a:solidFill>
                  <a:round/>
                  <a:headEnd/>
                  <a:tailEnd/>
                </a:ln>
                <a:solidFill>
                  <a:srgbClr val="D05400"/>
                </a:solidFill>
                <a:effectLst>
                  <a:outerShdw dist="35921" dir="2700000" algn="ctr" rotWithShape="0">
                    <a:schemeClr val="tx1"/>
                  </a:outerShdw>
                </a:effectLst>
                <a:latin typeface="Calibri" panose="020F0502020204030204" pitchFamily="34" charset="0"/>
                <a:cs typeface="Calibri" panose="020F0502020204030204" pitchFamily="34" charset="0"/>
              </a:rPr>
              <a:t>AD</a:t>
            </a:r>
          </a:p>
        </p:txBody>
      </p:sp>
      <p:sp>
        <p:nvSpPr>
          <p:cNvPr id="5134" name="WordArt 18">
            <a:extLst>
              <a:ext uri="{FF2B5EF4-FFF2-40B4-BE49-F238E27FC236}">
                <a16:creationId xmlns:a16="http://schemas.microsoft.com/office/drawing/2014/main" id="{6C7C48C8-EEB6-447D-8E5E-3136996C1E8A}"/>
              </a:ext>
            </a:extLst>
          </p:cNvPr>
          <p:cNvSpPr>
            <a:spLocks noChangeArrowheads="1" noChangeShapeType="1" noTextEdit="1"/>
          </p:cNvSpPr>
          <p:nvPr/>
        </p:nvSpPr>
        <p:spPr bwMode="auto">
          <a:xfrm>
            <a:off x="8477250" y="5181600"/>
            <a:ext cx="666750" cy="10477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D05400"/>
                </a:solidFill>
                <a:effectLst>
                  <a:outerShdw dist="35921" dir="2700000" algn="ctr" rotWithShape="0">
                    <a:schemeClr val="tx1"/>
                  </a:outerShdw>
                </a:effectLst>
                <a:latin typeface="Calibri" panose="020F0502020204030204" pitchFamily="34" charset="0"/>
                <a:cs typeface="Calibri" panose="020F0502020204030204" pitchFamily="34" charset="0"/>
              </a:rPr>
              <a:t>70</a:t>
            </a:r>
          </a:p>
          <a:p>
            <a:pPr algn="ctr"/>
            <a:r>
              <a:rPr lang="en-US" sz="3600" b="1" kern="10" dirty="0">
                <a:ln w="9525">
                  <a:solidFill>
                    <a:srgbClr val="000000"/>
                  </a:solidFill>
                  <a:round/>
                  <a:headEnd/>
                  <a:tailEnd/>
                </a:ln>
                <a:solidFill>
                  <a:srgbClr val="D05400"/>
                </a:solidFill>
                <a:effectLst>
                  <a:outerShdw dist="35921" dir="2700000" algn="ctr" rotWithShape="0">
                    <a:schemeClr val="tx1"/>
                  </a:outerShdw>
                </a:effectLst>
                <a:latin typeface="Calibri" panose="020F0502020204030204" pitchFamily="34" charset="0"/>
                <a:cs typeface="Calibri" panose="020F0502020204030204" pitchFamily="34" charset="0"/>
              </a:rPr>
              <a:t>AD</a:t>
            </a:r>
          </a:p>
        </p:txBody>
      </p:sp>
      <p:pic>
        <p:nvPicPr>
          <p:cNvPr id="5135" name="Picture 19" descr="RobertsJerusalemWeb">
            <a:extLst>
              <a:ext uri="{FF2B5EF4-FFF2-40B4-BE49-F238E27FC236}">
                <a16:creationId xmlns:a16="http://schemas.microsoft.com/office/drawing/2014/main" id="{5C5CEFB2-1995-43F4-B20F-E3F711282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178429"/>
            <a:ext cx="15621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3" descr="Cross">
            <a:extLst>
              <a:ext uri="{FF2B5EF4-FFF2-40B4-BE49-F238E27FC236}">
                <a16:creationId xmlns:a16="http://schemas.microsoft.com/office/drawing/2014/main" id="{FF8CD7FF-3452-4941-9587-880CC15E9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5105404"/>
            <a:ext cx="9413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Line 14">
            <a:extLst>
              <a:ext uri="{FF2B5EF4-FFF2-40B4-BE49-F238E27FC236}">
                <a16:creationId xmlns:a16="http://schemas.microsoft.com/office/drawing/2014/main" id="{397A8146-3949-4234-8DEC-2C420474E22B}"/>
              </a:ext>
            </a:extLst>
          </p:cNvPr>
          <p:cNvSpPr>
            <a:spLocks noChangeShapeType="1"/>
          </p:cNvSpPr>
          <p:nvPr/>
        </p:nvSpPr>
        <p:spPr bwMode="auto">
          <a:xfrm>
            <a:off x="1905000" y="5715000"/>
            <a:ext cx="7315200" cy="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8" name="Text Box 20">
            <a:extLst>
              <a:ext uri="{FF2B5EF4-FFF2-40B4-BE49-F238E27FC236}">
                <a16:creationId xmlns:a16="http://schemas.microsoft.com/office/drawing/2014/main" id="{59C9B10E-B38E-45D8-A495-BE7F75C6CC4E}"/>
              </a:ext>
            </a:extLst>
          </p:cNvPr>
          <p:cNvSpPr txBox="1">
            <a:spLocks noChangeArrowheads="1"/>
          </p:cNvSpPr>
          <p:nvPr/>
        </p:nvSpPr>
        <p:spPr bwMode="auto">
          <a:xfrm>
            <a:off x="1981200" y="6172202"/>
            <a:ext cx="167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latin typeface="Calibri" panose="020F0502020204030204" pitchFamily="34" charset="0"/>
              </a:rPr>
              <a:t>The Cross</a:t>
            </a:r>
          </a:p>
        </p:txBody>
      </p:sp>
      <p:sp>
        <p:nvSpPr>
          <p:cNvPr id="5139" name="Text Box 21">
            <a:extLst>
              <a:ext uri="{FF2B5EF4-FFF2-40B4-BE49-F238E27FC236}">
                <a16:creationId xmlns:a16="http://schemas.microsoft.com/office/drawing/2014/main" id="{359EC376-5944-4732-8615-213B990A8E89}"/>
              </a:ext>
            </a:extLst>
          </p:cNvPr>
          <p:cNvSpPr txBox="1">
            <a:spLocks noChangeArrowheads="1"/>
          </p:cNvSpPr>
          <p:nvPr/>
        </p:nvSpPr>
        <p:spPr bwMode="auto">
          <a:xfrm>
            <a:off x="6172200" y="6172203"/>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dirty="0">
                <a:latin typeface="Calibri" panose="020F0502020204030204" pitchFamily="34" charset="0"/>
              </a:rPr>
              <a:t>Destruction of Jerusalem</a:t>
            </a:r>
          </a:p>
        </p:txBody>
      </p:sp>
      <p:sp>
        <p:nvSpPr>
          <p:cNvPr id="5140" name="Text Box 22">
            <a:extLst>
              <a:ext uri="{FF2B5EF4-FFF2-40B4-BE49-F238E27FC236}">
                <a16:creationId xmlns:a16="http://schemas.microsoft.com/office/drawing/2014/main" id="{EC6B8EC2-E389-40A6-BB1B-B696644E892C}"/>
              </a:ext>
            </a:extLst>
          </p:cNvPr>
          <p:cNvSpPr txBox="1">
            <a:spLocks noChangeArrowheads="1"/>
          </p:cNvSpPr>
          <p:nvPr/>
        </p:nvSpPr>
        <p:spPr bwMode="auto">
          <a:xfrm>
            <a:off x="3810000" y="5257802"/>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latin typeface="Calibri" panose="020F0502020204030204" pitchFamily="34" charset="0"/>
              </a:rPr>
              <a:t>        </a:t>
            </a:r>
            <a:r>
              <a:rPr lang="en-US" altLang="en-US" sz="2400" dirty="0">
                <a:solidFill>
                  <a:srgbClr val="FFFF00"/>
                </a:solidFill>
                <a:latin typeface="Calibri" panose="020F0502020204030204" pitchFamily="34" charset="0"/>
              </a:rPr>
              <a:t>“Last Days”</a:t>
            </a:r>
            <a:r>
              <a:rPr lang="en-US" altLang="en-US" sz="2400" dirty="0">
                <a:latin typeface="Calibri" panose="020F0502020204030204" pitchFamily="34" charset="0"/>
              </a:rPr>
              <a:t> </a:t>
            </a:r>
          </a:p>
        </p:txBody>
      </p:sp>
      <p:sp>
        <p:nvSpPr>
          <p:cNvPr id="5141" name="Line 24">
            <a:extLst>
              <a:ext uri="{FF2B5EF4-FFF2-40B4-BE49-F238E27FC236}">
                <a16:creationId xmlns:a16="http://schemas.microsoft.com/office/drawing/2014/main" id="{547B1D58-3B7A-4B7B-8676-8F3CD333A7B9}"/>
              </a:ext>
            </a:extLst>
          </p:cNvPr>
          <p:cNvSpPr>
            <a:spLocks noChangeShapeType="1"/>
          </p:cNvSpPr>
          <p:nvPr/>
        </p:nvSpPr>
        <p:spPr bwMode="auto">
          <a:xfrm>
            <a:off x="6019800" y="5486400"/>
            <a:ext cx="381000"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2" name="Line 25">
            <a:extLst>
              <a:ext uri="{FF2B5EF4-FFF2-40B4-BE49-F238E27FC236}">
                <a16:creationId xmlns:a16="http://schemas.microsoft.com/office/drawing/2014/main" id="{4895432E-F274-48C1-A507-69A4DDC58808}"/>
              </a:ext>
            </a:extLst>
          </p:cNvPr>
          <p:cNvSpPr>
            <a:spLocks noChangeShapeType="1"/>
          </p:cNvSpPr>
          <p:nvPr/>
        </p:nvSpPr>
        <p:spPr bwMode="auto">
          <a:xfrm flipH="1">
            <a:off x="4114800" y="5486400"/>
            <a:ext cx="381000"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3" name="WordArt 26">
            <a:extLst>
              <a:ext uri="{FF2B5EF4-FFF2-40B4-BE49-F238E27FC236}">
                <a16:creationId xmlns:a16="http://schemas.microsoft.com/office/drawing/2014/main" id="{C328938A-7EDE-459D-8CA2-A7C520E0E6F2}"/>
              </a:ext>
            </a:extLst>
          </p:cNvPr>
          <p:cNvSpPr>
            <a:spLocks noChangeArrowheads="1" noChangeShapeType="1" noTextEdit="1"/>
          </p:cNvSpPr>
          <p:nvPr/>
        </p:nvSpPr>
        <p:spPr bwMode="auto">
          <a:xfrm>
            <a:off x="5953129" y="4781550"/>
            <a:ext cx="2428875" cy="323850"/>
          </a:xfrm>
          <a:prstGeom prst="rect">
            <a:avLst/>
          </a:prstGeom>
        </p:spPr>
        <p:txBody>
          <a:bodyPr wrap="none" fromWordArt="1">
            <a:prstTxWarp prst="textPlain">
              <a:avLst>
                <a:gd name="adj" fmla="val 50000"/>
              </a:avLst>
            </a:prstTxWarp>
          </a:bodyPr>
          <a:lstStyle/>
          <a:p>
            <a:pPr algn="ctr"/>
            <a:r>
              <a:rPr lang="en-US" sz="2800" kern="10" dirty="0">
                <a:ln w="9525">
                  <a:solidFill>
                    <a:srgbClr val="993300"/>
                  </a:solidFill>
                  <a:round/>
                  <a:headEnd/>
                  <a:tailEnd/>
                </a:ln>
                <a:solidFill>
                  <a:srgbClr val="FFFFFF"/>
                </a:solidFill>
                <a:latin typeface="Calibri" panose="020F0502020204030204" pitchFamily="34" charset="0"/>
                <a:cs typeface="Calibri" panose="020F0502020204030204" pitchFamily="34" charset="0"/>
              </a:rPr>
              <a:t>Coming of Christ</a:t>
            </a:r>
          </a:p>
        </p:txBody>
      </p:sp>
      <p:sp>
        <p:nvSpPr>
          <p:cNvPr id="5144" name="Text Box 28">
            <a:extLst>
              <a:ext uri="{FF2B5EF4-FFF2-40B4-BE49-F238E27FC236}">
                <a16:creationId xmlns:a16="http://schemas.microsoft.com/office/drawing/2014/main" id="{660C8E00-DAE9-42FA-A666-92BE0DCE9AA8}"/>
              </a:ext>
            </a:extLst>
          </p:cNvPr>
          <p:cNvSpPr txBox="1">
            <a:spLocks noChangeArrowheads="1"/>
          </p:cNvSpPr>
          <p:nvPr/>
        </p:nvSpPr>
        <p:spPr bwMode="auto">
          <a:xfrm>
            <a:off x="3962400" y="5715002"/>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latin typeface="Calibri" panose="020F0502020204030204" pitchFamily="34" charset="0"/>
              </a:rPr>
              <a:t>(Transitional Period)</a:t>
            </a:r>
          </a:p>
        </p:txBody>
      </p:sp>
      <p:sp>
        <p:nvSpPr>
          <p:cNvPr id="5145" name="WordArt 30">
            <a:extLst>
              <a:ext uri="{FF2B5EF4-FFF2-40B4-BE49-F238E27FC236}">
                <a16:creationId xmlns:a16="http://schemas.microsoft.com/office/drawing/2014/main" id="{94AD7EE1-CE82-4256-8877-56D1665F6F46}"/>
              </a:ext>
            </a:extLst>
          </p:cNvPr>
          <p:cNvSpPr>
            <a:spLocks noChangeArrowheads="1" noChangeShapeType="1" noTextEdit="1"/>
          </p:cNvSpPr>
          <p:nvPr/>
        </p:nvSpPr>
        <p:spPr bwMode="auto">
          <a:xfrm>
            <a:off x="2438400" y="3886200"/>
            <a:ext cx="7086600" cy="4572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FF"/>
                </a:solidFill>
                <a:effectLst>
                  <a:outerShdw dist="35921" dir="2700000" algn="ctr" rotWithShape="0">
                    <a:schemeClr val="bg1"/>
                  </a:outerShdw>
                </a:effectLst>
                <a:latin typeface="Calibri" panose="020F0502020204030204" pitchFamily="34" charset="0"/>
                <a:cs typeface="Calibri" panose="020F0502020204030204" pitchFamily="34" charset="0"/>
              </a:rPr>
              <a:t>70 A. D. Doctrine</a:t>
            </a:r>
          </a:p>
        </p:txBody>
      </p:sp>
      <p:sp>
        <p:nvSpPr>
          <p:cNvPr id="5146" name="WordArt 32">
            <a:extLst>
              <a:ext uri="{FF2B5EF4-FFF2-40B4-BE49-F238E27FC236}">
                <a16:creationId xmlns:a16="http://schemas.microsoft.com/office/drawing/2014/main" id="{BA227854-DB47-4FC3-B7F7-0853C3FACD4A}"/>
              </a:ext>
            </a:extLst>
          </p:cNvPr>
          <p:cNvSpPr>
            <a:spLocks noChangeArrowheads="1" noChangeShapeType="1" noTextEdit="1"/>
          </p:cNvSpPr>
          <p:nvPr/>
        </p:nvSpPr>
        <p:spPr bwMode="auto">
          <a:xfrm rot="5400000">
            <a:off x="8839200" y="5410200"/>
            <a:ext cx="2133600" cy="3048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0000"/>
                </a:solidFill>
                <a:effectLst>
                  <a:outerShdw dist="35921" dir="2700000" algn="ctr" rotWithShape="0">
                    <a:schemeClr val="tx1"/>
                  </a:outerShdw>
                </a:effectLst>
                <a:latin typeface="Arial Black" panose="020B0A04020102020204" pitchFamily="34" charset="0"/>
              </a:rPr>
              <a:t>ETERNAL DAYS</a:t>
            </a:r>
          </a:p>
        </p:txBody>
      </p:sp>
      <p:pic>
        <p:nvPicPr>
          <p:cNvPr id="65569" name="Picture 33" descr="max king">
            <a:extLst>
              <a:ext uri="{FF2B5EF4-FFF2-40B4-BE49-F238E27FC236}">
                <a16:creationId xmlns:a16="http://schemas.microsoft.com/office/drawing/2014/main" id="{7523E43D-6272-40D9-9343-9B9412F3F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5967" y="1219200"/>
            <a:ext cx="19764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70" name="Text Box 34">
            <a:extLst>
              <a:ext uri="{FF2B5EF4-FFF2-40B4-BE49-F238E27FC236}">
                <a16:creationId xmlns:a16="http://schemas.microsoft.com/office/drawing/2014/main" id="{FA21EB58-A9FF-464D-88C0-1FF59DFBE9A3}"/>
              </a:ext>
            </a:extLst>
          </p:cNvPr>
          <p:cNvSpPr txBox="1">
            <a:spLocks noChangeArrowheads="1"/>
          </p:cNvSpPr>
          <p:nvPr/>
        </p:nvSpPr>
        <p:spPr bwMode="auto">
          <a:xfrm>
            <a:off x="9525000" y="1143003"/>
            <a:ext cx="198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dirty="0">
                <a:solidFill>
                  <a:schemeClr val="bg1"/>
                </a:solidFill>
                <a:latin typeface="Calibri" panose="020F0502020204030204" pitchFamily="34" charset="0"/>
              </a:rPr>
              <a:t>Max King </a:t>
            </a:r>
            <a:r>
              <a:rPr lang="en-US" altLang="en-US" dirty="0">
                <a:solidFill>
                  <a:schemeClr val="bg1"/>
                </a:solidFill>
                <a:latin typeface="Calibri" panose="020F0502020204030204" pitchFamily="34" charset="0"/>
              </a:rPr>
              <a:t>(1971)</a:t>
            </a:r>
          </a:p>
        </p:txBody>
      </p:sp>
      <p:sp>
        <p:nvSpPr>
          <p:cNvPr id="65571" name="AutoShape 35">
            <a:extLst>
              <a:ext uri="{FF2B5EF4-FFF2-40B4-BE49-F238E27FC236}">
                <a16:creationId xmlns:a16="http://schemas.microsoft.com/office/drawing/2014/main" id="{DC7A7A46-B060-490D-A62F-6142E30D22E1}"/>
              </a:ext>
            </a:extLst>
          </p:cNvPr>
          <p:cNvSpPr>
            <a:spLocks noChangeArrowheads="1"/>
          </p:cNvSpPr>
          <p:nvPr/>
        </p:nvSpPr>
        <p:spPr bwMode="auto">
          <a:xfrm rot="10800000">
            <a:off x="609600" y="1295400"/>
            <a:ext cx="7315200" cy="2362200"/>
          </a:xfrm>
          <a:prstGeom prst="wedgeRectCallout">
            <a:avLst>
              <a:gd name="adj1" fmla="val -87280"/>
              <a:gd name="adj2" fmla="val 12523"/>
            </a:avLst>
          </a:prstGeom>
          <a:solidFill>
            <a:schemeClr val="bg1"/>
          </a:solidFill>
          <a:ln w="9525">
            <a:solidFill>
              <a:schemeClr val="tx1"/>
            </a:solidFill>
            <a:miter lim="800000"/>
            <a:headEnd/>
            <a:tailEnd/>
          </a:ln>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
        <p:nvSpPr>
          <p:cNvPr id="65572" name="Text Box 36">
            <a:extLst>
              <a:ext uri="{FF2B5EF4-FFF2-40B4-BE49-F238E27FC236}">
                <a16:creationId xmlns:a16="http://schemas.microsoft.com/office/drawing/2014/main" id="{20C21B18-F77B-4645-9127-1659FB6460FC}"/>
              </a:ext>
            </a:extLst>
          </p:cNvPr>
          <p:cNvSpPr txBox="1">
            <a:spLocks noChangeArrowheads="1"/>
          </p:cNvSpPr>
          <p:nvPr/>
        </p:nvSpPr>
        <p:spPr bwMode="auto">
          <a:xfrm>
            <a:off x="762000" y="1443097"/>
            <a:ext cx="7086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dirty="0">
                <a:latin typeface="Calibri" panose="020F0502020204030204" pitchFamily="34" charset="0"/>
              </a:rPr>
              <a:t>“It is the second coming, and it is His coming in the fall of Jerusalem, for these are not two separate comings but one”</a:t>
            </a:r>
            <a:br>
              <a:rPr lang="en-US" altLang="en-US" sz="3200" dirty="0">
                <a:latin typeface="Calibri" panose="020F0502020204030204" pitchFamily="34" charset="0"/>
              </a:rPr>
            </a:br>
            <a:r>
              <a:rPr lang="en-US" altLang="en-US" sz="3200" b="1" dirty="0">
                <a:latin typeface="Calibri" panose="020F0502020204030204" pitchFamily="34" charset="0"/>
              </a:rPr>
              <a:t>(SOP, P. 70)</a:t>
            </a:r>
          </a:p>
        </p:txBody>
      </p:sp>
      <p:sp>
        <p:nvSpPr>
          <p:cNvPr id="2" name="Rectangle 9">
            <a:extLst>
              <a:ext uri="{FF2B5EF4-FFF2-40B4-BE49-F238E27FC236}">
                <a16:creationId xmlns:a16="http://schemas.microsoft.com/office/drawing/2014/main" id="{2E3DBA81-DA9D-8F46-1EFB-3F486A08AD89}"/>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7C0D220E-4B1F-9FE5-8F25-5C73C5AE5BD6}"/>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EBFA780B-B3A1-675C-76A1-3CFA115CB0C1}"/>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CCDE2B51-7D4C-7641-7255-53171CE7AC13}"/>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5569"/>
                                        </p:tgtEl>
                                        <p:attrNameLst>
                                          <p:attrName>style.visibility</p:attrName>
                                        </p:attrNameLst>
                                      </p:cBhvr>
                                      <p:to>
                                        <p:strVal val="visible"/>
                                      </p:to>
                                    </p:set>
                                    <p:animEffect transition="in" filter="fade">
                                      <p:cBhvr>
                                        <p:cTn id="7" dur="2000"/>
                                        <p:tgtEl>
                                          <p:spTgt spid="655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70"/>
                                        </p:tgtEl>
                                        <p:attrNameLst>
                                          <p:attrName>style.visibility</p:attrName>
                                        </p:attrNameLst>
                                      </p:cBhvr>
                                      <p:to>
                                        <p:strVal val="visible"/>
                                      </p:to>
                                    </p:set>
                                    <p:animEffect transition="in" filter="fade">
                                      <p:cBhvr>
                                        <p:cTn id="10" dur="2000"/>
                                        <p:tgtEl>
                                          <p:spTgt spid="655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5571"/>
                                        </p:tgtEl>
                                        <p:attrNameLst>
                                          <p:attrName>style.visibility</p:attrName>
                                        </p:attrNameLst>
                                      </p:cBhvr>
                                      <p:to>
                                        <p:strVal val="visible"/>
                                      </p:to>
                                    </p:set>
                                    <p:anim calcmode="lin" valueType="num">
                                      <p:cBhvr>
                                        <p:cTn id="15" dur="500" fill="hold"/>
                                        <p:tgtEl>
                                          <p:spTgt spid="65571"/>
                                        </p:tgtEl>
                                        <p:attrNameLst>
                                          <p:attrName>ppt_w</p:attrName>
                                        </p:attrNameLst>
                                      </p:cBhvr>
                                      <p:tavLst>
                                        <p:tav tm="0">
                                          <p:val>
                                            <p:fltVal val="0"/>
                                          </p:val>
                                        </p:tav>
                                        <p:tav tm="100000">
                                          <p:val>
                                            <p:strVal val="#ppt_w"/>
                                          </p:val>
                                        </p:tav>
                                      </p:tavLst>
                                    </p:anim>
                                    <p:anim calcmode="lin" valueType="num">
                                      <p:cBhvr>
                                        <p:cTn id="16" dur="500" fill="hold"/>
                                        <p:tgtEl>
                                          <p:spTgt spid="65571"/>
                                        </p:tgtEl>
                                        <p:attrNameLst>
                                          <p:attrName>ppt_h</p:attrName>
                                        </p:attrNameLst>
                                      </p:cBhvr>
                                      <p:tavLst>
                                        <p:tav tm="0">
                                          <p:val>
                                            <p:fltVal val="0"/>
                                          </p:val>
                                        </p:tav>
                                        <p:tav tm="100000">
                                          <p:val>
                                            <p:strVal val="#ppt_h"/>
                                          </p:val>
                                        </p:tav>
                                      </p:tavLst>
                                    </p:anim>
                                    <p:animEffect transition="in" filter="fade">
                                      <p:cBhvr>
                                        <p:cTn id="17" dur="500"/>
                                        <p:tgtEl>
                                          <p:spTgt spid="6557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5572"/>
                                        </p:tgtEl>
                                        <p:attrNameLst>
                                          <p:attrName>style.visibility</p:attrName>
                                        </p:attrNameLst>
                                      </p:cBhvr>
                                      <p:to>
                                        <p:strVal val="visible"/>
                                      </p:to>
                                    </p:set>
                                    <p:anim calcmode="lin" valueType="num">
                                      <p:cBhvr>
                                        <p:cTn id="20" dur="500" fill="hold"/>
                                        <p:tgtEl>
                                          <p:spTgt spid="65572"/>
                                        </p:tgtEl>
                                        <p:attrNameLst>
                                          <p:attrName>ppt_w</p:attrName>
                                        </p:attrNameLst>
                                      </p:cBhvr>
                                      <p:tavLst>
                                        <p:tav tm="0">
                                          <p:val>
                                            <p:fltVal val="0"/>
                                          </p:val>
                                        </p:tav>
                                        <p:tav tm="100000">
                                          <p:val>
                                            <p:strVal val="#ppt_w"/>
                                          </p:val>
                                        </p:tav>
                                      </p:tavLst>
                                    </p:anim>
                                    <p:anim calcmode="lin" valueType="num">
                                      <p:cBhvr>
                                        <p:cTn id="21" dur="500" fill="hold"/>
                                        <p:tgtEl>
                                          <p:spTgt spid="65572"/>
                                        </p:tgtEl>
                                        <p:attrNameLst>
                                          <p:attrName>ppt_h</p:attrName>
                                        </p:attrNameLst>
                                      </p:cBhvr>
                                      <p:tavLst>
                                        <p:tav tm="0">
                                          <p:val>
                                            <p:fltVal val="0"/>
                                          </p:val>
                                        </p:tav>
                                        <p:tav tm="100000">
                                          <p:val>
                                            <p:strVal val="#ppt_h"/>
                                          </p:val>
                                        </p:tav>
                                      </p:tavLst>
                                    </p:anim>
                                    <p:animEffect transition="in" filter="fade">
                                      <p:cBhvr>
                                        <p:cTn id="22" dur="500"/>
                                        <p:tgtEl>
                                          <p:spTgt spid="65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70" grpId="0"/>
      <p:bldP spid="65571" grpId="0" animBg="1"/>
      <p:bldP spid="6557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AutoShape 2">
            <a:extLst>
              <a:ext uri="{FF2B5EF4-FFF2-40B4-BE49-F238E27FC236}">
                <a16:creationId xmlns:a16="http://schemas.microsoft.com/office/drawing/2014/main" id="{558CFE5C-1348-46EF-9979-A39B7184BB29}"/>
              </a:ext>
            </a:extLst>
          </p:cNvPr>
          <p:cNvSpPr>
            <a:spLocks noChangeArrowheads="1"/>
          </p:cNvSpPr>
          <p:nvPr/>
        </p:nvSpPr>
        <p:spPr bwMode="auto">
          <a:xfrm rot="2980312">
            <a:off x="7937500" y="4618038"/>
            <a:ext cx="1066800" cy="228600"/>
          </a:xfrm>
          <a:prstGeom prst="rightArrow">
            <a:avLst>
              <a:gd name="adj1" fmla="val 50000"/>
              <a:gd name="adj2" fmla="val 116667"/>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47" name="AutoShape 3">
            <a:extLst>
              <a:ext uri="{FF2B5EF4-FFF2-40B4-BE49-F238E27FC236}">
                <a16:creationId xmlns:a16="http://schemas.microsoft.com/office/drawing/2014/main" id="{227924F2-A4B9-4C86-8403-247C8A5506E5}"/>
              </a:ext>
            </a:extLst>
          </p:cNvPr>
          <p:cNvSpPr>
            <a:spLocks noChangeArrowheads="1"/>
          </p:cNvSpPr>
          <p:nvPr/>
        </p:nvSpPr>
        <p:spPr bwMode="auto">
          <a:xfrm rot="-2800100">
            <a:off x="3001173" y="4717257"/>
            <a:ext cx="1100137" cy="228600"/>
          </a:xfrm>
          <a:prstGeom prst="rightArrow">
            <a:avLst>
              <a:gd name="adj1" fmla="val 50000"/>
              <a:gd name="adj2" fmla="val 120312"/>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48" name="Rectangle 4">
            <a:extLst>
              <a:ext uri="{FF2B5EF4-FFF2-40B4-BE49-F238E27FC236}">
                <a16:creationId xmlns:a16="http://schemas.microsoft.com/office/drawing/2014/main" id="{163CAC95-0314-4514-A1CA-224D816C7D38}"/>
              </a:ext>
            </a:extLst>
          </p:cNvPr>
          <p:cNvSpPr>
            <a:spLocks noChangeArrowheads="1"/>
          </p:cNvSpPr>
          <p:nvPr/>
        </p:nvSpPr>
        <p:spPr bwMode="auto">
          <a:xfrm>
            <a:off x="76200" y="3810000"/>
            <a:ext cx="11963400" cy="6096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6565" name="Rectangle 5">
            <a:extLst>
              <a:ext uri="{FF2B5EF4-FFF2-40B4-BE49-F238E27FC236}">
                <a16:creationId xmlns:a16="http://schemas.microsoft.com/office/drawing/2014/main" id="{C6F22869-2E36-4EDD-ADE1-6C7E5E252E5B}"/>
              </a:ext>
            </a:extLst>
          </p:cNvPr>
          <p:cNvSpPr>
            <a:spLocks noGrp="1" noChangeArrowheads="1"/>
          </p:cNvSpPr>
          <p:nvPr>
            <p:ph type="title"/>
          </p:nvPr>
        </p:nvSpPr>
        <p:spPr>
          <a:xfrm>
            <a:off x="1752600" y="228600"/>
            <a:ext cx="8686800" cy="838200"/>
          </a:xfrm>
          <a:effectLst>
            <a:outerShdw dist="35921" dir="2700000" algn="ctr" rotWithShape="0">
              <a:srgbClr val="D05400"/>
            </a:outerShdw>
          </a:effectLst>
        </p:spPr>
        <p:txBody>
          <a:bodyPr/>
          <a:lstStyle/>
          <a:p>
            <a:pPr algn="ctr" eaLnBrk="1" hangingPunct="1">
              <a:defRPr/>
            </a:pPr>
            <a:r>
              <a:rPr lang="en-US" sz="5400" b="1"/>
              <a:t>Introduction</a:t>
            </a:r>
          </a:p>
        </p:txBody>
      </p:sp>
      <p:sp>
        <p:nvSpPr>
          <p:cNvPr id="6154" name="Line 10">
            <a:extLst>
              <a:ext uri="{FF2B5EF4-FFF2-40B4-BE49-F238E27FC236}">
                <a16:creationId xmlns:a16="http://schemas.microsoft.com/office/drawing/2014/main" id="{BB8254EA-B53F-484C-974A-2C7E3ADA1507}"/>
              </a:ext>
            </a:extLst>
          </p:cNvPr>
          <p:cNvSpPr>
            <a:spLocks noChangeShapeType="1"/>
          </p:cNvSpPr>
          <p:nvPr/>
        </p:nvSpPr>
        <p:spPr bwMode="auto">
          <a:xfrm>
            <a:off x="1828800" y="11430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5" name="Oval 11">
            <a:extLst>
              <a:ext uri="{FF2B5EF4-FFF2-40B4-BE49-F238E27FC236}">
                <a16:creationId xmlns:a16="http://schemas.microsoft.com/office/drawing/2014/main" id="{ADDD84F8-0A7E-4422-A115-C6A3CE19E6C9}"/>
              </a:ext>
            </a:extLst>
          </p:cNvPr>
          <p:cNvSpPr>
            <a:spLocks noChangeArrowheads="1"/>
          </p:cNvSpPr>
          <p:nvPr/>
        </p:nvSpPr>
        <p:spPr bwMode="auto">
          <a:xfrm>
            <a:off x="1828800" y="5562600"/>
            <a:ext cx="304800" cy="3048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56" name="Oval 12">
            <a:extLst>
              <a:ext uri="{FF2B5EF4-FFF2-40B4-BE49-F238E27FC236}">
                <a16:creationId xmlns:a16="http://schemas.microsoft.com/office/drawing/2014/main" id="{C6126A3B-E23C-46C1-B547-97160035471C}"/>
              </a:ext>
            </a:extLst>
          </p:cNvPr>
          <p:cNvSpPr>
            <a:spLocks noChangeArrowheads="1"/>
          </p:cNvSpPr>
          <p:nvPr/>
        </p:nvSpPr>
        <p:spPr bwMode="auto">
          <a:xfrm>
            <a:off x="9067800" y="5562600"/>
            <a:ext cx="304800" cy="3048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157" name="WordArt 13">
            <a:extLst>
              <a:ext uri="{FF2B5EF4-FFF2-40B4-BE49-F238E27FC236}">
                <a16:creationId xmlns:a16="http://schemas.microsoft.com/office/drawing/2014/main" id="{E99C23B1-1E2A-4A43-8D0E-EAFCA991C5B8}"/>
              </a:ext>
            </a:extLst>
          </p:cNvPr>
          <p:cNvSpPr>
            <a:spLocks noChangeArrowheads="1" noChangeShapeType="1" noTextEdit="1"/>
          </p:cNvSpPr>
          <p:nvPr/>
        </p:nvSpPr>
        <p:spPr bwMode="auto">
          <a:xfrm>
            <a:off x="2000250" y="5181600"/>
            <a:ext cx="666750" cy="10477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D05400"/>
                </a:solidFill>
                <a:effectLst>
                  <a:outerShdw dist="35921" dir="2700000" algn="ctr" rotWithShape="0">
                    <a:schemeClr val="tx1"/>
                  </a:outerShdw>
                </a:effectLst>
                <a:latin typeface="Calibri" panose="020F0502020204030204" pitchFamily="34" charset="0"/>
                <a:cs typeface="Calibri" panose="020F0502020204030204" pitchFamily="34" charset="0"/>
              </a:rPr>
              <a:t>30</a:t>
            </a:r>
          </a:p>
          <a:p>
            <a:pPr algn="ctr"/>
            <a:r>
              <a:rPr lang="en-US" sz="3600" b="1" kern="10" dirty="0">
                <a:ln w="9525">
                  <a:solidFill>
                    <a:srgbClr val="000000"/>
                  </a:solidFill>
                  <a:round/>
                  <a:headEnd/>
                  <a:tailEnd/>
                </a:ln>
                <a:solidFill>
                  <a:srgbClr val="D05400"/>
                </a:solidFill>
                <a:effectLst>
                  <a:outerShdw dist="35921" dir="2700000" algn="ctr" rotWithShape="0">
                    <a:schemeClr val="tx1"/>
                  </a:outerShdw>
                </a:effectLst>
                <a:latin typeface="Calibri" panose="020F0502020204030204" pitchFamily="34" charset="0"/>
                <a:cs typeface="Calibri" panose="020F0502020204030204" pitchFamily="34" charset="0"/>
              </a:rPr>
              <a:t>AD</a:t>
            </a:r>
          </a:p>
        </p:txBody>
      </p:sp>
      <p:sp>
        <p:nvSpPr>
          <p:cNvPr id="6158" name="WordArt 14">
            <a:extLst>
              <a:ext uri="{FF2B5EF4-FFF2-40B4-BE49-F238E27FC236}">
                <a16:creationId xmlns:a16="http://schemas.microsoft.com/office/drawing/2014/main" id="{08FC0EE2-0DE5-49DB-805C-B3698AC829E6}"/>
              </a:ext>
            </a:extLst>
          </p:cNvPr>
          <p:cNvSpPr>
            <a:spLocks noChangeArrowheads="1" noChangeShapeType="1" noTextEdit="1"/>
          </p:cNvSpPr>
          <p:nvPr/>
        </p:nvSpPr>
        <p:spPr bwMode="auto">
          <a:xfrm>
            <a:off x="8477250" y="5181600"/>
            <a:ext cx="666750" cy="10477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D05400"/>
                </a:solidFill>
                <a:effectLst>
                  <a:outerShdw dist="35921" dir="2700000" algn="ctr" rotWithShape="0">
                    <a:schemeClr val="tx1"/>
                  </a:outerShdw>
                </a:effectLst>
                <a:latin typeface="Calibri" panose="020F0502020204030204" pitchFamily="34" charset="0"/>
                <a:cs typeface="Calibri" panose="020F0502020204030204" pitchFamily="34" charset="0"/>
              </a:rPr>
              <a:t>70</a:t>
            </a:r>
          </a:p>
          <a:p>
            <a:pPr algn="ctr"/>
            <a:r>
              <a:rPr lang="en-US" sz="3600" b="1" kern="10" dirty="0">
                <a:ln w="9525">
                  <a:solidFill>
                    <a:srgbClr val="000000"/>
                  </a:solidFill>
                  <a:round/>
                  <a:headEnd/>
                  <a:tailEnd/>
                </a:ln>
                <a:solidFill>
                  <a:srgbClr val="D05400"/>
                </a:solidFill>
                <a:effectLst>
                  <a:outerShdw dist="35921" dir="2700000" algn="ctr" rotWithShape="0">
                    <a:schemeClr val="tx1"/>
                  </a:outerShdw>
                </a:effectLst>
                <a:latin typeface="Calibri" panose="020F0502020204030204" pitchFamily="34" charset="0"/>
                <a:cs typeface="Calibri" panose="020F0502020204030204" pitchFamily="34" charset="0"/>
              </a:rPr>
              <a:t>AD</a:t>
            </a:r>
          </a:p>
        </p:txBody>
      </p:sp>
      <p:pic>
        <p:nvPicPr>
          <p:cNvPr id="6159" name="Picture 15" descr="RobertsJerusalemWeb">
            <a:extLst>
              <a:ext uri="{FF2B5EF4-FFF2-40B4-BE49-F238E27FC236}">
                <a16:creationId xmlns:a16="http://schemas.microsoft.com/office/drawing/2014/main" id="{3A08334B-F267-4FEC-BAC1-3FDF28A8F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178429"/>
            <a:ext cx="15621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6" descr="Cross">
            <a:extLst>
              <a:ext uri="{FF2B5EF4-FFF2-40B4-BE49-F238E27FC236}">
                <a16:creationId xmlns:a16="http://schemas.microsoft.com/office/drawing/2014/main" id="{421BFD13-4E89-4CC2-8577-37A9113018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5105404"/>
            <a:ext cx="9413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Line 17">
            <a:extLst>
              <a:ext uri="{FF2B5EF4-FFF2-40B4-BE49-F238E27FC236}">
                <a16:creationId xmlns:a16="http://schemas.microsoft.com/office/drawing/2014/main" id="{BA6A63F6-4ABE-4A85-8C3D-56C4C6D3B939}"/>
              </a:ext>
            </a:extLst>
          </p:cNvPr>
          <p:cNvSpPr>
            <a:spLocks noChangeShapeType="1"/>
          </p:cNvSpPr>
          <p:nvPr/>
        </p:nvSpPr>
        <p:spPr bwMode="auto">
          <a:xfrm>
            <a:off x="1905000" y="5715000"/>
            <a:ext cx="7315200" cy="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2" name="Text Box 18">
            <a:extLst>
              <a:ext uri="{FF2B5EF4-FFF2-40B4-BE49-F238E27FC236}">
                <a16:creationId xmlns:a16="http://schemas.microsoft.com/office/drawing/2014/main" id="{DAACFD3A-BC39-4BD4-B9F9-A5D70A23871A}"/>
              </a:ext>
            </a:extLst>
          </p:cNvPr>
          <p:cNvSpPr txBox="1">
            <a:spLocks noChangeArrowheads="1"/>
          </p:cNvSpPr>
          <p:nvPr/>
        </p:nvSpPr>
        <p:spPr bwMode="auto">
          <a:xfrm>
            <a:off x="1981200" y="6172202"/>
            <a:ext cx="167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latin typeface="Calibri" panose="020F0502020204030204" pitchFamily="34" charset="0"/>
              </a:rPr>
              <a:t>The Cross</a:t>
            </a:r>
          </a:p>
        </p:txBody>
      </p:sp>
      <p:sp>
        <p:nvSpPr>
          <p:cNvPr id="6163" name="Text Box 19">
            <a:extLst>
              <a:ext uri="{FF2B5EF4-FFF2-40B4-BE49-F238E27FC236}">
                <a16:creationId xmlns:a16="http://schemas.microsoft.com/office/drawing/2014/main" id="{836296EC-9B4C-475A-9993-E308E24BE1D1}"/>
              </a:ext>
            </a:extLst>
          </p:cNvPr>
          <p:cNvSpPr txBox="1">
            <a:spLocks noChangeArrowheads="1"/>
          </p:cNvSpPr>
          <p:nvPr/>
        </p:nvSpPr>
        <p:spPr bwMode="auto">
          <a:xfrm>
            <a:off x="6172200" y="6172203"/>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dirty="0">
                <a:latin typeface="Calibri" panose="020F0502020204030204" pitchFamily="34" charset="0"/>
              </a:rPr>
              <a:t>Destruction of Jerusalem</a:t>
            </a:r>
          </a:p>
        </p:txBody>
      </p:sp>
      <p:sp>
        <p:nvSpPr>
          <p:cNvPr id="6164" name="Text Box 20">
            <a:extLst>
              <a:ext uri="{FF2B5EF4-FFF2-40B4-BE49-F238E27FC236}">
                <a16:creationId xmlns:a16="http://schemas.microsoft.com/office/drawing/2014/main" id="{3F43B3C6-19D4-4E2C-A8A1-7104BA22357B}"/>
              </a:ext>
            </a:extLst>
          </p:cNvPr>
          <p:cNvSpPr txBox="1">
            <a:spLocks noChangeArrowheads="1"/>
          </p:cNvSpPr>
          <p:nvPr/>
        </p:nvSpPr>
        <p:spPr bwMode="auto">
          <a:xfrm>
            <a:off x="3810000" y="5257802"/>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latin typeface="Calibri" panose="020F0502020204030204" pitchFamily="34" charset="0"/>
              </a:rPr>
              <a:t>        </a:t>
            </a:r>
            <a:r>
              <a:rPr lang="en-US" altLang="en-US" sz="2400" dirty="0">
                <a:solidFill>
                  <a:srgbClr val="FFFF00"/>
                </a:solidFill>
                <a:latin typeface="Calibri" panose="020F0502020204030204" pitchFamily="34" charset="0"/>
              </a:rPr>
              <a:t>“Last Days”</a:t>
            </a:r>
            <a:r>
              <a:rPr lang="en-US" altLang="en-US" sz="2400" dirty="0">
                <a:latin typeface="Calibri" panose="020F0502020204030204" pitchFamily="34" charset="0"/>
              </a:rPr>
              <a:t> </a:t>
            </a:r>
          </a:p>
        </p:txBody>
      </p:sp>
      <p:sp>
        <p:nvSpPr>
          <p:cNvPr id="6165" name="Line 21">
            <a:extLst>
              <a:ext uri="{FF2B5EF4-FFF2-40B4-BE49-F238E27FC236}">
                <a16:creationId xmlns:a16="http://schemas.microsoft.com/office/drawing/2014/main" id="{8B38E089-4782-4C40-AC52-0FA3E5B18956}"/>
              </a:ext>
            </a:extLst>
          </p:cNvPr>
          <p:cNvSpPr>
            <a:spLocks noChangeShapeType="1"/>
          </p:cNvSpPr>
          <p:nvPr/>
        </p:nvSpPr>
        <p:spPr bwMode="auto">
          <a:xfrm>
            <a:off x="6019800" y="5486400"/>
            <a:ext cx="381000"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6" name="Line 22">
            <a:extLst>
              <a:ext uri="{FF2B5EF4-FFF2-40B4-BE49-F238E27FC236}">
                <a16:creationId xmlns:a16="http://schemas.microsoft.com/office/drawing/2014/main" id="{7BA1AED3-1C88-4F1C-9AE6-BF07B950393B}"/>
              </a:ext>
            </a:extLst>
          </p:cNvPr>
          <p:cNvSpPr>
            <a:spLocks noChangeShapeType="1"/>
          </p:cNvSpPr>
          <p:nvPr/>
        </p:nvSpPr>
        <p:spPr bwMode="auto">
          <a:xfrm flipH="1">
            <a:off x="4114800" y="5486400"/>
            <a:ext cx="381000"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7" name="WordArt 23">
            <a:extLst>
              <a:ext uri="{FF2B5EF4-FFF2-40B4-BE49-F238E27FC236}">
                <a16:creationId xmlns:a16="http://schemas.microsoft.com/office/drawing/2014/main" id="{32A18E58-DAF6-4F75-825E-645F46E61961}"/>
              </a:ext>
            </a:extLst>
          </p:cNvPr>
          <p:cNvSpPr>
            <a:spLocks noChangeArrowheads="1" noChangeShapeType="1" noTextEdit="1"/>
          </p:cNvSpPr>
          <p:nvPr/>
        </p:nvSpPr>
        <p:spPr bwMode="auto">
          <a:xfrm>
            <a:off x="5953129" y="4781550"/>
            <a:ext cx="2428875" cy="323850"/>
          </a:xfrm>
          <a:prstGeom prst="rect">
            <a:avLst/>
          </a:prstGeom>
        </p:spPr>
        <p:txBody>
          <a:bodyPr wrap="none" fromWordArt="1">
            <a:prstTxWarp prst="textPlain">
              <a:avLst>
                <a:gd name="adj" fmla="val 50000"/>
              </a:avLst>
            </a:prstTxWarp>
          </a:bodyPr>
          <a:lstStyle/>
          <a:p>
            <a:pPr algn="ctr"/>
            <a:r>
              <a:rPr lang="en-US" sz="2800" kern="10" dirty="0">
                <a:ln w="9525">
                  <a:solidFill>
                    <a:srgbClr val="993300"/>
                  </a:solidFill>
                  <a:round/>
                  <a:headEnd/>
                  <a:tailEnd/>
                </a:ln>
                <a:solidFill>
                  <a:srgbClr val="FFFFFF"/>
                </a:solidFill>
                <a:latin typeface="Calibri" panose="020F0502020204030204" pitchFamily="34" charset="0"/>
                <a:cs typeface="Calibri" panose="020F0502020204030204" pitchFamily="34" charset="0"/>
              </a:rPr>
              <a:t>Coming of Christ</a:t>
            </a:r>
          </a:p>
        </p:txBody>
      </p:sp>
      <p:sp>
        <p:nvSpPr>
          <p:cNvPr id="6168" name="Text Box 24">
            <a:extLst>
              <a:ext uri="{FF2B5EF4-FFF2-40B4-BE49-F238E27FC236}">
                <a16:creationId xmlns:a16="http://schemas.microsoft.com/office/drawing/2014/main" id="{8D8757D9-F300-40B5-BF26-B44E4C9643FF}"/>
              </a:ext>
            </a:extLst>
          </p:cNvPr>
          <p:cNvSpPr txBox="1">
            <a:spLocks noChangeArrowheads="1"/>
          </p:cNvSpPr>
          <p:nvPr/>
        </p:nvSpPr>
        <p:spPr bwMode="auto">
          <a:xfrm>
            <a:off x="3962400" y="5715002"/>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latin typeface="Calibri" panose="020F0502020204030204" pitchFamily="34" charset="0"/>
              </a:rPr>
              <a:t>(Transitional Period)</a:t>
            </a:r>
          </a:p>
        </p:txBody>
      </p:sp>
      <p:sp>
        <p:nvSpPr>
          <p:cNvPr id="6169" name="WordArt 25">
            <a:extLst>
              <a:ext uri="{FF2B5EF4-FFF2-40B4-BE49-F238E27FC236}">
                <a16:creationId xmlns:a16="http://schemas.microsoft.com/office/drawing/2014/main" id="{902D2E47-C654-4FAC-9A95-9657CCD698A8}"/>
              </a:ext>
            </a:extLst>
          </p:cNvPr>
          <p:cNvSpPr>
            <a:spLocks noChangeArrowheads="1" noChangeShapeType="1" noTextEdit="1"/>
          </p:cNvSpPr>
          <p:nvPr/>
        </p:nvSpPr>
        <p:spPr bwMode="auto">
          <a:xfrm>
            <a:off x="2438400" y="3886200"/>
            <a:ext cx="7086600" cy="4572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FF"/>
                </a:solidFill>
                <a:effectLst>
                  <a:outerShdw dist="35921" dir="2700000" algn="ctr" rotWithShape="0">
                    <a:schemeClr val="bg1"/>
                  </a:outerShdw>
                </a:effectLst>
                <a:latin typeface="Calibri" panose="020F0502020204030204" pitchFamily="34" charset="0"/>
                <a:cs typeface="Calibri" panose="020F0502020204030204" pitchFamily="34" charset="0"/>
              </a:rPr>
              <a:t>70 A. D. Doctrine</a:t>
            </a:r>
          </a:p>
        </p:txBody>
      </p:sp>
      <p:sp>
        <p:nvSpPr>
          <p:cNvPr id="6170" name="WordArt 26">
            <a:extLst>
              <a:ext uri="{FF2B5EF4-FFF2-40B4-BE49-F238E27FC236}">
                <a16:creationId xmlns:a16="http://schemas.microsoft.com/office/drawing/2014/main" id="{A85DAEF5-6A5D-41DA-8DDE-E24522BA2391}"/>
              </a:ext>
            </a:extLst>
          </p:cNvPr>
          <p:cNvSpPr>
            <a:spLocks noChangeArrowheads="1" noChangeShapeType="1" noTextEdit="1"/>
          </p:cNvSpPr>
          <p:nvPr/>
        </p:nvSpPr>
        <p:spPr bwMode="auto">
          <a:xfrm rot="5400000">
            <a:off x="8839200" y="5410200"/>
            <a:ext cx="2133600" cy="3048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0000"/>
                </a:solidFill>
                <a:effectLst>
                  <a:outerShdw dist="35921" dir="2700000" algn="ctr" rotWithShape="0">
                    <a:schemeClr val="tx1"/>
                  </a:outerShdw>
                </a:effectLst>
                <a:latin typeface="Arial Black" panose="020B0A04020102020204" pitchFamily="34" charset="0"/>
              </a:rPr>
              <a:t>ETERNAL DAYS</a:t>
            </a:r>
          </a:p>
        </p:txBody>
      </p:sp>
      <p:pic>
        <p:nvPicPr>
          <p:cNvPr id="6171" name="Picture 27" descr="max king">
            <a:extLst>
              <a:ext uri="{FF2B5EF4-FFF2-40B4-BE49-F238E27FC236}">
                <a16:creationId xmlns:a16="http://schemas.microsoft.com/office/drawing/2014/main" id="{29801495-4B32-4C96-AB0A-3A24198246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5967" y="1219200"/>
            <a:ext cx="19764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2" name="Text Box 28">
            <a:extLst>
              <a:ext uri="{FF2B5EF4-FFF2-40B4-BE49-F238E27FC236}">
                <a16:creationId xmlns:a16="http://schemas.microsoft.com/office/drawing/2014/main" id="{EB397777-E087-4B5F-A293-3A02F5E68D84}"/>
              </a:ext>
            </a:extLst>
          </p:cNvPr>
          <p:cNvSpPr txBox="1">
            <a:spLocks noChangeArrowheads="1"/>
          </p:cNvSpPr>
          <p:nvPr/>
        </p:nvSpPr>
        <p:spPr bwMode="auto">
          <a:xfrm>
            <a:off x="9525000" y="1143003"/>
            <a:ext cx="198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dirty="0">
                <a:solidFill>
                  <a:schemeClr val="bg1"/>
                </a:solidFill>
                <a:latin typeface="Calibri" panose="020F0502020204030204" pitchFamily="34" charset="0"/>
              </a:rPr>
              <a:t>Max King </a:t>
            </a:r>
            <a:r>
              <a:rPr lang="en-US" altLang="en-US" dirty="0">
                <a:solidFill>
                  <a:schemeClr val="bg1"/>
                </a:solidFill>
                <a:latin typeface="Calibri" panose="020F0502020204030204" pitchFamily="34" charset="0"/>
              </a:rPr>
              <a:t>(1971)</a:t>
            </a:r>
          </a:p>
        </p:txBody>
      </p:sp>
      <p:sp>
        <p:nvSpPr>
          <p:cNvPr id="66589" name="AutoShape 29">
            <a:extLst>
              <a:ext uri="{FF2B5EF4-FFF2-40B4-BE49-F238E27FC236}">
                <a16:creationId xmlns:a16="http://schemas.microsoft.com/office/drawing/2014/main" id="{5728430F-D732-47FA-8F96-0DDC581C6760}"/>
              </a:ext>
            </a:extLst>
          </p:cNvPr>
          <p:cNvSpPr>
            <a:spLocks noChangeArrowheads="1"/>
          </p:cNvSpPr>
          <p:nvPr/>
        </p:nvSpPr>
        <p:spPr bwMode="auto">
          <a:xfrm rot="10800000">
            <a:off x="609596" y="1295400"/>
            <a:ext cx="7315204" cy="2362200"/>
          </a:xfrm>
          <a:prstGeom prst="wedgeRectCallout">
            <a:avLst>
              <a:gd name="adj1" fmla="val -88016"/>
              <a:gd name="adj2" fmla="val 12198"/>
            </a:avLst>
          </a:prstGeom>
          <a:solidFill>
            <a:schemeClr val="bg1"/>
          </a:solidFill>
          <a:ln w="9525">
            <a:solidFill>
              <a:schemeClr val="tx1"/>
            </a:solidFill>
            <a:miter lim="800000"/>
            <a:headEnd/>
            <a:tailEnd/>
          </a:ln>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
        <p:nvSpPr>
          <p:cNvPr id="66590" name="Text Box 30">
            <a:extLst>
              <a:ext uri="{FF2B5EF4-FFF2-40B4-BE49-F238E27FC236}">
                <a16:creationId xmlns:a16="http://schemas.microsoft.com/office/drawing/2014/main" id="{141291CE-46CF-4D8D-96D8-88C864A0C724}"/>
              </a:ext>
            </a:extLst>
          </p:cNvPr>
          <p:cNvSpPr txBox="1">
            <a:spLocks noChangeArrowheads="1"/>
          </p:cNvSpPr>
          <p:nvPr/>
        </p:nvSpPr>
        <p:spPr bwMode="auto">
          <a:xfrm>
            <a:off x="762000" y="1447800"/>
            <a:ext cx="7086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dirty="0">
                <a:latin typeface="Calibri" panose="020F0502020204030204" pitchFamily="34" charset="0"/>
              </a:rPr>
              <a:t>“There is no scriptural basis for</a:t>
            </a:r>
            <a:br>
              <a:rPr lang="en-US" altLang="en-US" sz="3200" dirty="0">
                <a:latin typeface="Calibri" panose="020F0502020204030204" pitchFamily="34" charset="0"/>
              </a:rPr>
            </a:br>
            <a:r>
              <a:rPr lang="en-US" altLang="en-US" sz="3200" dirty="0">
                <a:latin typeface="Calibri" panose="020F0502020204030204" pitchFamily="34" charset="0"/>
              </a:rPr>
              <a:t>extending the second coming of Christ beyond the fall of Judaism”</a:t>
            </a:r>
            <a:br>
              <a:rPr lang="en-US" altLang="en-US" sz="3200" dirty="0">
                <a:latin typeface="Calibri" panose="020F0502020204030204" pitchFamily="34" charset="0"/>
              </a:rPr>
            </a:br>
            <a:r>
              <a:rPr lang="en-US" altLang="en-US" sz="3200" b="1" dirty="0">
                <a:latin typeface="Calibri" panose="020F0502020204030204" pitchFamily="34" charset="0"/>
              </a:rPr>
              <a:t>(SOP, P. 105)</a:t>
            </a:r>
          </a:p>
        </p:txBody>
      </p:sp>
      <p:sp>
        <p:nvSpPr>
          <p:cNvPr id="2" name="Rectangle 9">
            <a:extLst>
              <a:ext uri="{FF2B5EF4-FFF2-40B4-BE49-F238E27FC236}">
                <a16:creationId xmlns:a16="http://schemas.microsoft.com/office/drawing/2014/main" id="{D6288FAC-7FEB-A9F1-9EED-325F32C26AE8}"/>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5BAAEE50-C893-F11E-3990-D1C125AD7043}"/>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769AFC7B-1748-6C0D-8D45-B026D574D5E1}"/>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84B57DD6-1695-CD98-A2F1-15600A7329A0}"/>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AutoShape 2">
            <a:extLst>
              <a:ext uri="{FF2B5EF4-FFF2-40B4-BE49-F238E27FC236}">
                <a16:creationId xmlns:a16="http://schemas.microsoft.com/office/drawing/2014/main" id="{0A59D741-7BA6-41B1-BCB7-02D41E5C3026}"/>
              </a:ext>
            </a:extLst>
          </p:cNvPr>
          <p:cNvSpPr>
            <a:spLocks noChangeArrowheads="1"/>
          </p:cNvSpPr>
          <p:nvPr/>
        </p:nvSpPr>
        <p:spPr bwMode="auto">
          <a:xfrm rot="2980312">
            <a:off x="7937500" y="4618038"/>
            <a:ext cx="1066800" cy="228600"/>
          </a:xfrm>
          <a:prstGeom prst="rightArrow">
            <a:avLst>
              <a:gd name="adj1" fmla="val 50000"/>
              <a:gd name="adj2" fmla="val 116667"/>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1" name="AutoShape 3">
            <a:extLst>
              <a:ext uri="{FF2B5EF4-FFF2-40B4-BE49-F238E27FC236}">
                <a16:creationId xmlns:a16="http://schemas.microsoft.com/office/drawing/2014/main" id="{28346DE1-FEB2-418F-921C-6B6AEE1BB6E8}"/>
              </a:ext>
            </a:extLst>
          </p:cNvPr>
          <p:cNvSpPr>
            <a:spLocks noChangeArrowheads="1"/>
          </p:cNvSpPr>
          <p:nvPr/>
        </p:nvSpPr>
        <p:spPr bwMode="auto">
          <a:xfrm rot="-2800100">
            <a:off x="3001173" y="4717257"/>
            <a:ext cx="1100137" cy="228600"/>
          </a:xfrm>
          <a:prstGeom prst="rightArrow">
            <a:avLst>
              <a:gd name="adj1" fmla="val 50000"/>
              <a:gd name="adj2" fmla="val 120312"/>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72" name="Rectangle 4">
            <a:extLst>
              <a:ext uri="{FF2B5EF4-FFF2-40B4-BE49-F238E27FC236}">
                <a16:creationId xmlns:a16="http://schemas.microsoft.com/office/drawing/2014/main" id="{4903B36C-F8F5-4684-A931-04D00829BBAD}"/>
              </a:ext>
            </a:extLst>
          </p:cNvPr>
          <p:cNvSpPr>
            <a:spLocks noChangeArrowheads="1"/>
          </p:cNvSpPr>
          <p:nvPr/>
        </p:nvSpPr>
        <p:spPr bwMode="auto">
          <a:xfrm>
            <a:off x="152400" y="3810000"/>
            <a:ext cx="11887200" cy="6096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7589" name="Rectangle 5">
            <a:extLst>
              <a:ext uri="{FF2B5EF4-FFF2-40B4-BE49-F238E27FC236}">
                <a16:creationId xmlns:a16="http://schemas.microsoft.com/office/drawing/2014/main" id="{D8C220BE-BF32-4955-9844-695949DAFA07}"/>
              </a:ext>
            </a:extLst>
          </p:cNvPr>
          <p:cNvSpPr>
            <a:spLocks noGrp="1" noChangeArrowheads="1"/>
          </p:cNvSpPr>
          <p:nvPr>
            <p:ph type="title"/>
          </p:nvPr>
        </p:nvSpPr>
        <p:spPr>
          <a:xfrm>
            <a:off x="1752600" y="228600"/>
            <a:ext cx="8686800" cy="838200"/>
          </a:xfrm>
          <a:effectLst>
            <a:outerShdw dist="35921" dir="2700000" algn="ctr" rotWithShape="0">
              <a:srgbClr val="D05400"/>
            </a:outerShdw>
          </a:effectLst>
        </p:spPr>
        <p:txBody>
          <a:bodyPr/>
          <a:lstStyle/>
          <a:p>
            <a:pPr algn="ctr" eaLnBrk="1" hangingPunct="1">
              <a:defRPr/>
            </a:pPr>
            <a:r>
              <a:rPr lang="en-US" sz="5400" b="1"/>
              <a:t>Introduction</a:t>
            </a:r>
          </a:p>
        </p:txBody>
      </p:sp>
      <p:sp>
        <p:nvSpPr>
          <p:cNvPr id="7178" name="Line 10">
            <a:extLst>
              <a:ext uri="{FF2B5EF4-FFF2-40B4-BE49-F238E27FC236}">
                <a16:creationId xmlns:a16="http://schemas.microsoft.com/office/drawing/2014/main" id="{C9973D7A-C975-4F25-963B-7920E688FFAE}"/>
              </a:ext>
            </a:extLst>
          </p:cNvPr>
          <p:cNvSpPr>
            <a:spLocks noChangeShapeType="1"/>
          </p:cNvSpPr>
          <p:nvPr/>
        </p:nvSpPr>
        <p:spPr bwMode="auto">
          <a:xfrm>
            <a:off x="1828800" y="11430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 name="Oval 11">
            <a:extLst>
              <a:ext uri="{FF2B5EF4-FFF2-40B4-BE49-F238E27FC236}">
                <a16:creationId xmlns:a16="http://schemas.microsoft.com/office/drawing/2014/main" id="{1F8AA060-99A5-4AE5-9C9E-1935846287AA}"/>
              </a:ext>
            </a:extLst>
          </p:cNvPr>
          <p:cNvSpPr>
            <a:spLocks noChangeArrowheads="1"/>
          </p:cNvSpPr>
          <p:nvPr/>
        </p:nvSpPr>
        <p:spPr bwMode="auto">
          <a:xfrm>
            <a:off x="1828800" y="5562600"/>
            <a:ext cx="304800" cy="3048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80" name="Oval 12">
            <a:extLst>
              <a:ext uri="{FF2B5EF4-FFF2-40B4-BE49-F238E27FC236}">
                <a16:creationId xmlns:a16="http://schemas.microsoft.com/office/drawing/2014/main" id="{83421586-43B5-473B-97BC-84874DB6E543}"/>
              </a:ext>
            </a:extLst>
          </p:cNvPr>
          <p:cNvSpPr>
            <a:spLocks noChangeArrowheads="1"/>
          </p:cNvSpPr>
          <p:nvPr/>
        </p:nvSpPr>
        <p:spPr bwMode="auto">
          <a:xfrm>
            <a:off x="9067800" y="5562600"/>
            <a:ext cx="304800" cy="3048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81" name="WordArt 13">
            <a:extLst>
              <a:ext uri="{FF2B5EF4-FFF2-40B4-BE49-F238E27FC236}">
                <a16:creationId xmlns:a16="http://schemas.microsoft.com/office/drawing/2014/main" id="{9B8D8B12-02D6-4727-8E35-247A0EF1888C}"/>
              </a:ext>
            </a:extLst>
          </p:cNvPr>
          <p:cNvSpPr>
            <a:spLocks noChangeArrowheads="1" noChangeShapeType="1" noTextEdit="1"/>
          </p:cNvSpPr>
          <p:nvPr/>
        </p:nvSpPr>
        <p:spPr bwMode="auto">
          <a:xfrm>
            <a:off x="2000250" y="5181600"/>
            <a:ext cx="666750" cy="10477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D05400"/>
                </a:solidFill>
                <a:effectLst>
                  <a:outerShdw dist="35921" dir="2700000" algn="ctr" rotWithShape="0">
                    <a:schemeClr val="tx1"/>
                  </a:outerShdw>
                </a:effectLst>
                <a:latin typeface="Calibri" panose="020F0502020204030204" pitchFamily="34" charset="0"/>
                <a:cs typeface="Calibri" panose="020F0502020204030204" pitchFamily="34" charset="0"/>
              </a:rPr>
              <a:t>30</a:t>
            </a:r>
          </a:p>
          <a:p>
            <a:pPr algn="ctr"/>
            <a:r>
              <a:rPr lang="en-US" sz="3600" b="1" kern="10" dirty="0">
                <a:ln w="9525">
                  <a:solidFill>
                    <a:srgbClr val="000000"/>
                  </a:solidFill>
                  <a:round/>
                  <a:headEnd/>
                  <a:tailEnd/>
                </a:ln>
                <a:solidFill>
                  <a:srgbClr val="D05400"/>
                </a:solidFill>
                <a:effectLst>
                  <a:outerShdw dist="35921" dir="2700000" algn="ctr" rotWithShape="0">
                    <a:schemeClr val="tx1"/>
                  </a:outerShdw>
                </a:effectLst>
                <a:latin typeface="Calibri" panose="020F0502020204030204" pitchFamily="34" charset="0"/>
                <a:cs typeface="Calibri" panose="020F0502020204030204" pitchFamily="34" charset="0"/>
              </a:rPr>
              <a:t>AD</a:t>
            </a:r>
          </a:p>
        </p:txBody>
      </p:sp>
      <p:sp>
        <p:nvSpPr>
          <p:cNvPr id="7182" name="WordArt 14">
            <a:extLst>
              <a:ext uri="{FF2B5EF4-FFF2-40B4-BE49-F238E27FC236}">
                <a16:creationId xmlns:a16="http://schemas.microsoft.com/office/drawing/2014/main" id="{273A4E60-4643-46F3-BE91-2324B17EBAB5}"/>
              </a:ext>
            </a:extLst>
          </p:cNvPr>
          <p:cNvSpPr>
            <a:spLocks noChangeArrowheads="1" noChangeShapeType="1" noTextEdit="1"/>
          </p:cNvSpPr>
          <p:nvPr/>
        </p:nvSpPr>
        <p:spPr bwMode="auto">
          <a:xfrm>
            <a:off x="8477250" y="5181600"/>
            <a:ext cx="666750" cy="10477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D05400"/>
                </a:solidFill>
                <a:effectLst>
                  <a:outerShdw dist="35921" dir="2700000" algn="ctr" rotWithShape="0">
                    <a:schemeClr val="tx1"/>
                  </a:outerShdw>
                </a:effectLst>
                <a:latin typeface="Calibri" panose="020F0502020204030204" pitchFamily="34" charset="0"/>
                <a:cs typeface="Calibri" panose="020F0502020204030204" pitchFamily="34" charset="0"/>
              </a:rPr>
              <a:t>70</a:t>
            </a:r>
          </a:p>
          <a:p>
            <a:pPr algn="ctr"/>
            <a:r>
              <a:rPr lang="en-US" sz="3600" b="1" kern="10" dirty="0">
                <a:ln w="9525">
                  <a:solidFill>
                    <a:srgbClr val="000000"/>
                  </a:solidFill>
                  <a:round/>
                  <a:headEnd/>
                  <a:tailEnd/>
                </a:ln>
                <a:solidFill>
                  <a:srgbClr val="D05400"/>
                </a:solidFill>
                <a:effectLst>
                  <a:outerShdw dist="35921" dir="2700000" algn="ctr" rotWithShape="0">
                    <a:schemeClr val="tx1"/>
                  </a:outerShdw>
                </a:effectLst>
                <a:latin typeface="Calibri" panose="020F0502020204030204" pitchFamily="34" charset="0"/>
                <a:cs typeface="Calibri" panose="020F0502020204030204" pitchFamily="34" charset="0"/>
              </a:rPr>
              <a:t>AD</a:t>
            </a:r>
          </a:p>
        </p:txBody>
      </p:sp>
      <p:pic>
        <p:nvPicPr>
          <p:cNvPr id="7183" name="Picture 15" descr="RobertsJerusalemWeb">
            <a:extLst>
              <a:ext uri="{FF2B5EF4-FFF2-40B4-BE49-F238E27FC236}">
                <a16:creationId xmlns:a16="http://schemas.microsoft.com/office/drawing/2014/main" id="{1B34F96E-91CF-4E8D-A237-55AF4C4EC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178429"/>
            <a:ext cx="15621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Cross">
            <a:extLst>
              <a:ext uri="{FF2B5EF4-FFF2-40B4-BE49-F238E27FC236}">
                <a16:creationId xmlns:a16="http://schemas.microsoft.com/office/drawing/2014/main" id="{B5413D80-ED44-4475-84B9-8BF48CECA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5105404"/>
            <a:ext cx="9413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Line 17">
            <a:extLst>
              <a:ext uri="{FF2B5EF4-FFF2-40B4-BE49-F238E27FC236}">
                <a16:creationId xmlns:a16="http://schemas.microsoft.com/office/drawing/2014/main" id="{8FB93D30-D594-45E5-BCD2-298CAFAED63D}"/>
              </a:ext>
            </a:extLst>
          </p:cNvPr>
          <p:cNvSpPr>
            <a:spLocks noChangeShapeType="1"/>
          </p:cNvSpPr>
          <p:nvPr/>
        </p:nvSpPr>
        <p:spPr bwMode="auto">
          <a:xfrm>
            <a:off x="1905000" y="5715000"/>
            <a:ext cx="7315200" cy="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 name="Text Box 18">
            <a:extLst>
              <a:ext uri="{FF2B5EF4-FFF2-40B4-BE49-F238E27FC236}">
                <a16:creationId xmlns:a16="http://schemas.microsoft.com/office/drawing/2014/main" id="{4E33C964-1330-4B2E-9082-C5D49E415244}"/>
              </a:ext>
            </a:extLst>
          </p:cNvPr>
          <p:cNvSpPr txBox="1">
            <a:spLocks noChangeArrowheads="1"/>
          </p:cNvSpPr>
          <p:nvPr/>
        </p:nvSpPr>
        <p:spPr bwMode="auto">
          <a:xfrm>
            <a:off x="1981200" y="6172202"/>
            <a:ext cx="167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latin typeface="Calibri" panose="020F0502020204030204" pitchFamily="34" charset="0"/>
              </a:rPr>
              <a:t>The Cross</a:t>
            </a:r>
          </a:p>
        </p:txBody>
      </p:sp>
      <p:sp>
        <p:nvSpPr>
          <p:cNvPr id="7187" name="Text Box 19">
            <a:extLst>
              <a:ext uri="{FF2B5EF4-FFF2-40B4-BE49-F238E27FC236}">
                <a16:creationId xmlns:a16="http://schemas.microsoft.com/office/drawing/2014/main" id="{2413938C-0E99-4FAC-BC49-CCA4497E42D5}"/>
              </a:ext>
            </a:extLst>
          </p:cNvPr>
          <p:cNvSpPr txBox="1">
            <a:spLocks noChangeArrowheads="1"/>
          </p:cNvSpPr>
          <p:nvPr/>
        </p:nvSpPr>
        <p:spPr bwMode="auto">
          <a:xfrm>
            <a:off x="6172200" y="6172203"/>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dirty="0">
                <a:latin typeface="Calibri" panose="020F0502020204030204" pitchFamily="34" charset="0"/>
              </a:rPr>
              <a:t>Destruction of Jerusalem</a:t>
            </a:r>
          </a:p>
        </p:txBody>
      </p:sp>
      <p:sp>
        <p:nvSpPr>
          <p:cNvPr id="7188" name="Text Box 20">
            <a:extLst>
              <a:ext uri="{FF2B5EF4-FFF2-40B4-BE49-F238E27FC236}">
                <a16:creationId xmlns:a16="http://schemas.microsoft.com/office/drawing/2014/main" id="{56E2FAA8-2D4E-4B6E-BDD3-E6FA84797027}"/>
              </a:ext>
            </a:extLst>
          </p:cNvPr>
          <p:cNvSpPr txBox="1">
            <a:spLocks noChangeArrowheads="1"/>
          </p:cNvSpPr>
          <p:nvPr/>
        </p:nvSpPr>
        <p:spPr bwMode="auto">
          <a:xfrm>
            <a:off x="3810000" y="5257802"/>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latin typeface="Calibri" panose="020F0502020204030204" pitchFamily="34" charset="0"/>
              </a:rPr>
              <a:t>        </a:t>
            </a:r>
            <a:r>
              <a:rPr lang="en-US" altLang="en-US" sz="2400" dirty="0">
                <a:solidFill>
                  <a:srgbClr val="FFFF00"/>
                </a:solidFill>
                <a:latin typeface="Calibri" panose="020F0502020204030204" pitchFamily="34" charset="0"/>
              </a:rPr>
              <a:t>“Last Days”</a:t>
            </a:r>
            <a:r>
              <a:rPr lang="en-US" altLang="en-US" sz="2400" dirty="0">
                <a:latin typeface="Calibri" panose="020F0502020204030204" pitchFamily="34" charset="0"/>
              </a:rPr>
              <a:t> </a:t>
            </a:r>
          </a:p>
        </p:txBody>
      </p:sp>
      <p:sp>
        <p:nvSpPr>
          <p:cNvPr id="7189" name="Line 21">
            <a:extLst>
              <a:ext uri="{FF2B5EF4-FFF2-40B4-BE49-F238E27FC236}">
                <a16:creationId xmlns:a16="http://schemas.microsoft.com/office/drawing/2014/main" id="{A4859CD8-C437-48D1-8320-BD5DB0A4009E}"/>
              </a:ext>
            </a:extLst>
          </p:cNvPr>
          <p:cNvSpPr>
            <a:spLocks noChangeShapeType="1"/>
          </p:cNvSpPr>
          <p:nvPr/>
        </p:nvSpPr>
        <p:spPr bwMode="auto">
          <a:xfrm>
            <a:off x="6019800" y="5486400"/>
            <a:ext cx="381000"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0" name="Line 22">
            <a:extLst>
              <a:ext uri="{FF2B5EF4-FFF2-40B4-BE49-F238E27FC236}">
                <a16:creationId xmlns:a16="http://schemas.microsoft.com/office/drawing/2014/main" id="{D14B957E-42C1-4A5D-9E27-817BDE56DE92}"/>
              </a:ext>
            </a:extLst>
          </p:cNvPr>
          <p:cNvSpPr>
            <a:spLocks noChangeShapeType="1"/>
          </p:cNvSpPr>
          <p:nvPr/>
        </p:nvSpPr>
        <p:spPr bwMode="auto">
          <a:xfrm flipH="1">
            <a:off x="4114800" y="5486400"/>
            <a:ext cx="381000"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91" name="WordArt 23">
            <a:extLst>
              <a:ext uri="{FF2B5EF4-FFF2-40B4-BE49-F238E27FC236}">
                <a16:creationId xmlns:a16="http://schemas.microsoft.com/office/drawing/2014/main" id="{9C788419-FD76-4561-9B72-5102959AE8D1}"/>
              </a:ext>
            </a:extLst>
          </p:cNvPr>
          <p:cNvSpPr>
            <a:spLocks noChangeArrowheads="1" noChangeShapeType="1" noTextEdit="1"/>
          </p:cNvSpPr>
          <p:nvPr/>
        </p:nvSpPr>
        <p:spPr bwMode="auto">
          <a:xfrm>
            <a:off x="5953129" y="4781550"/>
            <a:ext cx="2428875" cy="323850"/>
          </a:xfrm>
          <a:prstGeom prst="rect">
            <a:avLst/>
          </a:prstGeom>
        </p:spPr>
        <p:txBody>
          <a:bodyPr wrap="none" fromWordArt="1">
            <a:prstTxWarp prst="textPlain">
              <a:avLst>
                <a:gd name="adj" fmla="val 50000"/>
              </a:avLst>
            </a:prstTxWarp>
          </a:bodyPr>
          <a:lstStyle/>
          <a:p>
            <a:pPr algn="ctr"/>
            <a:r>
              <a:rPr lang="en-US" sz="2800" kern="10" dirty="0">
                <a:ln w="9525">
                  <a:solidFill>
                    <a:srgbClr val="993300"/>
                  </a:solidFill>
                  <a:round/>
                  <a:headEnd/>
                  <a:tailEnd/>
                </a:ln>
                <a:solidFill>
                  <a:srgbClr val="FFFFFF"/>
                </a:solidFill>
                <a:latin typeface="Calibri" panose="020F0502020204030204" pitchFamily="34" charset="0"/>
                <a:cs typeface="Calibri" panose="020F0502020204030204" pitchFamily="34" charset="0"/>
              </a:rPr>
              <a:t>Coming of Christ</a:t>
            </a:r>
          </a:p>
        </p:txBody>
      </p:sp>
      <p:sp>
        <p:nvSpPr>
          <p:cNvPr id="7192" name="Text Box 24">
            <a:extLst>
              <a:ext uri="{FF2B5EF4-FFF2-40B4-BE49-F238E27FC236}">
                <a16:creationId xmlns:a16="http://schemas.microsoft.com/office/drawing/2014/main" id="{A3ECC06D-82C5-4D58-B0B9-B1953D553A92}"/>
              </a:ext>
            </a:extLst>
          </p:cNvPr>
          <p:cNvSpPr txBox="1">
            <a:spLocks noChangeArrowheads="1"/>
          </p:cNvSpPr>
          <p:nvPr/>
        </p:nvSpPr>
        <p:spPr bwMode="auto">
          <a:xfrm>
            <a:off x="3962400" y="5715002"/>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latin typeface="Calibri" panose="020F0502020204030204" pitchFamily="34" charset="0"/>
              </a:rPr>
              <a:t>(Transitional Period)</a:t>
            </a:r>
          </a:p>
        </p:txBody>
      </p:sp>
      <p:sp>
        <p:nvSpPr>
          <p:cNvPr id="7193" name="WordArt 25">
            <a:extLst>
              <a:ext uri="{FF2B5EF4-FFF2-40B4-BE49-F238E27FC236}">
                <a16:creationId xmlns:a16="http://schemas.microsoft.com/office/drawing/2014/main" id="{D0C078ED-DCD8-4CD9-A6F0-77C55D872A8E}"/>
              </a:ext>
            </a:extLst>
          </p:cNvPr>
          <p:cNvSpPr>
            <a:spLocks noChangeArrowheads="1" noChangeShapeType="1" noTextEdit="1"/>
          </p:cNvSpPr>
          <p:nvPr/>
        </p:nvSpPr>
        <p:spPr bwMode="auto">
          <a:xfrm>
            <a:off x="2438400" y="3886200"/>
            <a:ext cx="7086600" cy="4572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FF"/>
                </a:solidFill>
                <a:effectLst>
                  <a:outerShdw dist="35921" dir="2700000" algn="ctr" rotWithShape="0">
                    <a:schemeClr val="bg1"/>
                  </a:outerShdw>
                </a:effectLst>
                <a:latin typeface="Calibri" panose="020F0502020204030204" pitchFamily="34" charset="0"/>
                <a:cs typeface="Calibri" panose="020F0502020204030204" pitchFamily="34" charset="0"/>
              </a:rPr>
              <a:t>70 A. D. Doctrine</a:t>
            </a:r>
          </a:p>
        </p:txBody>
      </p:sp>
      <p:sp>
        <p:nvSpPr>
          <p:cNvPr id="7194" name="WordArt 26">
            <a:extLst>
              <a:ext uri="{FF2B5EF4-FFF2-40B4-BE49-F238E27FC236}">
                <a16:creationId xmlns:a16="http://schemas.microsoft.com/office/drawing/2014/main" id="{90B7A994-91C0-4ABB-A1D2-6A8B9E950619}"/>
              </a:ext>
            </a:extLst>
          </p:cNvPr>
          <p:cNvSpPr>
            <a:spLocks noChangeArrowheads="1" noChangeShapeType="1" noTextEdit="1"/>
          </p:cNvSpPr>
          <p:nvPr/>
        </p:nvSpPr>
        <p:spPr bwMode="auto">
          <a:xfrm rot="5400000">
            <a:off x="8839200" y="5410200"/>
            <a:ext cx="2133600" cy="3048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0000"/>
                </a:solidFill>
                <a:effectLst>
                  <a:outerShdw dist="35921" dir="2700000" algn="ctr" rotWithShape="0">
                    <a:schemeClr val="tx1"/>
                  </a:outerShdw>
                </a:effectLst>
                <a:latin typeface="Arial Black" panose="020B0A04020102020204" pitchFamily="34" charset="0"/>
              </a:rPr>
              <a:t>ETERNAL DAYS</a:t>
            </a:r>
          </a:p>
        </p:txBody>
      </p:sp>
      <p:pic>
        <p:nvPicPr>
          <p:cNvPr id="7195" name="Picture 27" descr="max king">
            <a:extLst>
              <a:ext uri="{FF2B5EF4-FFF2-40B4-BE49-F238E27FC236}">
                <a16:creationId xmlns:a16="http://schemas.microsoft.com/office/drawing/2014/main" id="{023ED64C-2FBE-43DF-B7F4-408041BDF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5963" y="1219202"/>
            <a:ext cx="19764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6" name="Text Box 28">
            <a:extLst>
              <a:ext uri="{FF2B5EF4-FFF2-40B4-BE49-F238E27FC236}">
                <a16:creationId xmlns:a16="http://schemas.microsoft.com/office/drawing/2014/main" id="{A874816F-B73A-406A-B488-29D646BC6699}"/>
              </a:ext>
            </a:extLst>
          </p:cNvPr>
          <p:cNvSpPr txBox="1">
            <a:spLocks noChangeArrowheads="1"/>
          </p:cNvSpPr>
          <p:nvPr/>
        </p:nvSpPr>
        <p:spPr bwMode="auto">
          <a:xfrm>
            <a:off x="9524996" y="1143005"/>
            <a:ext cx="198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dirty="0">
                <a:solidFill>
                  <a:schemeClr val="bg1"/>
                </a:solidFill>
                <a:latin typeface="Calibri" panose="020F0502020204030204" pitchFamily="34" charset="0"/>
              </a:rPr>
              <a:t>Max King </a:t>
            </a:r>
            <a:r>
              <a:rPr lang="en-US" altLang="en-US" dirty="0">
                <a:solidFill>
                  <a:schemeClr val="bg1"/>
                </a:solidFill>
                <a:latin typeface="Calibri" panose="020F0502020204030204" pitchFamily="34" charset="0"/>
              </a:rPr>
              <a:t>(1971)</a:t>
            </a:r>
          </a:p>
        </p:txBody>
      </p:sp>
      <p:sp>
        <p:nvSpPr>
          <p:cNvPr id="67613" name="AutoShape 29">
            <a:extLst>
              <a:ext uri="{FF2B5EF4-FFF2-40B4-BE49-F238E27FC236}">
                <a16:creationId xmlns:a16="http://schemas.microsoft.com/office/drawing/2014/main" id="{E1C52C87-0BCF-4335-B0DF-A04969E1F966}"/>
              </a:ext>
            </a:extLst>
          </p:cNvPr>
          <p:cNvSpPr>
            <a:spLocks noChangeArrowheads="1"/>
          </p:cNvSpPr>
          <p:nvPr/>
        </p:nvSpPr>
        <p:spPr bwMode="auto">
          <a:xfrm rot="10800000">
            <a:off x="609600" y="1295400"/>
            <a:ext cx="7315200" cy="2362200"/>
          </a:xfrm>
          <a:prstGeom prst="wedgeRectCallout">
            <a:avLst>
              <a:gd name="adj1" fmla="val -87806"/>
              <a:gd name="adj2" fmla="val 12523"/>
            </a:avLst>
          </a:prstGeom>
          <a:solidFill>
            <a:schemeClr val="bg1"/>
          </a:solidFill>
          <a:ln w="9525">
            <a:solidFill>
              <a:schemeClr val="tx1"/>
            </a:solidFill>
            <a:miter lim="800000"/>
            <a:headEnd/>
            <a:tailEnd/>
          </a:ln>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
        <p:nvSpPr>
          <p:cNvPr id="67614" name="Text Box 30">
            <a:extLst>
              <a:ext uri="{FF2B5EF4-FFF2-40B4-BE49-F238E27FC236}">
                <a16:creationId xmlns:a16="http://schemas.microsoft.com/office/drawing/2014/main" id="{4646559F-53EF-428C-BADF-1FF657C48E05}"/>
              </a:ext>
            </a:extLst>
          </p:cNvPr>
          <p:cNvSpPr txBox="1">
            <a:spLocks noChangeArrowheads="1"/>
          </p:cNvSpPr>
          <p:nvPr/>
        </p:nvSpPr>
        <p:spPr bwMode="auto">
          <a:xfrm>
            <a:off x="762000" y="1706940"/>
            <a:ext cx="7086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dirty="0">
                <a:latin typeface="Calibri" panose="020F0502020204030204" pitchFamily="34" charset="0"/>
              </a:rPr>
              <a:t>“…the end of the Jewish world was the second coming of Christ”</a:t>
            </a:r>
            <a:br>
              <a:rPr lang="en-US" altLang="en-US" sz="3200" dirty="0">
                <a:latin typeface="Calibri" panose="020F0502020204030204" pitchFamily="34" charset="0"/>
              </a:rPr>
            </a:br>
            <a:r>
              <a:rPr lang="en-US" altLang="en-US" sz="3200" b="1" dirty="0">
                <a:latin typeface="Calibri" panose="020F0502020204030204" pitchFamily="34" charset="0"/>
              </a:rPr>
              <a:t>(SOP, P. 81)</a:t>
            </a:r>
          </a:p>
        </p:txBody>
      </p:sp>
      <p:sp>
        <p:nvSpPr>
          <p:cNvPr id="2" name="Rectangle 9">
            <a:extLst>
              <a:ext uri="{FF2B5EF4-FFF2-40B4-BE49-F238E27FC236}">
                <a16:creationId xmlns:a16="http://schemas.microsoft.com/office/drawing/2014/main" id="{D2B598E1-5DDF-A5F0-84AB-95A0A351A82A}"/>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B521B2D3-8A30-043F-C642-AC640CB2D9E4}"/>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5CA7ED6E-4C1C-04BD-C51B-382689CA1F81}"/>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33AF5F40-35AF-ADE5-B957-F337E4A93099}"/>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AutoShape 2">
            <a:extLst>
              <a:ext uri="{FF2B5EF4-FFF2-40B4-BE49-F238E27FC236}">
                <a16:creationId xmlns:a16="http://schemas.microsoft.com/office/drawing/2014/main" id="{02323662-1942-406D-A095-32D28887E0E2}"/>
              </a:ext>
            </a:extLst>
          </p:cNvPr>
          <p:cNvSpPr>
            <a:spLocks noChangeArrowheads="1"/>
          </p:cNvSpPr>
          <p:nvPr/>
        </p:nvSpPr>
        <p:spPr bwMode="auto">
          <a:xfrm rot="2980312">
            <a:off x="7937500" y="4618038"/>
            <a:ext cx="1066800" cy="228600"/>
          </a:xfrm>
          <a:prstGeom prst="rightArrow">
            <a:avLst>
              <a:gd name="adj1" fmla="val 50000"/>
              <a:gd name="adj2" fmla="val 116667"/>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195" name="AutoShape 3">
            <a:extLst>
              <a:ext uri="{FF2B5EF4-FFF2-40B4-BE49-F238E27FC236}">
                <a16:creationId xmlns:a16="http://schemas.microsoft.com/office/drawing/2014/main" id="{B71CFA57-C4FE-472D-9352-D75E85684945}"/>
              </a:ext>
            </a:extLst>
          </p:cNvPr>
          <p:cNvSpPr>
            <a:spLocks noChangeArrowheads="1"/>
          </p:cNvSpPr>
          <p:nvPr/>
        </p:nvSpPr>
        <p:spPr bwMode="auto">
          <a:xfrm rot="-2800100">
            <a:off x="3001173" y="4717257"/>
            <a:ext cx="1100137" cy="228600"/>
          </a:xfrm>
          <a:prstGeom prst="rightArrow">
            <a:avLst>
              <a:gd name="adj1" fmla="val 50000"/>
              <a:gd name="adj2" fmla="val 120312"/>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196" name="Rectangle 4">
            <a:extLst>
              <a:ext uri="{FF2B5EF4-FFF2-40B4-BE49-F238E27FC236}">
                <a16:creationId xmlns:a16="http://schemas.microsoft.com/office/drawing/2014/main" id="{5CFA426E-8C36-461E-B2B2-AB68F93C040D}"/>
              </a:ext>
            </a:extLst>
          </p:cNvPr>
          <p:cNvSpPr>
            <a:spLocks noChangeArrowheads="1"/>
          </p:cNvSpPr>
          <p:nvPr/>
        </p:nvSpPr>
        <p:spPr bwMode="auto">
          <a:xfrm>
            <a:off x="76200" y="3810000"/>
            <a:ext cx="12039600" cy="6096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8613" name="Rectangle 5">
            <a:extLst>
              <a:ext uri="{FF2B5EF4-FFF2-40B4-BE49-F238E27FC236}">
                <a16:creationId xmlns:a16="http://schemas.microsoft.com/office/drawing/2014/main" id="{549B370D-6E6C-4880-A4B6-E791E7A30C46}"/>
              </a:ext>
            </a:extLst>
          </p:cNvPr>
          <p:cNvSpPr>
            <a:spLocks noGrp="1" noChangeArrowheads="1"/>
          </p:cNvSpPr>
          <p:nvPr>
            <p:ph type="title"/>
          </p:nvPr>
        </p:nvSpPr>
        <p:spPr>
          <a:xfrm>
            <a:off x="1752600" y="228600"/>
            <a:ext cx="8686800" cy="838200"/>
          </a:xfrm>
          <a:effectLst>
            <a:outerShdw dist="35921" dir="2700000" algn="ctr" rotWithShape="0">
              <a:srgbClr val="D05400"/>
            </a:outerShdw>
          </a:effectLst>
        </p:spPr>
        <p:txBody>
          <a:bodyPr/>
          <a:lstStyle/>
          <a:p>
            <a:pPr algn="ctr" eaLnBrk="1" hangingPunct="1">
              <a:defRPr/>
            </a:pPr>
            <a:r>
              <a:rPr lang="en-US" sz="5400" b="1"/>
              <a:t>Introduction</a:t>
            </a:r>
          </a:p>
        </p:txBody>
      </p:sp>
      <p:sp>
        <p:nvSpPr>
          <p:cNvPr id="8202" name="Line 10">
            <a:extLst>
              <a:ext uri="{FF2B5EF4-FFF2-40B4-BE49-F238E27FC236}">
                <a16:creationId xmlns:a16="http://schemas.microsoft.com/office/drawing/2014/main" id="{50034455-56D3-4866-8B92-CC1367F63AF2}"/>
              </a:ext>
            </a:extLst>
          </p:cNvPr>
          <p:cNvSpPr>
            <a:spLocks noChangeShapeType="1"/>
          </p:cNvSpPr>
          <p:nvPr/>
        </p:nvSpPr>
        <p:spPr bwMode="auto">
          <a:xfrm>
            <a:off x="1828800" y="11430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3" name="Oval 11">
            <a:extLst>
              <a:ext uri="{FF2B5EF4-FFF2-40B4-BE49-F238E27FC236}">
                <a16:creationId xmlns:a16="http://schemas.microsoft.com/office/drawing/2014/main" id="{FBC65C3E-A8F3-4063-8B4C-023A2D7058EC}"/>
              </a:ext>
            </a:extLst>
          </p:cNvPr>
          <p:cNvSpPr>
            <a:spLocks noChangeArrowheads="1"/>
          </p:cNvSpPr>
          <p:nvPr/>
        </p:nvSpPr>
        <p:spPr bwMode="auto">
          <a:xfrm>
            <a:off x="1828800" y="5562600"/>
            <a:ext cx="304800" cy="3048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204" name="Oval 12">
            <a:extLst>
              <a:ext uri="{FF2B5EF4-FFF2-40B4-BE49-F238E27FC236}">
                <a16:creationId xmlns:a16="http://schemas.microsoft.com/office/drawing/2014/main" id="{62B908A0-AB42-4409-ADE2-03B2456A3C81}"/>
              </a:ext>
            </a:extLst>
          </p:cNvPr>
          <p:cNvSpPr>
            <a:spLocks noChangeArrowheads="1"/>
          </p:cNvSpPr>
          <p:nvPr/>
        </p:nvSpPr>
        <p:spPr bwMode="auto">
          <a:xfrm>
            <a:off x="9067800" y="5562600"/>
            <a:ext cx="304800" cy="3048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205" name="WordArt 13">
            <a:extLst>
              <a:ext uri="{FF2B5EF4-FFF2-40B4-BE49-F238E27FC236}">
                <a16:creationId xmlns:a16="http://schemas.microsoft.com/office/drawing/2014/main" id="{55A9479F-AA46-4CC3-9E0A-BDE0C50ABAA4}"/>
              </a:ext>
            </a:extLst>
          </p:cNvPr>
          <p:cNvSpPr>
            <a:spLocks noChangeArrowheads="1" noChangeShapeType="1" noTextEdit="1"/>
          </p:cNvSpPr>
          <p:nvPr/>
        </p:nvSpPr>
        <p:spPr bwMode="auto">
          <a:xfrm>
            <a:off x="2000250" y="5181600"/>
            <a:ext cx="666750" cy="10477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D05400"/>
                </a:solidFill>
                <a:effectLst>
                  <a:outerShdw dist="35921" dir="2700000" algn="ctr" rotWithShape="0">
                    <a:schemeClr val="tx1"/>
                  </a:outerShdw>
                </a:effectLst>
                <a:latin typeface="Calibri" panose="020F0502020204030204" pitchFamily="34" charset="0"/>
                <a:cs typeface="Calibri" panose="020F0502020204030204" pitchFamily="34" charset="0"/>
              </a:rPr>
              <a:t>30</a:t>
            </a:r>
          </a:p>
          <a:p>
            <a:pPr algn="ctr"/>
            <a:r>
              <a:rPr lang="en-US" sz="3600" b="1" kern="10" dirty="0">
                <a:ln w="9525">
                  <a:solidFill>
                    <a:srgbClr val="000000"/>
                  </a:solidFill>
                  <a:round/>
                  <a:headEnd/>
                  <a:tailEnd/>
                </a:ln>
                <a:solidFill>
                  <a:srgbClr val="D05400"/>
                </a:solidFill>
                <a:effectLst>
                  <a:outerShdw dist="35921" dir="2700000" algn="ctr" rotWithShape="0">
                    <a:schemeClr val="tx1"/>
                  </a:outerShdw>
                </a:effectLst>
                <a:latin typeface="Calibri" panose="020F0502020204030204" pitchFamily="34" charset="0"/>
                <a:cs typeface="Calibri" panose="020F0502020204030204" pitchFamily="34" charset="0"/>
              </a:rPr>
              <a:t>AD</a:t>
            </a:r>
          </a:p>
        </p:txBody>
      </p:sp>
      <p:sp>
        <p:nvSpPr>
          <p:cNvPr id="8206" name="WordArt 14">
            <a:extLst>
              <a:ext uri="{FF2B5EF4-FFF2-40B4-BE49-F238E27FC236}">
                <a16:creationId xmlns:a16="http://schemas.microsoft.com/office/drawing/2014/main" id="{EE88DE5A-3B82-496E-9332-EAD7AC2C5015}"/>
              </a:ext>
            </a:extLst>
          </p:cNvPr>
          <p:cNvSpPr>
            <a:spLocks noChangeArrowheads="1" noChangeShapeType="1" noTextEdit="1"/>
          </p:cNvSpPr>
          <p:nvPr/>
        </p:nvSpPr>
        <p:spPr bwMode="auto">
          <a:xfrm>
            <a:off x="8477250" y="5181600"/>
            <a:ext cx="666750" cy="104775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D05400"/>
                </a:solidFill>
                <a:effectLst>
                  <a:outerShdw dist="35921" dir="2700000" algn="ctr" rotWithShape="0">
                    <a:schemeClr val="tx1"/>
                  </a:outerShdw>
                </a:effectLst>
                <a:latin typeface="Calibri" panose="020F0502020204030204" pitchFamily="34" charset="0"/>
                <a:cs typeface="Calibri" panose="020F0502020204030204" pitchFamily="34" charset="0"/>
              </a:rPr>
              <a:t>70</a:t>
            </a:r>
          </a:p>
          <a:p>
            <a:pPr algn="ctr"/>
            <a:r>
              <a:rPr lang="en-US" sz="3600" b="1" kern="10" dirty="0">
                <a:ln w="9525">
                  <a:solidFill>
                    <a:srgbClr val="000000"/>
                  </a:solidFill>
                  <a:round/>
                  <a:headEnd/>
                  <a:tailEnd/>
                </a:ln>
                <a:solidFill>
                  <a:srgbClr val="D05400"/>
                </a:solidFill>
                <a:effectLst>
                  <a:outerShdw dist="35921" dir="2700000" algn="ctr" rotWithShape="0">
                    <a:schemeClr val="tx1"/>
                  </a:outerShdw>
                </a:effectLst>
                <a:latin typeface="Calibri" panose="020F0502020204030204" pitchFamily="34" charset="0"/>
                <a:cs typeface="Calibri" panose="020F0502020204030204" pitchFamily="34" charset="0"/>
              </a:rPr>
              <a:t>AD</a:t>
            </a:r>
          </a:p>
        </p:txBody>
      </p:sp>
      <p:pic>
        <p:nvPicPr>
          <p:cNvPr id="8207" name="Picture 15" descr="RobertsJerusalemWeb">
            <a:extLst>
              <a:ext uri="{FF2B5EF4-FFF2-40B4-BE49-F238E27FC236}">
                <a16:creationId xmlns:a16="http://schemas.microsoft.com/office/drawing/2014/main" id="{60E60240-3F80-4CFA-B4D3-4BBFDDB486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178429"/>
            <a:ext cx="15621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6" descr="Cross">
            <a:extLst>
              <a:ext uri="{FF2B5EF4-FFF2-40B4-BE49-F238E27FC236}">
                <a16:creationId xmlns:a16="http://schemas.microsoft.com/office/drawing/2014/main" id="{41BAEC02-D070-45E5-911F-FDD577164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5105404"/>
            <a:ext cx="9413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Line 17">
            <a:extLst>
              <a:ext uri="{FF2B5EF4-FFF2-40B4-BE49-F238E27FC236}">
                <a16:creationId xmlns:a16="http://schemas.microsoft.com/office/drawing/2014/main" id="{48FA3C99-95A5-4D1B-9335-C8C7D6BEDA72}"/>
              </a:ext>
            </a:extLst>
          </p:cNvPr>
          <p:cNvSpPr>
            <a:spLocks noChangeShapeType="1"/>
          </p:cNvSpPr>
          <p:nvPr/>
        </p:nvSpPr>
        <p:spPr bwMode="auto">
          <a:xfrm>
            <a:off x="1905000" y="5715000"/>
            <a:ext cx="7315200" cy="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0" name="Text Box 18">
            <a:extLst>
              <a:ext uri="{FF2B5EF4-FFF2-40B4-BE49-F238E27FC236}">
                <a16:creationId xmlns:a16="http://schemas.microsoft.com/office/drawing/2014/main" id="{80821F79-2E8C-4CF1-A14B-77D93C69C978}"/>
              </a:ext>
            </a:extLst>
          </p:cNvPr>
          <p:cNvSpPr txBox="1">
            <a:spLocks noChangeArrowheads="1"/>
          </p:cNvSpPr>
          <p:nvPr/>
        </p:nvSpPr>
        <p:spPr bwMode="auto">
          <a:xfrm>
            <a:off x="1981200" y="6172202"/>
            <a:ext cx="167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dirty="0">
                <a:latin typeface="Calibri" panose="020F0502020204030204" pitchFamily="34" charset="0"/>
              </a:rPr>
              <a:t>The Cross</a:t>
            </a:r>
          </a:p>
        </p:txBody>
      </p:sp>
      <p:sp>
        <p:nvSpPr>
          <p:cNvPr id="8211" name="Text Box 19">
            <a:extLst>
              <a:ext uri="{FF2B5EF4-FFF2-40B4-BE49-F238E27FC236}">
                <a16:creationId xmlns:a16="http://schemas.microsoft.com/office/drawing/2014/main" id="{4B9FB292-F46A-4B9C-8B09-E29402CE9F34}"/>
              </a:ext>
            </a:extLst>
          </p:cNvPr>
          <p:cNvSpPr txBox="1">
            <a:spLocks noChangeArrowheads="1"/>
          </p:cNvSpPr>
          <p:nvPr/>
        </p:nvSpPr>
        <p:spPr bwMode="auto">
          <a:xfrm>
            <a:off x="6172200" y="6172203"/>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dirty="0">
                <a:latin typeface="Calibri" panose="020F0502020204030204" pitchFamily="34" charset="0"/>
              </a:rPr>
              <a:t>Destruction of Jerusalem</a:t>
            </a:r>
          </a:p>
        </p:txBody>
      </p:sp>
      <p:sp>
        <p:nvSpPr>
          <p:cNvPr id="8212" name="Text Box 20">
            <a:extLst>
              <a:ext uri="{FF2B5EF4-FFF2-40B4-BE49-F238E27FC236}">
                <a16:creationId xmlns:a16="http://schemas.microsoft.com/office/drawing/2014/main" id="{573730A1-D023-4BCF-91AE-B19EF6EFD7EE}"/>
              </a:ext>
            </a:extLst>
          </p:cNvPr>
          <p:cNvSpPr txBox="1">
            <a:spLocks noChangeArrowheads="1"/>
          </p:cNvSpPr>
          <p:nvPr/>
        </p:nvSpPr>
        <p:spPr bwMode="auto">
          <a:xfrm>
            <a:off x="3810000" y="5257802"/>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latin typeface="Calibri" panose="020F0502020204030204" pitchFamily="34" charset="0"/>
              </a:rPr>
              <a:t>        </a:t>
            </a:r>
            <a:r>
              <a:rPr lang="en-US" altLang="en-US" sz="2400" dirty="0">
                <a:solidFill>
                  <a:srgbClr val="FFFF00"/>
                </a:solidFill>
                <a:latin typeface="Calibri" panose="020F0502020204030204" pitchFamily="34" charset="0"/>
              </a:rPr>
              <a:t>“Last Days”</a:t>
            </a:r>
            <a:r>
              <a:rPr lang="en-US" altLang="en-US" sz="2400" dirty="0">
                <a:latin typeface="Calibri" panose="020F0502020204030204" pitchFamily="34" charset="0"/>
              </a:rPr>
              <a:t> </a:t>
            </a:r>
          </a:p>
        </p:txBody>
      </p:sp>
      <p:sp>
        <p:nvSpPr>
          <p:cNvPr id="8213" name="Line 21">
            <a:extLst>
              <a:ext uri="{FF2B5EF4-FFF2-40B4-BE49-F238E27FC236}">
                <a16:creationId xmlns:a16="http://schemas.microsoft.com/office/drawing/2014/main" id="{D91F76D3-A7A0-4D1B-9E48-22FC4146A5A3}"/>
              </a:ext>
            </a:extLst>
          </p:cNvPr>
          <p:cNvSpPr>
            <a:spLocks noChangeShapeType="1"/>
          </p:cNvSpPr>
          <p:nvPr/>
        </p:nvSpPr>
        <p:spPr bwMode="auto">
          <a:xfrm>
            <a:off x="6019800" y="5486400"/>
            <a:ext cx="381000"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4" name="Line 22">
            <a:extLst>
              <a:ext uri="{FF2B5EF4-FFF2-40B4-BE49-F238E27FC236}">
                <a16:creationId xmlns:a16="http://schemas.microsoft.com/office/drawing/2014/main" id="{E4726E3F-9B64-4FD9-A2FD-E1A79381E7F1}"/>
              </a:ext>
            </a:extLst>
          </p:cNvPr>
          <p:cNvSpPr>
            <a:spLocks noChangeShapeType="1"/>
          </p:cNvSpPr>
          <p:nvPr/>
        </p:nvSpPr>
        <p:spPr bwMode="auto">
          <a:xfrm flipH="1">
            <a:off x="4114800" y="5486400"/>
            <a:ext cx="381000"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5" name="WordArt 23">
            <a:extLst>
              <a:ext uri="{FF2B5EF4-FFF2-40B4-BE49-F238E27FC236}">
                <a16:creationId xmlns:a16="http://schemas.microsoft.com/office/drawing/2014/main" id="{326D32AD-E34E-4E5A-B1EE-92A86E222813}"/>
              </a:ext>
            </a:extLst>
          </p:cNvPr>
          <p:cNvSpPr>
            <a:spLocks noChangeArrowheads="1" noChangeShapeType="1" noTextEdit="1"/>
          </p:cNvSpPr>
          <p:nvPr/>
        </p:nvSpPr>
        <p:spPr bwMode="auto">
          <a:xfrm>
            <a:off x="5953129" y="4781550"/>
            <a:ext cx="2428875" cy="323850"/>
          </a:xfrm>
          <a:prstGeom prst="rect">
            <a:avLst/>
          </a:prstGeom>
        </p:spPr>
        <p:txBody>
          <a:bodyPr wrap="none" fromWordArt="1">
            <a:prstTxWarp prst="textPlain">
              <a:avLst>
                <a:gd name="adj" fmla="val 50000"/>
              </a:avLst>
            </a:prstTxWarp>
          </a:bodyPr>
          <a:lstStyle/>
          <a:p>
            <a:pPr algn="ctr"/>
            <a:r>
              <a:rPr lang="en-US" sz="2800" kern="10" dirty="0">
                <a:ln w="9525">
                  <a:solidFill>
                    <a:srgbClr val="993300"/>
                  </a:solidFill>
                  <a:round/>
                  <a:headEnd/>
                  <a:tailEnd/>
                </a:ln>
                <a:solidFill>
                  <a:srgbClr val="FFFFFF"/>
                </a:solidFill>
                <a:latin typeface="Calibri" panose="020F0502020204030204" pitchFamily="34" charset="0"/>
                <a:cs typeface="Calibri" panose="020F0502020204030204" pitchFamily="34" charset="0"/>
              </a:rPr>
              <a:t>Coming of Christ</a:t>
            </a:r>
          </a:p>
        </p:txBody>
      </p:sp>
      <p:sp>
        <p:nvSpPr>
          <p:cNvPr id="8216" name="Text Box 24">
            <a:extLst>
              <a:ext uri="{FF2B5EF4-FFF2-40B4-BE49-F238E27FC236}">
                <a16:creationId xmlns:a16="http://schemas.microsoft.com/office/drawing/2014/main" id="{0967E01A-9981-4FB3-B261-75970CE56593}"/>
              </a:ext>
            </a:extLst>
          </p:cNvPr>
          <p:cNvSpPr txBox="1">
            <a:spLocks noChangeArrowheads="1"/>
          </p:cNvSpPr>
          <p:nvPr/>
        </p:nvSpPr>
        <p:spPr bwMode="auto">
          <a:xfrm>
            <a:off x="3962400" y="5715002"/>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latin typeface="Calibri" panose="020F0502020204030204" pitchFamily="34" charset="0"/>
              </a:rPr>
              <a:t>(Transitional Period)</a:t>
            </a:r>
          </a:p>
        </p:txBody>
      </p:sp>
      <p:sp>
        <p:nvSpPr>
          <p:cNvPr id="8217" name="WordArt 25">
            <a:extLst>
              <a:ext uri="{FF2B5EF4-FFF2-40B4-BE49-F238E27FC236}">
                <a16:creationId xmlns:a16="http://schemas.microsoft.com/office/drawing/2014/main" id="{4D0B436D-3EC6-4698-B6E7-C52757934C2C}"/>
              </a:ext>
            </a:extLst>
          </p:cNvPr>
          <p:cNvSpPr>
            <a:spLocks noChangeArrowheads="1" noChangeShapeType="1" noTextEdit="1"/>
          </p:cNvSpPr>
          <p:nvPr/>
        </p:nvSpPr>
        <p:spPr bwMode="auto">
          <a:xfrm>
            <a:off x="2438400" y="3886200"/>
            <a:ext cx="7086600" cy="457200"/>
          </a:xfrm>
          <a:prstGeom prst="rect">
            <a:avLst/>
          </a:prstGeom>
        </p:spPr>
        <p:txBody>
          <a:bodyPr wrap="none" fromWordArt="1">
            <a:prstTxWarp prst="textPlain">
              <a:avLst>
                <a:gd name="adj" fmla="val 50000"/>
              </a:avLst>
            </a:prstTxWarp>
          </a:bodyPr>
          <a:lstStyle/>
          <a:p>
            <a:pPr algn="ctr"/>
            <a:r>
              <a:rPr lang="en-US" sz="3600" b="1" kern="10" dirty="0">
                <a:ln w="9525">
                  <a:solidFill>
                    <a:srgbClr val="000000"/>
                  </a:solidFill>
                  <a:round/>
                  <a:headEnd/>
                  <a:tailEnd/>
                </a:ln>
                <a:solidFill>
                  <a:srgbClr val="FFFFFF"/>
                </a:solidFill>
                <a:effectLst>
                  <a:outerShdw dist="35921" dir="2700000" algn="ctr" rotWithShape="0">
                    <a:schemeClr val="bg1"/>
                  </a:outerShdw>
                </a:effectLst>
                <a:latin typeface="Calibri" panose="020F0502020204030204" pitchFamily="34" charset="0"/>
                <a:cs typeface="Calibri" panose="020F0502020204030204" pitchFamily="34" charset="0"/>
              </a:rPr>
              <a:t>70 A. D. Doctrine</a:t>
            </a:r>
          </a:p>
        </p:txBody>
      </p:sp>
      <p:sp>
        <p:nvSpPr>
          <p:cNvPr id="8218" name="WordArt 26">
            <a:extLst>
              <a:ext uri="{FF2B5EF4-FFF2-40B4-BE49-F238E27FC236}">
                <a16:creationId xmlns:a16="http://schemas.microsoft.com/office/drawing/2014/main" id="{3CEC4D64-2FB4-4E57-AA2F-D146E14EE123}"/>
              </a:ext>
            </a:extLst>
          </p:cNvPr>
          <p:cNvSpPr>
            <a:spLocks noChangeArrowheads="1" noChangeShapeType="1" noTextEdit="1"/>
          </p:cNvSpPr>
          <p:nvPr/>
        </p:nvSpPr>
        <p:spPr bwMode="auto">
          <a:xfrm rot="5400000">
            <a:off x="8839200" y="5410200"/>
            <a:ext cx="2133600" cy="304800"/>
          </a:xfrm>
          <a:prstGeom prst="rect">
            <a:avLst/>
          </a:prstGeom>
        </p:spPr>
        <p:txBody>
          <a:bodyPr vert="wordArtVert" wrap="none" fromWordArt="1">
            <a:prstTxWarp prst="textPlain">
              <a:avLst>
                <a:gd name="adj" fmla="val 50000"/>
              </a:avLst>
            </a:prstTxWarp>
          </a:bodyPr>
          <a:lstStyle/>
          <a:p>
            <a:pPr algn="ctr" fontAlgn="auto"/>
            <a:r>
              <a:rPr lang="en-US" sz="3600" kern="10">
                <a:ln w="9525">
                  <a:solidFill>
                    <a:srgbClr val="000000"/>
                  </a:solidFill>
                  <a:round/>
                  <a:headEnd/>
                  <a:tailEnd/>
                </a:ln>
                <a:solidFill>
                  <a:srgbClr val="FF0000"/>
                </a:solidFill>
                <a:effectLst>
                  <a:outerShdw dist="35921" dir="2700000" algn="ctr" rotWithShape="0">
                    <a:schemeClr val="tx1"/>
                  </a:outerShdw>
                </a:effectLst>
                <a:latin typeface="Arial Black" panose="020B0A04020102020204" pitchFamily="34" charset="0"/>
              </a:rPr>
              <a:t>ETERNAL DAYS</a:t>
            </a:r>
          </a:p>
        </p:txBody>
      </p:sp>
      <p:pic>
        <p:nvPicPr>
          <p:cNvPr id="8219" name="Picture 27" descr="max king">
            <a:extLst>
              <a:ext uri="{FF2B5EF4-FFF2-40B4-BE49-F238E27FC236}">
                <a16:creationId xmlns:a16="http://schemas.microsoft.com/office/drawing/2014/main" id="{DD6F5C2E-099A-46DE-822B-371C181AF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1219200"/>
            <a:ext cx="19764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0" name="Text Box 28">
            <a:extLst>
              <a:ext uri="{FF2B5EF4-FFF2-40B4-BE49-F238E27FC236}">
                <a16:creationId xmlns:a16="http://schemas.microsoft.com/office/drawing/2014/main" id="{90B501B8-9895-4C89-944E-3CC379817959}"/>
              </a:ext>
            </a:extLst>
          </p:cNvPr>
          <p:cNvSpPr txBox="1">
            <a:spLocks noChangeArrowheads="1"/>
          </p:cNvSpPr>
          <p:nvPr/>
        </p:nvSpPr>
        <p:spPr bwMode="auto">
          <a:xfrm>
            <a:off x="9520233" y="1143003"/>
            <a:ext cx="198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dirty="0">
                <a:solidFill>
                  <a:schemeClr val="bg1"/>
                </a:solidFill>
                <a:latin typeface="Calibri" panose="020F0502020204030204" pitchFamily="34" charset="0"/>
              </a:rPr>
              <a:t>Max King </a:t>
            </a:r>
            <a:r>
              <a:rPr lang="en-US" altLang="en-US" dirty="0">
                <a:solidFill>
                  <a:schemeClr val="bg1"/>
                </a:solidFill>
                <a:latin typeface="Calibri" panose="020F0502020204030204" pitchFamily="34" charset="0"/>
              </a:rPr>
              <a:t>(1971)</a:t>
            </a:r>
          </a:p>
        </p:txBody>
      </p:sp>
      <p:sp>
        <p:nvSpPr>
          <p:cNvPr id="68637" name="AutoShape 29">
            <a:extLst>
              <a:ext uri="{FF2B5EF4-FFF2-40B4-BE49-F238E27FC236}">
                <a16:creationId xmlns:a16="http://schemas.microsoft.com/office/drawing/2014/main" id="{9F13FCFC-BA8E-4CE6-9955-5041A0A36679}"/>
              </a:ext>
            </a:extLst>
          </p:cNvPr>
          <p:cNvSpPr>
            <a:spLocks noChangeArrowheads="1"/>
          </p:cNvSpPr>
          <p:nvPr/>
        </p:nvSpPr>
        <p:spPr bwMode="auto">
          <a:xfrm rot="10800000">
            <a:off x="609600" y="1295400"/>
            <a:ext cx="7315200" cy="2362200"/>
          </a:xfrm>
          <a:prstGeom prst="wedgeRectCallout">
            <a:avLst>
              <a:gd name="adj1" fmla="val -87280"/>
              <a:gd name="adj2" fmla="val 13174"/>
            </a:avLst>
          </a:prstGeom>
          <a:solidFill>
            <a:schemeClr val="bg1"/>
          </a:solidFill>
          <a:ln w="9525">
            <a:solidFill>
              <a:schemeClr val="tx1"/>
            </a:solidFill>
            <a:miter lim="800000"/>
            <a:headEnd/>
            <a:tailEnd/>
          </a:ln>
        </p:spPr>
        <p:txBody>
          <a:bodyPr rot="1080000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
        <p:nvSpPr>
          <p:cNvPr id="68638" name="Text Box 30">
            <a:extLst>
              <a:ext uri="{FF2B5EF4-FFF2-40B4-BE49-F238E27FC236}">
                <a16:creationId xmlns:a16="http://schemas.microsoft.com/office/drawing/2014/main" id="{5A7CDD97-8279-4E14-8770-F7965F43E50A}"/>
              </a:ext>
            </a:extLst>
          </p:cNvPr>
          <p:cNvSpPr txBox="1">
            <a:spLocks noChangeArrowheads="1"/>
          </p:cNvSpPr>
          <p:nvPr/>
        </p:nvSpPr>
        <p:spPr bwMode="auto">
          <a:xfrm>
            <a:off x="609600" y="1447800"/>
            <a:ext cx="7315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dirty="0">
                <a:latin typeface="Calibri" panose="020F0502020204030204" pitchFamily="34" charset="0"/>
              </a:rPr>
              <a:t>“Prophecy found its complete fulfillment in the second coming of Christ, and now may be regarded as closed and consummated”</a:t>
            </a:r>
            <a:br>
              <a:rPr lang="en-US" altLang="en-US" sz="3200" dirty="0">
                <a:latin typeface="Calibri" panose="020F0502020204030204" pitchFamily="34" charset="0"/>
              </a:rPr>
            </a:br>
            <a:r>
              <a:rPr lang="en-US" altLang="en-US" sz="3200" b="1" dirty="0">
                <a:latin typeface="Calibri" panose="020F0502020204030204" pitchFamily="34" charset="0"/>
              </a:rPr>
              <a:t>(SOP, P. 65)</a:t>
            </a:r>
          </a:p>
        </p:txBody>
      </p:sp>
      <p:sp>
        <p:nvSpPr>
          <p:cNvPr id="2" name="Rectangle 9">
            <a:extLst>
              <a:ext uri="{FF2B5EF4-FFF2-40B4-BE49-F238E27FC236}">
                <a16:creationId xmlns:a16="http://schemas.microsoft.com/office/drawing/2014/main" id="{E1F34CF9-83C0-7C4E-B876-6C1B0BDAEB41}"/>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185AF5CA-C651-D3B8-9413-13D5AAB4DBA9}"/>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63FCC199-7FED-67BA-14B1-5541200D9351}"/>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CCD7DB85-7F97-F5EB-39FD-682B3E56ADB2}"/>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FD1A7E4B-3AB7-45AC-B759-8EB9BF92B6DA}"/>
              </a:ext>
            </a:extLst>
          </p:cNvPr>
          <p:cNvSpPr>
            <a:spLocks noGrp="1" noChangeArrowheads="1"/>
          </p:cNvSpPr>
          <p:nvPr>
            <p:ph type="title"/>
          </p:nvPr>
        </p:nvSpPr>
        <p:spPr>
          <a:xfrm>
            <a:off x="1752600" y="228600"/>
            <a:ext cx="8686800" cy="1371600"/>
          </a:xfrm>
          <a:effectLst>
            <a:outerShdw dist="35921" dir="2700000" algn="ctr" rotWithShape="0">
              <a:srgbClr val="D05400"/>
            </a:outerShdw>
          </a:effectLst>
        </p:spPr>
        <p:txBody>
          <a:bodyPr/>
          <a:lstStyle/>
          <a:p>
            <a:pPr algn="ctr" eaLnBrk="1" hangingPunct="1">
              <a:defRPr/>
            </a:pPr>
            <a:r>
              <a:rPr lang="en-US" sz="4800" b="1"/>
              <a:t>Did Jesus Come</a:t>
            </a:r>
            <a:br>
              <a:rPr lang="en-US" sz="4800" b="1"/>
            </a:br>
            <a:r>
              <a:rPr lang="en-US" sz="4800" b="1"/>
              <a:t>in the First Century?</a:t>
            </a:r>
          </a:p>
        </p:txBody>
      </p:sp>
      <p:sp>
        <p:nvSpPr>
          <p:cNvPr id="69641" name="Line 9">
            <a:extLst>
              <a:ext uri="{FF2B5EF4-FFF2-40B4-BE49-F238E27FC236}">
                <a16:creationId xmlns:a16="http://schemas.microsoft.com/office/drawing/2014/main" id="{FB015E2D-90A8-48BA-9380-F6C0BE852440}"/>
              </a:ext>
            </a:extLst>
          </p:cNvPr>
          <p:cNvSpPr>
            <a:spLocks noChangeShapeType="1"/>
          </p:cNvSpPr>
          <p:nvPr/>
        </p:nvSpPr>
        <p:spPr bwMode="auto">
          <a:xfrm>
            <a:off x="1828800" y="17526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2" name="Rectangle 10">
            <a:extLst>
              <a:ext uri="{FF2B5EF4-FFF2-40B4-BE49-F238E27FC236}">
                <a16:creationId xmlns:a16="http://schemas.microsoft.com/office/drawing/2014/main" id="{60ADF7CD-7DFF-47D5-AE0A-AE67BFC3634A}"/>
              </a:ext>
            </a:extLst>
          </p:cNvPr>
          <p:cNvSpPr>
            <a:spLocks noGrp="1" noChangeArrowheads="1"/>
          </p:cNvSpPr>
          <p:nvPr>
            <p:ph type="body" idx="1"/>
          </p:nvPr>
        </p:nvSpPr>
        <p:spPr>
          <a:xfrm>
            <a:off x="381000" y="1828800"/>
            <a:ext cx="11506200" cy="4800600"/>
          </a:xfrm>
        </p:spPr>
        <p:txBody>
          <a:bodyPr/>
          <a:lstStyle/>
          <a:p>
            <a:pPr eaLnBrk="1" hangingPunct="1"/>
            <a:r>
              <a:rPr lang="en-US" altLang="en-US" sz="3600" b="1" dirty="0">
                <a:latin typeface="Calibri" panose="020F0502020204030204" pitchFamily="34" charset="0"/>
              </a:rPr>
              <a:t>Jesus did come in some sense in the first century</a:t>
            </a:r>
          </a:p>
          <a:p>
            <a:pPr lvl="1" eaLnBrk="1" hangingPunct="1"/>
            <a:r>
              <a:rPr lang="en-US" altLang="en-US" sz="3400" dirty="0">
                <a:latin typeface="Calibri" panose="020F0502020204030204" pitchFamily="34" charset="0"/>
              </a:rPr>
              <a:t>He came in His kingdom</a:t>
            </a:r>
          </a:p>
          <a:p>
            <a:pPr lvl="2" eaLnBrk="1" hangingPunct="1"/>
            <a:r>
              <a:rPr lang="en-US" altLang="en-US" sz="3200" b="1" dirty="0">
                <a:solidFill>
                  <a:srgbClr val="FFCC66"/>
                </a:solidFill>
                <a:latin typeface="Calibri" panose="020F0502020204030204" pitchFamily="34" charset="0"/>
              </a:rPr>
              <a:t>Matthew 16:28</a:t>
            </a:r>
          </a:p>
          <a:p>
            <a:pPr lvl="1" eaLnBrk="1" hangingPunct="1"/>
            <a:r>
              <a:rPr lang="en-US" altLang="en-US" sz="3400" dirty="0">
                <a:latin typeface="Calibri" panose="020F0502020204030204" pitchFamily="34" charset="0"/>
              </a:rPr>
              <a:t>He came with power</a:t>
            </a:r>
          </a:p>
        </p:txBody>
      </p:sp>
      <p:sp>
        <p:nvSpPr>
          <p:cNvPr id="69643" name="Rectangle 11">
            <a:extLst>
              <a:ext uri="{FF2B5EF4-FFF2-40B4-BE49-F238E27FC236}">
                <a16:creationId xmlns:a16="http://schemas.microsoft.com/office/drawing/2014/main" id="{99C546BA-2749-4EA7-A557-BD0E2DEC4FB1}"/>
              </a:ext>
            </a:extLst>
          </p:cNvPr>
          <p:cNvSpPr>
            <a:spLocks noChangeArrowheads="1"/>
          </p:cNvSpPr>
          <p:nvPr/>
        </p:nvSpPr>
        <p:spPr bwMode="auto">
          <a:xfrm>
            <a:off x="304800" y="4800600"/>
            <a:ext cx="11582400" cy="1752600"/>
          </a:xfrm>
          <a:prstGeom prst="rect">
            <a:avLst/>
          </a:prstGeom>
          <a:solidFill>
            <a:srgbClr val="3C3C5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9645" name="Text Box 13">
            <a:extLst>
              <a:ext uri="{FF2B5EF4-FFF2-40B4-BE49-F238E27FC236}">
                <a16:creationId xmlns:a16="http://schemas.microsoft.com/office/drawing/2014/main" id="{5356860A-26D5-47B8-B285-EB6324FBCF27}"/>
              </a:ext>
            </a:extLst>
          </p:cNvPr>
          <p:cNvSpPr txBox="1">
            <a:spLocks noChangeArrowheads="1"/>
          </p:cNvSpPr>
          <p:nvPr/>
        </p:nvSpPr>
        <p:spPr bwMode="auto">
          <a:xfrm>
            <a:off x="381000" y="4953000"/>
            <a:ext cx="11430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000" dirty="0">
                <a:latin typeface="Calibri" panose="020F0502020204030204" pitchFamily="34" charset="0"/>
              </a:rPr>
              <a:t>“Assuredly, I say to you that there are some standing here who will not taste death till they see the kingdom of God present with power.”</a:t>
            </a:r>
            <a:br>
              <a:rPr lang="en-US" altLang="en-US" sz="2800" i="1" dirty="0">
                <a:latin typeface="Calibri" panose="020F0502020204030204" pitchFamily="34" charset="0"/>
              </a:rPr>
            </a:br>
            <a:r>
              <a:rPr lang="en-US" altLang="en-US" sz="3000" b="1" dirty="0">
                <a:latin typeface="Calibri" panose="020F0502020204030204" pitchFamily="34" charset="0"/>
              </a:rPr>
              <a:t>Mark 9:1</a:t>
            </a:r>
          </a:p>
        </p:txBody>
      </p:sp>
      <p:pic>
        <p:nvPicPr>
          <p:cNvPr id="69647" name="Picture 15" descr="Bible01">
            <a:extLst>
              <a:ext uri="{FF2B5EF4-FFF2-40B4-BE49-F238E27FC236}">
                <a16:creationId xmlns:a16="http://schemas.microsoft.com/office/drawing/2014/main" id="{9D0474CA-47F1-48B3-A10E-2AFCB0391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4611" y="2438400"/>
            <a:ext cx="252258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9">
            <a:extLst>
              <a:ext uri="{FF2B5EF4-FFF2-40B4-BE49-F238E27FC236}">
                <a16:creationId xmlns:a16="http://schemas.microsoft.com/office/drawing/2014/main" id="{DF1FA5F3-40EA-9727-CA66-2A4E4150112C}"/>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0B7ED011-C336-C1CC-DD3A-6EBA325F8C1B}"/>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E25463E1-7888-A83B-BAA5-14C2A944EEDD}"/>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D09B78A1-3C4E-1564-7582-61DDB1E01D4D}"/>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9642">
                                            <p:txEl>
                                              <p:pRg st="3" end="3"/>
                                            </p:txEl>
                                          </p:spTgt>
                                        </p:tgtEl>
                                        <p:attrNameLst>
                                          <p:attrName>style.visibility</p:attrName>
                                        </p:attrNameLst>
                                      </p:cBhvr>
                                      <p:to>
                                        <p:strVal val="visible"/>
                                      </p:to>
                                    </p:set>
                                    <p:anim calcmode="lin" valueType="num">
                                      <p:cBhvr>
                                        <p:cTn id="7" dur="500" fill="hold"/>
                                        <p:tgtEl>
                                          <p:spTgt spid="6964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69642">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69642">
                                            <p:txEl>
                                              <p:pRg st="3" end="3"/>
                                            </p:txEl>
                                          </p:spTgt>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9643"/>
                                        </p:tgtEl>
                                        <p:attrNameLst>
                                          <p:attrName>style.visibility</p:attrName>
                                        </p:attrNameLst>
                                      </p:cBhvr>
                                      <p:to>
                                        <p:strVal val="visible"/>
                                      </p:to>
                                    </p:set>
                                    <p:anim calcmode="lin" valueType="num">
                                      <p:cBhvr>
                                        <p:cTn id="13" dur="500" fill="hold"/>
                                        <p:tgtEl>
                                          <p:spTgt spid="69643"/>
                                        </p:tgtEl>
                                        <p:attrNameLst>
                                          <p:attrName>ppt_w</p:attrName>
                                        </p:attrNameLst>
                                      </p:cBhvr>
                                      <p:tavLst>
                                        <p:tav tm="0">
                                          <p:val>
                                            <p:fltVal val="0"/>
                                          </p:val>
                                        </p:tav>
                                        <p:tav tm="100000">
                                          <p:val>
                                            <p:strVal val="#ppt_w"/>
                                          </p:val>
                                        </p:tav>
                                      </p:tavLst>
                                    </p:anim>
                                    <p:anim calcmode="lin" valueType="num">
                                      <p:cBhvr>
                                        <p:cTn id="14" dur="500" fill="hold"/>
                                        <p:tgtEl>
                                          <p:spTgt spid="69643"/>
                                        </p:tgtEl>
                                        <p:attrNameLst>
                                          <p:attrName>ppt_h</p:attrName>
                                        </p:attrNameLst>
                                      </p:cBhvr>
                                      <p:tavLst>
                                        <p:tav tm="0">
                                          <p:val>
                                            <p:fltVal val="0"/>
                                          </p:val>
                                        </p:tav>
                                        <p:tav tm="100000">
                                          <p:val>
                                            <p:strVal val="#ppt_h"/>
                                          </p:val>
                                        </p:tav>
                                      </p:tavLst>
                                    </p:anim>
                                    <p:animEffect transition="in" filter="fade">
                                      <p:cBhvr>
                                        <p:cTn id="15" dur="500"/>
                                        <p:tgtEl>
                                          <p:spTgt spid="6964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9645"/>
                                        </p:tgtEl>
                                        <p:attrNameLst>
                                          <p:attrName>style.visibility</p:attrName>
                                        </p:attrNameLst>
                                      </p:cBhvr>
                                      <p:to>
                                        <p:strVal val="visible"/>
                                      </p:to>
                                    </p:set>
                                    <p:anim calcmode="lin" valueType="num">
                                      <p:cBhvr>
                                        <p:cTn id="18" dur="500" fill="hold"/>
                                        <p:tgtEl>
                                          <p:spTgt spid="69645"/>
                                        </p:tgtEl>
                                        <p:attrNameLst>
                                          <p:attrName>ppt_w</p:attrName>
                                        </p:attrNameLst>
                                      </p:cBhvr>
                                      <p:tavLst>
                                        <p:tav tm="0">
                                          <p:val>
                                            <p:fltVal val="0"/>
                                          </p:val>
                                        </p:tav>
                                        <p:tav tm="100000">
                                          <p:val>
                                            <p:strVal val="#ppt_w"/>
                                          </p:val>
                                        </p:tav>
                                      </p:tavLst>
                                    </p:anim>
                                    <p:anim calcmode="lin" valueType="num">
                                      <p:cBhvr>
                                        <p:cTn id="19" dur="500" fill="hold"/>
                                        <p:tgtEl>
                                          <p:spTgt spid="69645"/>
                                        </p:tgtEl>
                                        <p:attrNameLst>
                                          <p:attrName>ppt_h</p:attrName>
                                        </p:attrNameLst>
                                      </p:cBhvr>
                                      <p:tavLst>
                                        <p:tav tm="0">
                                          <p:val>
                                            <p:fltVal val="0"/>
                                          </p:val>
                                        </p:tav>
                                        <p:tav tm="100000">
                                          <p:val>
                                            <p:strVal val="#ppt_h"/>
                                          </p:val>
                                        </p:tav>
                                      </p:tavLst>
                                    </p:anim>
                                    <p:animEffect transition="in" filter="fade">
                                      <p:cBhvr>
                                        <p:cTn id="20" dur="500"/>
                                        <p:tgtEl>
                                          <p:spTgt spid="69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3" grpId="0" animBg="1"/>
      <p:bldP spid="6964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B2E0A504-8E62-4C0F-95D2-4CF94C56299A}"/>
              </a:ext>
            </a:extLst>
          </p:cNvPr>
          <p:cNvSpPr>
            <a:spLocks noGrp="1" noChangeArrowheads="1"/>
          </p:cNvSpPr>
          <p:nvPr>
            <p:ph type="title"/>
          </p:nvPr>
        </p:nvSpPr>
        <p:spPr>
          <a:xfrm>
            <a:off x="1752600" y="228600"/>
            <a:ext cx="8686800" cy="1371600"/>
          </a:xfrm>
          <a:effectLst>
            <a:outerShdw dist="35921" dir="2700000" algn="ctr" rotWithShape="0">
              <a:srgbClr val="D05400"/>
            </a:outerShdw>
          </a:effectLst>
        </p:spPr>
        <p:txBody>
          <a:bodyPr/>
          <a:lstStyle/>
          <a:p>
            <a:pPr algn="ctr" eaLnBrk="1" hangingPunct="1">
              <a:defRPr/>
            </a:pPr>
            <a:r>
              <a:rPr lang="en-US" sz="4800" b="1"/>
              <a:t>Did Jesus Come</a:t>
            </a:r>
            <a:br>
              <a:rPr lang="en-US" sz="4800" b="1"/>
            </a:br>
            <a:r>
              <a:rPr lang="en-US" sz="4800" b="1"/>
              <a:t>in the First Century?</a:t>
            </a:r>
          </a:p>
        </p:txBody>
      </p:sp>
      <p:sp>
        <p:nvSpPr>
          <p:cNvPr id="10247" name="Line 7">
            <a:extLst>
              <a:ext uri="{FF2B5EF4-FFF2-40B4-BE49-F238E27FC236}">
                <a16:creationId xmlns:a16="http://schemas.microsoft.com/office/drawing/2014/main" id="{E7D829B8-9340-4046-8C59-8F9AA145345A}"/>
              </a:ext>
            </a:extLst>
          </p:cNvPr>
          <p:cNvSpPr>
            <a:spLocks noChangeShapeType="1"/>
          </p:cNvSpPr>
          <p:nvPr/>
        </p:nvSpPr>
        <p:spPr bwMode="auto">
          <a:xfrm>
            <a:off x="1828800" y="17526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4" name="Rectangle 8">
            <a:extLst>
              <a:ext uri="{FF2B5EF4-FFF2-40B4-BE49-F238E27FC236}">
                <a16:creationId xmlns:a16="http://schemas.microsoft.com/office/drawing/2014/main" id="{B6D4E34D-BD76-4F6B-9073-6EC71A8F650D}"/>
              </a:ext>
            </a:extLst>
          </p:cNvPr>
          <p:cNvSpPr>
            <a:spLocks noGrp="1" noChangeArrowheads="1"/>
          </p:cNvSpPr>
          <p:nvPr>
            <p:ph type="body" idx="1"/>
          </p:nvPr>
        </p:nvSpPr>
        <p:spPr>
          <a:xfrm>
            <a:off x="381000" y="1828800"/>
            <a:ext cx="11506200" cy="4800600"/>
          </a:xfrm>
        </p:spPr>
        <p:txBody>
          <a:bodyPr/>
          <a:lstStyle/>
          <a:p>
            <a:pPr lvl="1" eaLnBrk="1" hangingPunct="1"/>
            <a:r>
              <a:rPr lang="en-US" altLang="en-US" sz="3400" dirty="0">
                <a:latin typeface="Calibri" panose="020F0502020204030204" pitchFamily="34" charset="0"/>
              </a:rPr>
              <a:t>He came on the day of Pentecost</a:t>
            </a:r>
          </a:p>
          <a:p>
            <a:pPr lvl="2" eaLnBrk="1" hangingPunct="1"/>
            <a:r>
              <a:rPr lang="en-US" altLang="en-US" sz="3200" b="1" dirty="0">
                <a:solidFill>
                  <a:srgbClr val="FFCC66"/>
                </a:solidFill>
                <a:latin typeface="Calibri" panose="020F0502020204030204" pitchFamily="34" charset="0"/>
              </a:rPr>
              <a:t>Acts 1:4-5, 8; 2:1-4, 33</a:t>
            </a:r>
          </a:p>
          <a:p>
            <a:pPr lvl="1" eaLnBrk="1" hangingPunct="1"/>
            <a:r>
              <a:rPr lang="en-US" altLang="en-US" sz="3400" dirty="0">
                <a:latin typeface="Calibri" panose="020F0502020204030204" pitchFamily="34" charset="0"/>
              </a:rPr>
              <a:t>Jesus described the sending of the promised Comforter (the Holy Spirit)</a:t>
            </a:r>
          </a:p>
          <a:p>
            <a:pPr lvl="1" eaLnBrk="1" hangingPunct="1"/>
            <a:endParaRPr lang="en-US" altLang="en-US" sz="3200" dirty="0">
              <a:latin typeface="Calibri" panose="020F0502020204030204" pitchFamily="34" charset="0"/>
            </a:endParaRPr>
          </a:p>
          <a:p>
            <a:pPr lvl="1" eaLnBrk="1" hangingPunct="1"/>
            <a:endParaRPr lang="en-US" altLang="en-US" sz="3200" dirty="0">
              <a:latin typeface="Calibri" panose="020F0502020204030204" pitchFamily="34" charset="0"/>
            </a:endParaRPr>
          </a:p>
          <a:p>
            <a:pPr lvl="2" eaLnBrk="1" hangingPunct="1"/>
            <a:r>
              <a:rPr lang="en-US" altLang="en-US" sz="3200" dirty="0">
                <a:latin typeface="Calibri" panose="020F0502020204030204" pitchFamily="34" charset="0"/>
              </a:rPr>
              <a:t>Not a bodily coming of Jesus!</a:t>
            </a:r>
          </a:p>
          <a:p>
            <a:pPr lvl="2" eaLnBrk="1" hangingPunct="1"/>
            <a:r>
              <a:rPr lang="en-US" altLang="en-US" sz="3200" dirty="0">
                <a:latin typeface="Calibri" panose="020F0502020204030204" pitchFamily="34" charset="0"/>
              </a:rPr>
              <a:t>He came representatively (</a:t>
            </a:r>
            <a:r>
              <a:rPr lang="en-US" altLang="en-US" sz="3200" b="1" dirty="0">
                <a:solidFill>
                  <a:srgbClr val="FFCC66"/>
                </a:solidFill>
                <a:latin typeface="Calibri" panose="020F0502020204030204" pitchFamily="34" charset="0"/>
              </a:rPr>
              <a:t>John 15:26</a:t>
            </a:r>
            <a:r>
              <a:rPr lang="en-US" altLang="en-US" sz="3200" dirty="0">
                <a:latin typeface="Calibri" panose="020F0502020204030204" pitchFamily="34" charset="0"/>
              </a:rPr>
              <a:t>)</a:t>
            </a:r>
          </a:p>
        </p:txBody>
      </p:sp>
      <p:sp>
        <p:nvSpPr>
          <p:cNvPr id="70665" name="Rectangle 9">
            <a:extLst>
              <a:ext uri="{FF2B5EF4-FFF2-40B4-BE49-F238E27FC236}">
                <a16:creationId xmlns:a16="http://schemas.microsoft.com/office/drawing/2014/main" id="{64812D85-FC6F-4D18-ADFF-5C82E4119807}"/>
              </a:ext>
            </a:extLst>
          </p:cNvPr>
          <p:cNvSpPr>
            <a:spLocks noChangeArrowheads="1"/>
          </p:cNvSpPr>
          <p:nvPr/>
        </p:nvSpPr>
        <p:spPr bwMode="auto">
          <a:xfrm>
            <a:off x="152400" y="4133671"/>
            <a:ext cx="11887200" cy="1124129"/>
          </a:xfrm>
          <a:prstGeom prst="rect">
            <a:avLst/>
          </a:prstGeom>
          <a:solidFill>
            <a:srgbClr val="3C3C5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0668" name="Text Box 12">
            <a:extLst>
              <a:ext uri="{FF2B5EF4-FFF2-40B4-BE49-F238E27FC236}">
                <a16:creationId xmlns:a16="http://schemas.microsoft.com/office/drawing/2014/main" id="{1907971B-6054-4FE7-962D-CEF777E27ED1}"/>
              </a:ext>
            </a:extLst>
          </p:cNvPr>
          <p:cNvSpPr txBox="1">
            <a:spLocks noChangeArrowheads="1"/>
          </p:cNvSpPr>
          <p:nvPr/>
        </p:nvSpPr>
        <p:spPr bwMode="auto">
          <a:xfrm>
            <a:off x="381000" y="4133671"/>
            <a:ext cx="1158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i="1" dirty="0">
                <a:latin typeface="Calibri" panose="020F0502020204030204" pitchFamily="34" charset="0"/>
              </a:rPr>
              <a:t>“</a:t>
            </a:r>
            <a:r>
              <a:rPr lang="en-US" altLang="en-US" sz="3600" dirty="0">
                <a:latin typeface="Calibri" panose="020F0502020204030204" pitchFamily="34" charset="0"/>
              </a:rPr>
              <a:t>I will not leave you orphans; I will come to you.”</a:t>
            </a:r>
            <a:br>
              <a:rPr lang="en-US" altLang="en-US" sz="3600" dirty="0">
                <a:latin typeface="Calibri" panose="020F0502020204030204" pitchFamily="34" charset="0"/>
              </a:rPr>
            </a:br>
            <a:r>
              <a:rPr lang="en-US" altLang="en-US" sz="3600" b="1" dirty="0">
                <a:latin typeface="Calibri" panose="020F0502020204030204" pitchFamily="34" charset="0"/>
              </a:rPr>
              <a:t>John 14:18</a:t>
            </a:r>
          </a:p>
        </p:txBody>
      </p:sp>
      <p:sp>
        <p:nvSpPr>
          <p:cNvPr id="2" name="Rectangle 9">
            <a:extLst>
              <a:ext uri="{FF2B5EF4-FFF2-40B4-BE49-F238E27FC236}">
                <a16:creationId xmlns:a16="http://schemas.microsoft.com/office/drawing/2014/main" id="{B8432DA8-96E3-D64B-6C9A-5BD9098771D2}"/>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E9641B53-AE0F-E1FB-0336-CFDDF05D9CF8}"/>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DF976B1A-04AB-6BC5-F164-43CB6068FF24}"/>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435BB568-F0C8-FCD2-4385-FF20465D659D}"/>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0664">
                                            <p:txEl>
                                              <p:pRg st="2" end="2"/>
                                            </p:txEl>
                                          </p:spTgt>
                                        </p:tgtEl>
                                        <p:attrNameLst>
                                          <p:attrName>style.visibility</p:attrName>
                                        </p:attrNameLst>
                                      </p:cBhvr>
                                      <p:to>
                                        <p:strVal val="visible"/>
                                      </p:to>
                                    </p:set>
                                    <p:anim calcmode="lin" valueType="num">
                                      <p:cBhvr>
                                        <p:cTn id="7" dur="500" fill="hold"/>
                                        <p:tgtEl>
                                          <p:spTgt spid="7066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066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0664">
                                            <p:txEl>
                                              <p:pRg st="2" end="2"/>
                                            </p:txEl>
                                          </p:spTgt>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0665"/>
                                        </p:tgtEl>
                                        <p:attrNameLst>
                                          <p:attrName>style.visibility</p:attrName>
                                        </p:attrNameLst>
                                      </p:cBhvr>
                                      <p:to>
                                        <p:strVal val="visible"/>
                                      </p:to>
                                    </p:set>
                                    <p:anim calcmode="lin" valueType="num">
                                      <p:cBhvr>
                                        <p:cTn id="13" dur="500" fill="hold"/>
                                        <p:tgtEl>
                                          <p:spTgt spid="70665"/>
                                        </p:tgtEl>
                                        <p:attrNameLst>
                                          <p:attrName>ppt_w</p:attrName>
                                        </p:attrNameLst>
                                      </p:cBhvr>
                                      <p:tavLst>
                                        <p:tav tm="0">
                                          <p:val>
                                            <p:fltVal val="0"/>
                                          </p:val>
                                        </p:tav>
                                        <p:tav tm="100000">
                                          <p:val>
                                            <p:strVal val="#ppt_w"/>
                                          </p:val>
                                        </p:tav>
                                      </p:tavLst>
                                    </p:anim>
                                    <p:anim calcmode="lin" valueType="num">
                                      <p:cBhvr>
                                        <p:cTn id="14" dur="500" fill="hold"/>
                                        <p:tgtEl>
                                          <p:spTgt spid="70665"/>
                                        </p:tgtEl>
                                        <p:attrNameLst>
                                          <p:attrName>ppt_h</p:attrName>
                                        </p:attrNameLst>
                                      </p:cBhvr>
                                      <p:tavLst>
                                        <p:tav tm="0">
                                          <p:val>
                                            <p:fltVal val="0"/>
                                          </p:val>
                                        </p:tav>
                                        <p:tav tm="100000">
                                          <p:val>
                                            <p:strVal val="#ppt_h"/>
                                          </p:val>
                                        </p:tav>
                                      </p:tavLst>
                                    </p:anim>
                                    <p:animEffect transition="in" filter="fade">
                                      <p:cBhvr>
                                        <p:cTn id="15" dur="500"/>
                                        <p:tgtEl>
                                          <p:spTgt spid="7066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0668"/>
                                        </p:tgtEl>
                                        <p:attrNameLst>
                                          <p:attrName>style.visibility</p:attrName>
                                        </p:attrNameLst>
                                      </p:cBhvr>
                                      <p:to>
                                        <p:strVal val="visible"/>
                                      </p:to>
                                    </p:set>
                                    <p:anim calcmode="lin" valueType="num">
                                      <p:cBhvr>
                                        <p:cTn id="18" dur="500" fill="hold"/>
                                        <p:tgtEl>
                                          <p:spTgt spid="70668"/>
                                        </p:tgtEl>
                                        <p:attrNameLst>
                                          <p:attrName>ppt_w</p:attrName>
                                        </p:attrNameLst>
                                      </p:cBhvr>
                                      <p:tavLst>
                                        <p:tav tm="0">
                                          <p:val>
                                            <p:fltVal val="0"/>
                                          </p:val>
                                        </p:tav>
                                        <p:tav tm="100000">
                                          <p:val>
                                            <p:strVal val="#ppt_w"/>
                                          </p:val>
                                        </p:tav>
                                      </p:tavLst>
                                    </p:anim>
                                    <p:anim calcmode="lin" valueType="num">
                                      <p:cBhvr>
                                        <p:cTn id="19" dur="500" fill="hold"/>
                                        <p:tgtEl>
                                          <p:spTgt spid="70668"/>
                                        </p:tgtEl>
                                        <p:attrNameLst>
                                          <p:attrName>ppt_h</p:attrName>
                                        </p:attrNameLst>
                                      </p:cBhvr>
                                      <p:tavLst>
                                        <p:tav tm="0">
                                          <p:val>
                                            <p:fltVal val="0"/>
                                          </p:val>
                                        </p:tav>
                                        <p:tav tm="100000">
                                          <p:val>
                                            <p:strVal val="#ppt_h"/>
                                          </p:val>
                                        </p:tav>
                                      </p:tavLst>
                                    </p:anim>
                                    <p:animEffect transition="in" filter="fade">
                                      <p:cBhvr>
                                        <p:cTn id="20" dur="500"/>
                                        <p:tgtEl>
                                          <p:spTgt spid="7066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70664">
                                            <p:txEl>
                                              <p:pRg st="5" end="5"/>
                                            </p:txEl>
                                          </p:spTgt>
                                        </p:tgtEl>
                                        <p:attrNameLst>
                                          <p:attrName>style.visibility</p:attrName>
                                        </p:attrNameLst>
                                      </p:cBhvr>
                                      <p:to>
                                        <p:strVal val="visible"/>
                                      </p:to>
                                    </p:set>
                                    <p:anim calcmode="lin" valueType="num">
                                      <p:cBhvr>
                                        <p:cTn id="25" dur="500" fill="hold"/>
                                        <p:tgtEl>
                                          <p:spTgt spid="70664">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70664">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70664">
                                            <p:txEl>
                                              <p:pRg st="5" end="5"/>
                                            </p:txEl>
                                          </p:spTgt>
                                        </p:tgtEl>
                                      </p:cBhvr>
                                    </p:animEffect>
                                  </p:childTnLst>
                                </p:cTn>
                              </p:par>
                            </p:childTnLst>
                          </p:cTn>
                        </p:par>
                        <p:par>
                          <p:cTn id="28" fill="hold" nodeType="afterGroup">
                            <p:stCondLst>
                              <p:cond delay="500"/>
                            </p:stCondLst>
                            <p:childTnLst>
                              <p:par>
                                <p:cTn id="29" presetID="53" presetClass="entr" presetSubtype="16" fill="hold" nodeType="afterEffect">
                                  <p:stCondLst>
                                    <p:cond delay="0"/>
                                  </p:stCondLst>
                                  <p:childTnLst>
                                    <p:set>
                                      <p:cBhvr>
                                        <p:cTn id="30" dur="1" fill="hold">
                                          <p:stCondLst>
                                            <p:cond delay="0"/>
                                          </p:stCondLst>
                                        </p:cTn>
                                        <p:tgtEl>
                                          <p:spTgt spid="70664">
                                            <p:txEl>
                                              <p:pRg st="6" end="6"/>
                                            </p:txEl>
                                          </p:spTgt>
                                        </p:tgtEl>
                                        <p:attrNameLst>
                                          <p:attrName>style.visibility</p:attrName>
                                        </p:attrNameLst>
                                      </p:cBhvr>
                                      <p:to>
                                        <p:strVal val="visible"/>
                                      </p:to>
                                    </p:set>
                                    <p:anim calcmode="lin" valueType="num">
                                      <p:cBhvr>
                                        <p:cTn id="31" dur="500" fill="hold"/>
                                        <p:tgtEl>
                                          <p:spTgt spid="70664">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70664">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7066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animBg="1"/>
      <p:bldP spid="7066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C05A1F0-23C8-423A-A771-5D4A2FBC7D91}"/>
              </a:ext>
            </a:extLst>
          </p:cNvPr>
          <p:cNvSpPr>
            <a:spLocks noGrp="1" noChangeArrowheads="1"/>
          </p:cNvSpPr>
          <p:nvPr>
            <p:ph type="title"/>
          </p:nvPr>
        </p:nvSpPr>
        <p:spPr>
          <a:xfrm>
            <a:off x="1752600" y="228600"/>
            <a:ext cx="8686800" cy="1371600"/>
          </a:xfrm>
          <a:effectLst>
            <a:outerShdw dist="35921" dir="2700000" algn="ctr" rotWithShape="0">
              <a:srgbClr val="D05400"/>
            </a:outerShdw>
          </a:effectLst>
        </p:spPr>
        <p:txBody>
          <a:bodyPr/>
          <a:lstStyle/>
          <a:p>
            <a:pPr algn="ctr" eaLnBrk="1" hangingPunct="1">
              <a:defRPr/>
            </a:pPr>
            <a:r>
              <a:rPr lang="en-US" sz="4800" b="1"/>
              <a:t>Did Jesus Come</a:t>
            </a:r>
            <a:br>
              <a:rPr lang="en-US" sz="4800" b="1"/>
            </a:br>
            <a:r>
              <a:rPr lang="en-US" sz="4800" b="1"/>
              <a:t>in the First Century?</a:t>
            </a:r>
          </a:p>
        </p:txBody>
      </p:sp>
      <p:sp>
        <p:nvSpPr>
          <p:cNvPr id="11271" name="Line 7">
            <a:extLst>
              <a:ext uri="{FF2B5EF4-FFF2-40B4-BE49-F238E27FC236}">
                <a16:creationId xmlns:a16="http://schemas.microsoft.com/office/drawing/2014/main" id="{9D238D0D-8E01-4161-900B-1E956E0462CE}"/>
              </a:ext>
            </a:extLst>
          </p:cNvPr>
          <p:cNvSpPr>
            <a:spLocks noChangeShapeType="1"/>
          </p:cNvSpPr>
          <p:nvPr/>
        </p:nvSpPr>
        <p:spPr bwMode="auto">
          <a:xfrm>
            <a:off x="1828800" y="1752600"/>
            <a:ext cx="8534400" cy="0"/>
          </a:xfrm>
          <a:prstGeom prst="line">
            <a:avLst/>
          </a:prstGeom>
          <a:noFill/>
          <a:ln w="25400">
            <a:solidFill>
              <a:srgbClr val="D05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8" name="Rectangle 8">
            <a:extLst>
              <a:ext uri="{FF2B5EF4-FFF2-40B4-BE49-F238E27FC236}">
                <a16:creationId xmlns:a16="http://schemas.microsoft.com/office/drawing/2014/main" id="{708E2652-86CF-4071-B131-7C4A300725C0}"/>
              </a:ext>
            </a:extLst>
          </p:cNvPr>
          <p:cNvSpPr>
            <a:spLocks noGrp="1" noChangeArrowheads="1"/>
          </p:cNvSpPr>
          <p:nvPr>
            <p:ph type="body" idx="1"/>
          </p:nvPr>
        </p:nvSpPr>
        <p:spPr>
          <a:xfrm>
            <a:off x="304800" y="1828800"/>
            <a:ext cx="10058400" cy="685800"/>
          </a:xfrm>
        </p:spPr>
        <p:txBody>
          <a:bodyPr/>
          <a:lstStyle/>
          <a:p>
            <a:pPr lvl="1" eaLnBrk="1" hangingPunct="1"/>
            <a:r>
              <a:rPr lang="en-US" altLang="en-US" sz="3400" dirty="0">
                <a:latin typeface="Calibri" panose="020F0502020204030204" pitchFamily="34" charset="0"/>
              </a:rPr>
              <a:t>Jesus taught during “that” generation (</a:t>
            </a:r>
            <a:r>
              <a:rPr lang="en-US" altLang="en-US" sz="3400" b="1" dirty="0">
                <a:solidFill>
                  <a:srgbClr val="FFCC66"/>
                </a:solidFill>
                <a:latin typeface="Calibri" panose="020F0502020204030204" pitchFamily="34" charset="0"/>
              </a:rPr>
              <a:t>24:34</a:t>
            </a:r>
            <a:r>
              <a:rPr lang="en-US" altLang="en-US" sz="3400" dirty="0">
                <a:latin typeface="Calibri" panose="020F0502020204030204" pitchFamily="34" charset="0"/>
              </a:rPr>
              <a:t>):</a:t>
            </a:r>
            <a:endParaRPr lang="en-US" altLang="en-US" sz="3400" b="1" dirty="0">
              <a:solidFill>
                <a:srgbClr val="FFCC66"/>
              </a:solidFill>
              <a:latin typeface="Calibri" panose="020F0502020204030204" pitchFamily="34" charset="0"/>
            </a:endParaRPr>
          </a:p>
        </p:txBody>
      </p:sp>
      <p:sp>
        <p:nvSpPr>
          <p:cNvPr id="71692" name="AutoShape 12">
            <a:extLst>
              <a:ext uri="{FF2B5EF4-FFF2-40B4-BE49-F238E27FC236}">
                <a16:creationId xmlns:a16="http://schemas.microsoft.com/office/drawing/2014/main" id="{8C7AEC17-BF4C-4379-A4D1-44F905591477}"/>
              </a:ext>
            </a:extLst>
          </p:cNvPr>
          <p:cNvSpPr>
            <a:spLocks noChangeArrowheads="1"/>
          </p:cNvSpPr>
          <p:nvPr/>
        </p:nvSpPr>
        <p:spPr bwMode="auto">
          <a:xfrm>
            <a:off x="304800" y="2209800"/>
            <a:ext cx="11582400" cy="3733800"/>
          </a:xfrm>
          <a:prstGeom prst="horizontalScroll">
            <a:avLst>
              <a:gd name="adj" fmla="val 12500"/>
            </a:avLst>
          </a:prstGeom>
          <a:solidFill>
            <a:srgbClr val="3C3C5A"/>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71693" name="Text Box 13">
            <a:extLst>
              <a:ext uri="{FF2B5EF4-FFF2-40B4-BE49-F238E27FC236}">
                <a16:creationId xmlns:a16="http://schemas.microsoft.com/office/drawing/2014/main" id="{550A4F83-A3B7-4F97-A103-8FBC2347C6BA}"/>
              </a:ext>
            </a:extLst>
          </p:cNvPr>
          <p:cNvSpPr txBox="1">
            <a:spLocks noChangeArrowheads="1"/>
          </p:cNvSpPr>
          <p:nvPr/>
        </p:nvSpPr>
        <p:spPr bwMode="auto">
          <a:xfrm>
            <a:off x="914400" y="2743200"/>
            <a:ext cx="10820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dirty="0">
                <a:latin typeface="Calibri" panose="020F0502020204030204" pitchFamily="34" charset="0"/>
              </a:rPr>
              <a:t>“Immediately after the tribulation of those days the sun will be darkened, and the moon will not give its light; the stars will fall from heaven, and the powers of the heavens will be shaken. Then the sign of the Son of Man will appear in heaven, and then all the tribes of the earth will mourn, </a:t>
            </a:r>
            <a:r>
              <a:rPr lang="en-US" altLang="en-US" sz="2800" dirty="0">
                <a:solidFill>
                  <a:srgbClr val="FFFF00"/>
                </a:solidFill>
                <a:latin typeface="Calibri" panose="020F0502020204030204" pitchFamily="34" charset="0"/>
              </a:rPr>
              <a:t>and they will see the Son of Man coming on the clouds of heaven with power and great glory</a:t>
            </a:r>
            <a:r>
              <a:rPr lang="en-US" altLang="en-US" sz="2800" dirty="0">
                <a:latin typeface="Calibri" panose="020F0502020204030204" pitchFamily="34" charset="0"/>
              </a:rPr>
              <a:t>.” </a:t>
            </a:r>
            <a:r>
              <a:rPr lang="en-US" altLang="en-US" sz="2800" b="1" dirty="0">
                <a:latin typeface="Calibri" panose="020F0502020204030204" pitchFamily="34" charset="0"/>
              </a:rPr>
              <a:t>Matthew 24:29-30</a:t>
            </a:r>
          </a:p>
        </p:txBody>
      </p:sp>
      <p:sp>
        <p:nvSpPr>
          <p:cNvPr id="71694" name="Text Box 14">
            <a:extLst>
              <a:ext uri="{FF2B5EF4-FFF2-40B4-BE49-F238E27FC236}">
                <a16:creationId xmlns:a16="http://schemas.microsoft.com/office/drawing/2014/main" id="{532095FE-0E00-4C98-9701-1B02FFEFDE31}"/>
              </a:ext>
            </a:extLst>
          </p:cNvPr>
          <p:cNvSpPr txBox="1">
            <a:spLocks noChangeArrowheads="1"/>
          </p:cNvSpPr>
          <p:nvPr/>
        </p:nvSpPr>
        <p:spPr bwMode="auto">
          <a:xfrm>
            <a:off x="304800" y="5867400"/>
            <a:ext cx="11582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000" b="1" dirty="0">
                <a:latin typeface="Calibri" panose="020F0502020204030204" pitchFamily="34" charset="0"/>
              </a:rPr>
              <a:t>Jesus did come in judgment in 70 A.D., but it was not His bodily return!</a:t>
            </a:r>
          </a:p>
        </p:txBody>
      </p:sp>
      <p:sp>
        <p:nvSpPr>
          <p:cNvPr id="2" name="Rectangle 9">
            <a:extLst>
              <a:ext uri="{FF2B5EF4-FFF2-40B4-BE49-F238E27FC236}">
                <a16:creationId xmlns:a16="http://schemas.microsoft.com/office/drawing/2014/main" id="{CEE4F823-C901-B2CD-0734-121DD4AAE54B}"/>
              </a:ext>
            </a:extLst>
          </p:cNvPr>
          <p:cNvSpPr>
            <a:spLocks noChangeArrowheads="1"/>
          </p:cNvSpPr>
          <p:nvPr/>
        </p:nvSpPr>
        <p:spPr bwMode="auto">
          <a:xfrm>
            <a:off x="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Rectangle 10">
            <a:extLst>
              <a:ext uri="{FF2B5EF4-FFF2-40B4-BE49-F238E27FC236}">
                <a16:creationId xmlns:a16="http://schemas.microsoft.com/office/drawing/2014/main" id="{40191374-9272-29F7-0D5B-78E292FF987C}"/>
              </a:ext>
            </a:extLst>
          </p:cNvPr>
          <p:cNvSpPr>
            <a:spLocks noChangeArrowheads="1"/>
          </p:cNvSpPr>
          <p:nvPr/>
        </p:nvSpPr>
        <p:spPr bwMode="auto">
          <a:xfrm>
            <a:off x="12039600" y="0"/>
            <a:ext cx="152400" cy="68580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Rectangle 11">
            <a:extLst>
              <a:ext uri="{FF2B5EF4-FFF2-40B4-BE49-F238E27FC236}">
                <a16:creationId xmlns:a16="http://schemas.microsoft.com/office/drawing/2014/main" id="{6A97C1DB-730A-EA46-DEB2-37E3B63C01CE}"/>
              </a:ext>
            </a:extLst>
          </p:cNvPr>
          <p:cNvSpPr>
            <a:spLocks noChangeArrowheads="1"/>
          </p:cNvSpPr>
          <p:nvPr/>
        </p:nvSpPr>
        <p:spPr bwMode="auto">
          <a:xfrm>
            <a:off x="0" y="0"/>
            <a:ext cx="120396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5" name="Rectangle 12">
            <a:extLst>
              <a:ext uri="{FF2B5EF4-FFF2-40B4-BE49-F238E27FC236}">
                <a16:creationId xmlns:a16="http://schemas.microsoft.com/office/drawing/2014/main" id="{0E1EDE9C-8188-D31A-A4AA-1D85DA07BE99}"/>
              </a:ext>
            </a:extLst>
          </p:cNvPr>
          <p:cNvSpPr>
            <a:spLocks noChangeArrowheads="1"/>
          </p:cNvSpPr>
          <p:nvPr/>
        </p:nvSpPr>
        <p:spPr bwMode="auto">
          <a:xfrm>
            <a:off x="76200" y="6705600"/>
            <a:ext cx="11963400" cy="152400"/>
          </a:xfrm>
          <a:prstGeom prst="rect">
            <a:avLst/>
          </a:prstGeom>
          <a:solidFill>
            <a:srgbClr val="D05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1694">
                                            <p:txEl>
                                              <p:pRg st="0" end="0"/>
                                            </p:txEl>
                                          </p:spTgt>
                                        </p:tgtEl>
                                        <p:attrNameLst>
                                          <p:attrName>style.visibility</p:attrName>
                                        </p:attrNameLst>
                                      </p:cBhvr>
                                      <p:to>
                                        <p:strVal val="visible"/>
                                      </p:to>
                                    </p:set>
                                    <p:anim calcmode="lin" valueType="num">
                                      <p:cBhvr>
                                        <p:cTn id="7" dur="500" fill="hold"/>
                                        <p:tgtEl>
                                          <p:spTgt spid="7169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69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16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Generic</Template>
  <TotalTime>1285</TotalTime>
  <Words>1580</Words>
  <Application>Microsoft Office PowerPoint</Application>
  <PresentationFormat>Widescreen</PresentationFormat>
  <Paragraphs>155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Arial Black</vt:lpstr>
      <vt:lpstr>Calibri</vt:lpstr>
      <vt:lpstr>Times New Roman</vt:lpstr>
      <vt:lpstr>Wingdings</vt:lpstr>
      <vt:lpstr>Refined</vt:lpstr>
      <vt:lpstr>Realized Eschatology</vt:lpstr>
      <vt:lpstr>Introduction</vt:lpstr>
      <vt:lpstr>Introduction</vt:lpstr>
      <vt:lpstr>Introduction</vt:lpstr>
      <vt:lpstr>Introduction</vt:lpstr>
      <vt:lpstr>Introduction</vt:lpstr>
      <vt:lpstr>Did Jesus Come in the First Century?</vt:lpstr>
      <vt:lpstr>Did Jesus Come in the First Century?</vt:lpstr>
      <vt:lpstr>Did Jesus Come in the First Century?</vt:lpstr>
      <vt:lpstr>Same Phrase, Different Meanings</vt:lpstr>
      <vt:lpstr>Same Phrase, Different Meanings</vt:lpstr>
      <vt:lpstr>Same Phrase, Different Meanings</vt:lpstr>
      <vt:lpstr>Same Phrase, Different Meanings</vt:lpstr>
      <vt:lpstr>Same Phrase, Different Meanings</vt:lpstr>
      <vt:lpstr>Same Phrase, Different Meanings</vt:lpstr>
      <vt:lpstr>Jesus Christ is Coming Again!</vt:lpstr>
      <vt:lpstr>Jesus Christ is Coming Again!</vt:lpstr>
      <vt:lpstr>Jesus Christ is Coming Again!</vt:lpstr>
      <vt:lpstr>Jesus Christ is Coming Again!</vt:lpstr>
      <vt:lpstr>Conclusion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Realized Eschatology</dc:title>
  <dc:creator>HP Authorized Customer</dc:creator>
  <cp:lastModifiedBy>Richard Thetford</cp:lastModifiedBy>
  <cp:revision>70</cp:revision>
  <dcterms:created xsi:type="dcterms:W3CDTF">2008-12-23T03:04:59Z</dcterms:created>
  <dcterms:modified xsi:type="dcterms:W3CDTF">2026-04-02T02:23:58Z</dcterms:modified>
</cp:coreProperties>
</file>