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5"/>
  </p:notesMasterIdLst>
  <p:sldIdLst>
    <p:sldId id="256" r:id="rId2"/>
    <p:sldId id="257" r:id="rId3"/>
    <p:sldId id="290" r:id="rId4"/>
    <p:sldId id="291" r:id="rId5"/>
    <p:sldId id="292" r:id="rId6"/>
    <p:sldId id="293" r:id="rId7"/>
    <p:sldId id="294" r:id="rId8"/>
    <p:sldId id="295" r:id="rId9"/>
    <p:sldId id="296" r:id="rId10"/>
    <p:sldId id="297" r:id="rId11"/>
    <p:sldId id="298" r:id="rId12"/>
    <p:sldId id="299" r:id="rId13"/>
    <p:sldId id="300" r:id="rId14"/>
    <p:sldId id="301" r:id="rId15"/>
    <p:sldId id="302" r:id="rId16"/>
    <p:sldId id="303" r:id="rId17"/>
    <p:sldId id="304" r:id="rId18"/>
    <p:sldId id="305" r:id="rId19"/>
    <p:sldId id="306" r:id="rId20"/>
    <p:sldId id="307" r:id="rId21"/>
    <p:sldId id="308" r:id="rId22"/>
    <p:sldId id="309" r:id="rId23"/>
    <p:sldId id="310" r:id="rId24"/>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FFA86D"/>
    <a:srgbClr val="FF8F43"/>
    <a:srgbClr val="52527A"/>
    <a:srgbClr val="FFFF00"/>
    <a:srgbClr val="00FF00"/>
    <a:srgbClr val="0099CC"/>
    <a:srgbClr val="B82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028" y="76"/>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3821C9-FD91-4E81-8D85-1F1D5002E723}" type="datetimeFigureOut">
              <a:rPr lang="en-US" smtClean="0"/>
              <a:t>4/1/2026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159988-4BA3-465A-80CC-90BB1A7E7D30}" type="slidenum">
              <a:rPr lang="en-US" smtClean="0"/>
              <a:t>‹#›</a:t>
            </a:fld>
            <a:endParaRPr lang="en-US"/>
          </a:p>
        </p:txBody>
      </p:sp>
    </p:spTree>
    <p:extLst>
      <p:ext uri="{BB962C8B-B14F-4D97-AF65-F5344CB8AC3E}">
        <p14:creationId xmlns:p14="http://schemas.microsoft.com/office/powerpoint/2010/main" val="29280706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D159988-4BA3-465A-80CC-90BB1A7E7D30}" type="slidenum">
              <a:rPr lang="en-US" smtClean="0"/>
              <a:t>7</a:t>
            </a:fld>
            <a:endParaRPr lang="en-US"/>
          </a:p>
        </p:txBody>
      </p:sp>
    </p:spTree>
    <p:extLst>
      <p:ext uri="{BB962C8B-B14F-4D97-AF65-F5344CB8AC3E}">
        <p14:creationId xmlns:p14="http://schemas.microsoft.com/office/powerpoint/2010/main" val="35723740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47D43550-C9A3-4AB8-A25C-72A3EAA05700}" type="slidenum">
              <a:rPr lang="en-US" altLang="en-US" smtClean="0"/>
              <a:pPr/>
              <a:t>‹#›</a:t>
            </a:fld>
            <a:endParaRPr lang="en-US" altLang="en-US"/>
          </a:p>
        </p:txBody>
      </p:sp>
    </p:spTree>
    <p:extLst>
      <p:ext uri="{BB962C8B-B14F-4D97-AF65-F5344CB8AC3E}">
        <p14:creationId xmlns:p14="http://schemas.microsoft.com/office/powerpoint/2010/main" val="3952687827"/>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44DF9C5F-E4D8-4DFC-A1AA-31866E22487E}" type="slidenum">
              <a:rPr lang="en-US" altLang="en-US" smtClean="0"/>
              <a:pPr/>
              <a:t>‹#›</a:t>
            </a:fld>
            <a:endParaRPr lang="en-US" altLang="en-US"/>
          </a:p>
        </p:txBody>
      </p:sp>
    </p:spTree>
    <p:extLst>
      <p:ext uri="{BB962C8B-B14F-4D97-AF65-F5344CB8AC3E}">
        <p14:creationId xmlns:p14="http://schemas.microsoft.com/office/powerpoint/2010/main" val="219644345"/>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BA5D4E97-8461-4114-AC2D-7C42A26C059C}" type="slidenum">
              <a:rPr lang="en-US" altLang="en-US" smtClean="0"/>
              <a:pPr/>
              <a:t>‹#›</a:t>
            </a:fld>
            <a:endParaRPr lang="en-US" altLang="en-US"/>
          </a:p>
        </p:txBody>
      </p:sp>
    </p:spTree>
    <p:extLst>
      <p:ext uri="{BB962C8B-B14F-4D97-AF65-F5344CB8AC3E}">
        <p14:creationId xmlns:p14="http://schemas.microsoft.com/office/powerpoint/2010/main" val="356745377"/>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E901E262-F176-477F-BC51-2123A96C25B1}" type="slidenum">
              <a:rPr lang="en-US" altLang="en-US" smtClean="0"/>
              <a:pPr/>
              <a:t>‹#›</a:t>
            </a:fld>
            <a:endParaRPr lang="en-US" altLang="en-US"/>
          </a:p>
        </p:txBody>
      </p:sp>
    </p:spTree>
    <p:extLst>
      <p:ext uri="{BB962C8B-B14F-4D97-AF65-F5344CB8AC3E}">
        <p14:creationId xmlns:p14="http://schemas.microsoft.com/office/powerpoint/2010/main" val="345133247"/>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8F42057F-972B-46D1-9644-6FD0FDAD8F26}" type="slidenum">
              <a:rPr lang="en-US" altLang="en-US" smtClean="0"/>
              <a:pPr/>
              <a:t>‹#›</a:t>
            </a:fld>
            <a:endParaRPr lang="en-US" altLang="en-US"/>
          </a:p>
        </p:txBody>
      </p:sp>
    </p:spTree>
    <p:extLst>
      <p:ext uri="{BB962C8B-B14F-4D97-AF65-F5344CB8AC3E}">
        <p14:creationId xmlns:p14="http://schemas.microsoft.com/office/powerpoint/2010/main" val="3797956493"/>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23E9CFB9-7211-4330-AAE9-DAF128034222}" type="slidenum">
              <a:rPr lang="en-US" altLang="en-US" smtClean="0"/>
              <a:pPr/>
              <a:t>‹#›</a:t>
            </a:fld>
            <a:endParaRPr lang="en-US" altLang="en-US"/>
          </a:p>
        </p:txBody>
      </p:sp>
    </p:spTree>
    <p:extLst>
      <p:ext uri="{BB962C8B-B14F-4D97-AF65-F5344CB8AC3E}">
        <p14:creationId xmlns:p14="http://schemas.microsoft.com/office/powerpoint/2010/main" val="786506986"/>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78CC4048-66AF-4162-B5AD-2C09C4EBB146}" type="slidenum">
              <a:rPr lang="en-US" altLang="en-US" smtClean="0"/>
              <a:pPr/>
              <a:t>‹#›</a:t>
            </a:fld>
            <a:endParaRPr lang="en-US" altLang="en-US"/>
          </a:p>
        </p:txBody>
      </p:sp>
    </p:spTree>
    <p:extLst>
      <p:ext uri="{BB962C8B-B14F-4D97-AF65-F5344CB8AC3E}">
        <p14:creationId xmlns:p14="http://schemas.microsoft.com/office/powerpoint/2010/main" val="2630123293"/>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89889280-A3F9-4873-886C-52CBB935580E}" type="slidenum">
              <a:rPr lang="en-US" altLang="en-US" smtClean="0"/>
              <a:pPr/>
              <a:t>‹#›</a:t>
            </a:fld>
            <a:endParaRPr lang="en-US" altLang="en-US"/>
          </a:p>
        </p:txBody>
      </p:sp>
    </p:spTree>
    <p:extLst>
      <p:ext uri="{BB962C8B-B14F-4D97-AF65-F5344CB8AC3E}">
        <p14:creationId xmlns:p14="http://schemas.microsoft.com/office/powerpoint/2010/main" val="4073399588"/>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21CD6E17-F4F8-4CC5-822D-79535609B4CE}" type="slidenum">
              <a:rPr lang="en-US" altLang="en-US" smtClean="0"/>
              <a:pPr/>
              <a:t>‹#›</a:t>
            </a:fld>
            <a:endParaRPr lang="en-US" altLang="en-US"/>
          </a:p>
        </p:txBody>
      </p:sp>
    </p:spTree>
    <p:extLst>
      <p:ext uri="{BB962C8B-B14F-4D97-AF65-F5344CB8AC3E}">
        <p14:creationId xmlns:p14="http://schemas.microsoft.com/office/powerpoint/2010/main" val="2470564112"/>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26211961-421E-4DEA-873B-8AD21C08E6AA}" type="slidenum">
              <a:rPr lang="en-US" altLang="en-US" smtClean="0"/>
              <a:pPr/>
              <a:t>‹#›</a:t>
            </a:fld>
            <a:endParaRPr lang="en-US" altLang="en-US"/>
          </a:p>
        </p:txBody>
      </p:sp>
    </p:spTree>
    <p:extLst>
      <p:ext uri="{BB962C8B-B14F-4D97-AF65-F5344CB8AC3E}">
        <p14:creationId xmlns:p14="http://schemas.microsoft.com/office/powerpoint/2010/main" val="916234988"/>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79DC4E21-0624-4E1C-8EEA-02218138BBFC}" type="slidenum">
              <a:rPr lang="en-US" altLang="en-US" smtClean="0"/>
              <a:pPr/>
              <a:t>‹#›</a:t>
            </a:fld>
            <a:endParaRPr lang="en-US" altLang="en-US"/>
          </a:p>
        </p:txBody>
      </p:sp>
    </p:spTree>
    <p:extLst>
      <p:ext uri="{BB962C8B-B14F-4D97-AF65-F5344CB8AC3E}">
        <p14:creationId xmlns:p14="http://schemas.microsoft.com/office/powerpoint/2010/main" val="295798841"/>
      </p:ext>
    </p:extLst>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lt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lt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FCB74CEA-94CD-438E-905F-CDF488CF28D1}" type="slidenum">
              <a:rPr lang="en-US" altLang="en-US" smtClean="0"/>
              <a:pPr/>
              <a:t>‹#›</a:t>
            </a:fld>
            <a:endParaRPr lang="en-US" altLang="en-US"/>
          </a:p>
        </p:txBody>
      </p:sp>
    </p:spTree>
    <p:extLst>
      <p:ext uri="{BB962C8B-B14F-4D97-AF65-F5344CB8AC3E}">
        <p14:creationId xmlns:p14="http://schemas.microsoft.com/office/powerpoint/2010/main" val="230534525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xStyles>
    <p:titleStyle>
      <a:lvl1pPr algn="l" defTabSz="685800" rtl="0" eaLnBrk="1" latinLnBrk="0" hangingPunct="1">
        <a:lnSpc>
          <a:spcPct val="90000"/>
        </a:lnSpc>
        <a:spcBef>
          <a:spcPct val="0"/>
        </a:spcBef>
        <a:buNone/>
        <a:defRPr sz="3300" kern="1200">
          <a:solidFill>
            <a:schemeClr val="tx1"/>
          </a:solidFill>
          <a:latin typeface="Calibri" panose="020F050202020403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2A31D5BE-4AF5-4862-B9B3-735B43C688E0}"/>
              </a:ext>
            </a:extLst>
          </p:cNvPr>
          <p:cNvSpPr>
            <a:spLocks noGrp="1" noChangeArrowheads="1"/>
          </p:cNvSpPr>
          <p:nvPr>
            <p:ph type="ctrTitle"/>
          </p:nvPr>
        </p:nvSpPr>
        <p:spPr>
          <a:xfrm>
            <a:off x="1714500" y="114300"/>
            <a:ext cx="5772150" cy="719138"/>
          </a:xfrm>
          <a:effectLst>
            <a:outerShdw dist="35921" dir="2700000" algn="ctr" rotWithShape="0">
              <a:srgbClr val="961D00"/>
            </a:outerShdw>
          </a:effectLst>
        </p:spPr>
        <p:txBody>
          <a:bodyPr/>
          <a:lstStyle/>
          <a:p>
            <a:r>
              <a:rPr lang="en-US" altLang="en-US" b="1" dirty="0">
                <a:solidFill>
                  <a:schemeClr val="bg1"/>
                </a:solidFill>
              </a:rPr>
              <a:t>Realized Eschatology</a:t>
            </a:r>
          </a:p>
        </p:txBody>
      </p:sp>
      <p:sp>
        <p:nvSpPr>
          <p:cNvPr id="2057" name="Rectangle 9">
            <a:extLst>
              <a:ext uri="{FF2B5EF4-FFF2-40B4-BE49-F238E27FC236}">
                <a16:creationId xmlns:a16="http://schemas.microsoft.com/office/drawing/2014/main" id="{79DA407F-7F83-401B-AA30-B787FE297BDE}"/>
              </a:ext>
            </a:extLst>
          </p:cNvPr>
          <p:cNvSpPr>
            <a:spLocks noChangeArrowheads="1"/>
          </p:cNvSpPr>
          <p:nvPr/>
        </p:nvSpPr>
        <p:spPr bwMode="auto">
          <a:xfrm>
            <a:off x="-1" y="0"/>
            <a:ext cx="1170385"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8" name="Rectangle 10">
            <a:extLst>
              <a:ext uri="{FF2B5EF4-FFF2-40B4-BE49-F238E27FC236}">
                <a16:creationId xmlns:a16="http://schemas.microsoft.com/office/drawing/2014/main" id="{7D1C3470-A50F-4AD4-9901-1AE622B7C480}"/>
              </a:ext>
            </a:extLst>
          </p:cNvPr>
          <p:cNvSpPr>
            <a:spLocks noChangeArrowheads="1"/>
          </p:cNvSpPr>
          <p:nvPr/>
        </p:nvSpPr>
        <p:spPr bwMode="auto">
          <a:xfrm>
            <a:off x="7973615" y="0"/>
            <a:ext cx="1170385"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9" name="Rectangle 11">
            <a:extLst>
              <a:ext uri="{FF2B5EF4-FFF2-40B4-BE49-F238E27FC236}">
                <a16:creationId xmlns:a16="http://schemas.microsoft.com/office/drawing/2014/main" id="{71815D06-CE67-483E-9F50-7ED48BA5C453}"/>
              </a:ext>
            </a:extLst>
          </p:cNvPr>
          <p:cNvSpPr>
            <a:spLocks noChangeArrowheads="1"/>
          </p:cNvSpPr>
          <p:nvPr/>
        </p:nvSpPr>
        <p:spPr bwMode="auto">
          <a:xfrm>
            <a:off x="114300" y="0"/>
            <a:ext cx="8915400" cy="114300"/>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60" name="Rectangle 12">
            <a:extLst>
              <a:ext uri="{FF2B5EF4-FFF2-40B4-BE49-F238E27FC236}">
                <a16:creationId xmlns:a16="http://schemas.microsoft.com/office/drawing/2014/main" id="{CAFCF17F-F71B-42CA-8BB0-BFD0BD37DD9D}"/>
              </a:ext>
            </a:extLst>
          </p:cNvPr>
          <p:cNvSpPr>
            <a:spLocks noChangeArrowheads="1"/>
          </p:cNvSpPr>
          <p:nvPr/>
        </p:nvSpPr>
        <p:spPr bwMode="auto">
          <a:xfrm>
            <a:off x="114300" y="5029200"/>
            <a:ext cx="8915400" cy="114300"/>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61" name="Line 13">
            <a:extLst>
              <a:ext uri="{FF2B5EF4-FFF2-40B4-BE49-F238E27FC236}">
                <a16:creationId xmlns:a16="http://schemas.microsoft.com/office/drawing/2014/main" id="{5616592F-D584-414C-86CF-299A427FF74A}"/>
              </a:ext>
            </a:extLst>
          </p:cNvPr>
          <p:cNvSpPr>
            <a:spLocks noChangeShapeType="1"/>
          </p:cNvSpPr>
          <p:nvPr/>
        </p:nvSpPr>
        <p:spPr bwMode="auto">
          <a:xfrm>
            <a:off x="1371600" y="971550"/>
            <a:ext cx="6400800" cy="0"/>
          </a:xfrm>
          <a:prstGeom prst="line">
            <a:avLst/>
          </a:prstGeom>
          <a:noFill/>
          <a:ln w="25400">
            <a:solidFill>
              <a:srgbClr val="961D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pic>
        <p:nvPicPr>
          <p:cNvPr id="2065" name="Picture 17" descr="war_of_jews">
            <a:extLst>
              <a:ext uri="{FF2B5EF4-FFF2-40B4-BE49-F238E27FC236}">
                <a16:creationId xmlns:a16="http://schemas.microsoft.com/office/drawing/2014/main" id="{8D1670FF-5974-4BA6-BBD1-AD97A2A3EF3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14450" y="1643062"/>
            <a:ext cx="3627835" cy="2128838"/>
          </a:xfrm>
          <a:prstGeom prst="rect">
            <a:avLst/>
          </a:prstGeom>
          <a:noFill/>
          <a:extLst>
            <a:ext uri="{909E8E84-426E-40DD-AFC4-6F175D3DCCD1}">
              <a14:hiddenFill xmlns:a14="http://schemas.microsoft.com/office/drawing/2010/main">
                <a:solidFill>
                  <a:srgbClr val="FFFFFF"/>
                </a:solidFill>
              </a14:hiddenFill>
            </a:ext>
          </a:extLst>
        </p:spPr>
      </p:pic>
      <p:sp>
        <p:nvSpPr>
          <p:cNvPr id="2066" name="Text Box 18">
            <a:extLst>
              <a:ext uri="{FF2B5EF4-FFF2-40B4-BE49-F238E27FC236}">
                <a16:creationId xmlns:a16="http://schemas.microsoft.com/office/drawing/2014/main" id="{1A1CE504-05B6-4B5B-BB0F-167E9321CAA7}"/>
              </a:ext>
            </a:extLst>
          </p:cNvPr>
          <p:cNvSpPr txBox="1">
            <a:spLocks noChangeArrowheads="1"/>
          </p:cNvSpPr>
          <p:nvPr/>
        </p:nvSpPr>
        <p:spPr bwMode="auto">
          <a:xfrm>
            <a:off x="1371600" y="914400"/>
            <a:ext cx="6400800" cy="715581"/>
          </a:xfrm>
          <a:prstGeom prst="rect">
            <a:avLst/>
          </a:prstGeom>
          <a:noFill/>
          <a:ln>
            <a:noFill/>
          </a:ln>
          <a:effectLst>
            <a:outerShdw dist="28398" dir="1593903" algn="ctr" rotWithShape="0">
              <a:srgbClr val="961D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lgn="ctr">
              <a:spcBef>
                <a:spcPct val="50000"/>
              </a:spcBef>
            </a:pPr>
            <a:r>
              <a:rPr lang="en-US" altLang="en-US" sz="4050" b="1" dirty="0">
                <a:solidFill>
                  <a:schemeClr val="bg1"/>
                </a:solidFill>
                <a:latin typeface="Calibri" panose="020F0502020204030204" pitchFamily="34" charset="0"/>
              </a:rPr>
              <a:t>Matthew 24:</a:t>
            </a:r>
          </a:p>
        </p:txBody>
      </p:sp>
      <p:pic>
        <p:nvPicPr>
          <p:cNvPr id="2068" name="Picture 20" descr="Christs%20Second%20Coming2">
            <a:extLst>
              <a:ext uri="{FF2B5EF4-FFF2-40B4-BE49-F238E27FC236}">
                <a16:creationId xmlns:a16="http://schemas.microsoft.com/office/drawing/2014/main" id="{571C9481-AA66-4541-9369-E7E0EE6AEA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6350" y="1657350"/>
            <a:ext cx="2743200" cy="2114550"/>
          </a:xfrm>
          <a:prstGeom prst="rect">
            <a:avLst/>
          </a:prstGeom>
          <a:noFill/>
          <a:extLst>
            <a:ext uri="{909E8E84-426E-40DD-AFC4-6F175D3DCCD1}">
              <a14:hiddenFill xmlns:a14="http://schemas.microsoft.com/office/drawing/2010/main">
                <a:solidFill>
                  <a:srgbClr val="FFFFFF"/>
                </a:solidFill>
              </a14:hiddenFill>
            </a:ext>
          </a:extLst>
        </p:spPr>
      </p:pic>
      <p:sp>
        <p:nvSpPr>
          <p:cNvPr id="2069" name="Text Box 21">
            <a:extLst>
              <a:ext uri="{FF2B5EF4-FFF2-40B4-BE49-F238E27FC236}">
                <a16:creationId xmlns:a16="http://schemas.microsoft.com/office/drawing/2014/main" id="{73C0259C-E556-400D-B264-4C06C741BD17}"/>
              </a:ext>
            </a:extLst>
          </p:cNvPr>
          <p:cNvSpPr txBox="1">
            <a:spLocks noChangeArrowheads="1"/>
          </p:cNvSpPr>
          <p:nvPr/>
        </p:nvSpPr>
        <p:spPr bwMode="auto">
          <a:xfrm>
            <a:off x="1314450" y="3714750"/>
            <a:ext cx="3600450"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100" dirty="0">
                <a:solidFill>
                  <a:schemeClr val="bg1"/>
                </a:solidFill>
                <a:latin typeface="Calibri" panose="020F0502020204030204" pitchFamily="34" charset="0"/>
              </a:rPr>
              <a:t>Destruction of Jerusalem</a:t>
            </a:r>
          </a:p>
        </p:txBody>
      </p:sp>
      <p:sp>
        <p:nvSpPr>
          <p:cNvPr id="2070" name="Text Box 22">
            <a:extLst>
              <a:ext uri="{FF2B5EF4-FFF2-40B4-BE49-F238E27FC236}">
                <a16:creationId xmlns:a16="http://schemas.microsoft.com/office/drawing/2014/main" id="{BA8B9E3F-23EC-4CB1-A147-3DBF2A547690}"/>
              </a:ext>
            </a:extLst>
          </p:cNvPr>
          <p:cNvSpPr txBox="1">
            <a:spLocks noChangeArrowheads="1"/>
          </p:cNvSpPr>
          <p:nvPr/>
        </p:nvSpPr>
        <p:spPr bwMode="auto">
          <a:xfrm>
            <a:off x="5029200" y="3714750"/>
            <a:ext cx="2857500"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100" dirty="0">
                <a:solidFill>
                  <a:schemeClr val="bg1"/>
                </a:solidFill>
                <a:latin typeface="Calibri" panose="020F0502020204030204" pitchFamily="34" charset="0"/>
              </a:rPr>
              <a:t>Second Coming of Christ</a:t>
            </a:r>
          </a:p>
        </p:txBody>
      </p:sp>
      <p:sp>
        <p:nvSpPr>
          <p:cNvPr id="2071" name="Rectangle 23">
            <a:extLst>
              <a:ext uri="{FF2B5EF4-FFF2-40B4-BE49-F238E27FC236}">
                <a16:creationId xmlns:a16="http://schemas.microsoft.com/office/drawing/2014/main" id="{1835D5B3-8ED6-4EAC-9706-69B342C25388}"/>
              </a:ext>
            </a:extLst>
          </p:cNvPr>
          <p:cNvSpPr>
            <a:spLocks noChangeArrowheads="1"/>
          </p:cNvSpPr>
          <p:nvPr/>
        </p:nvSpPr>
        <p:spPr bwMode="auto">
          <a:xfrm>
            <a:off x="1371600" y="4400550"/>
            <a:ext cx="6400800" cy="514350"/>
          </a:xfrm>
          <a:prstGeom prst="rect">
            <a:avLst/>
          </a:prstGeom>
          <a:solidFill>
            <a:srgbClr val="52527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72" name="Text Box 24">
            <a:extLst>
              <a:ext uri="{FF2B5EF4-FFF2-40B4-BE49-F238E27FC236}">
                <a16:creationId xmlns:a16="http://schemas.microsoft.com/office/drawing/2014/main" id="{92ED879D-0486-4042-BE91-B0F3C1A1B04E}"/>
              </a:ext>
            </a:extLst>
          </p:cNvPr>
          <p:cNvSpPr txBox="1">
            <a:spLocks noChangeArrowheads="1"/>
          </p:cNvSpPr>
          <p:nvPr/>
        </p:nvSpPr>
        <p:spPr bwMode="auto">
          <a:xfrm>
            <a:off x="4457700" y="3919538"/>
            <a:ext cx="685800"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700" dirty="0">
                <a:solidFill>
                  <a:schemeClr val="bg1"/>
                </a:solidFill>
                <a:latin typeface="Calibri" panose="020F0502020204030204" pitchFamily="34" charset="0"/>
              </a:rPr>
              <a:t>or</a:t>
            </a:r>
          </a:p>
        </p:txBody>
      </p:sp>
      <p:sp>
        <p:nvSpPr>
          <p:cNvPr id="2073" name="WordArt 25">
            <a:extLst>
              <a:ext uri="{FF2B5EF4-FFF2-40B4-BE49-F238E27FC236}">
                <a16:creationId xmlns:a16="http://schemas.microsoft.com/office/drawing/2014/main" id="{709A08E2-6926-47F7-98FC-0B6AF843AB9E}"/>
              </a:ext>
            </a:extLst>
          </p:cNvPr>
          <p:cNvSpPr>
            <a:spLocks noChangeArrowheads="1" noChangeShapeType="1" noTextEdit="1"/>
          </p:cNvSpPr>
          <p:nvPr/>
        </p:nvSpPr>
        <p:spPr bwMode="auto">
          <a:xfrm>
            <a:off x="1600200" y="4457701"/>
            <a:ext cx="6057900" cy="392906"/>
          </a:xfrm>
          <a:prstGeom prst="rect">
            <a:avLst/>
          </a:prstGeom>
        </p:spPr>
        <p:txBody>
          <a:bodyPr wrap="none" fromWordArt="1">
            <a:prstTxWarp prst="textPlain">
              <a:avLst>
                <a:gd name="adj" fmla="val 50000"/>
              </a:avLst>
            </a:prstTxWarp>
          </a:bodyPr>
          <a:lstStyle/>
          <a:p>
            <a:pPr algn="ctr"/>
            <a:r>
              <a:rPr lang="en-US" sz="2700" b="1" kern="10" dirty="0">
                <a:ln w="9525">
                  <a:solidFill>
                    <a:srgbClr val="000000"/>
                  </a:solidFill>
                  <a:round/>
                  <a:headEnd/>
                  <a:tailEnd/>
                </a:ln>
                <a:solidFill>
                  <a:srgbClr val="FFFFFF"/>
                </a:solidFill>
                <a:effectLst>
                  <a:outerShdw dist="56796" dir="1593903" algn="ctr" rotWithShape="0">
                    <a:srgbClr val="961D00"/>
                  </a:outerShdw>
                </a:effectLst>
                <a:latin typeface="Calibri" panose="020F0502020204030204" pitchFamily="34" charset="0"/>
                <a:cs typeface="Calibri" panose="020F0502020204030204" pitchFamily="34" charset="0"/>
              </a:rPr>
              <a:t>BOTH?</a:t>
            </a:r>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FCE6D94A-F6A0-4A54-88D2-48F81C190AD1}"/>
              </a:ext>
            </a:extLst>
          </p:cNvPr>
          <p:cNvSpPr>
            <a:spLocks noGrp="1" noChangeArrowheads="1"/>
          </p:cNvSpPr>
          <p:nvPr>
            <p:ph type="title"/>
          </p:nvPr>
        </p:nvSpPr>
        <p:spPr>
          <a:xfrm>
            <a:off x="1314450" y="171450"/>
            <a:ext cx="6515100" cy="628650"/>
          </a:xfrm>
          <a:effectLst>
            <a:outerShdw dist="35921" dir="2700000" algn="ctr" rotWithShape="0">
              <a:schemeClr val="accent2"/>
            </a:outerShdw>
          </a:effectLst>
        </p:spPr>
        <p:txBody>
          <a:bodyPr>
            <a:normAutofit fontScale="90000"/>
          </a:bodyPr>
          <a:lstStyle/>
          <a:p>
            <a:pPr algn="ctr"/>
            <a:r>
              <a:rPr lang="en-US" altLang="en-US" sz="4050" b="1" dirty="0">
                <a:solidFill>
                  <a:schemeClr val="bg1"/>
                </a:solidFill>
              </a:rPr>
              <a:t>“This Generation” Passage</a:t>
            </a:r>
          </a:p>
        </p:txBody>
      </p:sp>
      <p:sp>
        <p:nvSpPr>
          <p:cNvPr id="51203" name="Line 3">
            <a:extLst>
              <a:ext uri="{FF2B5EF4-FFF2-40B4-BE49-F238E27FC236}">
                <a16:creationId xmlns:a16="http://schemas.microsoft.com/office/drawing/2014/main" id="{047A9625-8A34-431B-85CC-D2373B5D8700}"/>
              </a:ext>
            </a:extLst>
          </p:cNvPr>
          <p:cNvSpPr>
            <a:spLocks noChangeShapeType="1"/>
          </p:cNvSpPr>
          <p:nvPr/>
        </p:nvSpPr>
        <p:spPr bwMode="auto">
          <a:xfrm>
            <a:off x="1371600" y="857250"/>
            <a:ext cx="6400800" cy="0"/>
          </a:xfrm>
          <a:prstGeom prst="line">
            <a:avLst/>
          </a:prstGeom>
          <a:noFill/>
          <a:ln w="2540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
        <p:nvSpPr>
          <p:cNvPr id="51208" name="AutoShape 8">
            <a:extLst>
              <a:ext uri="{FF2B5EF4-FFF2-40B4-BE49-F238E27FC236}">
                <a16:creationId xmlns:a16="http://schemas.microsoft.com/office/drawing/2014/main" id="{EC632886-D00A-4657-9C55-27E57C33D764}"/>
              </a:ext>
            </a:extLst>
          </p:cNvPr>
          <p:cNvSpPr>
            <a:spLocks noChangeArrowheads="1"/>
          </p:cNvSpPr>
          <p:nvPr/>
        </p:nvSpPr>
        <p:spPr bwMode="auto">
          <a:xfrm>
            <a:off x="228600" y="1314450"/>
            <a:ext cx="8686800" cy="3600450"/>
          </a:xfrm>
          <a:prstGeom prst="upArrowCallout">
            <a:avLst>
              <a:gd name="adj1" fmla="val 44444"/>
              <a:gd name="adj2" fmla="val 44444"/>
              <a:gd name="adj3" fmla="val 16667"/>
              <a:gd name="adj4" fmla="val 66667"/>
            </a:avLst>
          </a:prstGeom>
          <a:solidFill>
            <a:srgbClr val="52527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09" name="WordArt 9">
            <a:extLst>
              <a:ext uri="{FF2B5EF4-FFF2-40B4-BE49-F238E27FC236}">
                <a16:creationId xmlns:a16="http://schemas.microsoft.com/office/drawing/2014/main" id="{4AEBBADC-88B5-4BBA-A0F1-A6B582B25B97}"/>
              </a:ext>
            </a:extLst>
          </p:cNvPr>
          <p:cNvSpPr>
            <a:spLocks noChangeArrowheads="1" noChangeShapeType="1" noTextEdit="1"/>
          </p:cNvSpPr>
          <p:nvPr/>
        </p:nvSpPr>
        <p:spPr bwMode="auto">
          <a:xfrm>
            <a:off x="3028950" y="971550"/>
            <a:ext cx="3028950" cy="285750"/>
          </a:xfrm>
          <a:prstGeom prst="rect">
            <a:avLst/>
          </a:prstGeom>
        </p:spPr>
        <p:txBody>
          <a:bodyPr wrap="none" fromWordArt="1">
            <a:prstTxWarp prst="textPlain">
              <a:avLst>
                <a:gd name="adj" fmla="val 50000"/>
              </a:avLst>
            </a:prstTxWarp>
          </a:bodyPr>
          <a:lstStyle/>
          <a:p>
            <a:pPr algn="ctr"/>
            <a:r>
              <a:rPr lang="en-US" sz="2700" b="1" kern="10" dirty="0">
                <a:ln w="9525">
                  <a:solidFill>
                    <a:srgbClr val="000000"/>
                  </a:solidFill>
                  <a:round/>
                  <a:headEnd/>
                  <a:tailEnd/>
                </a:ln>
                <a:solidFill>
                  <a:srgbClr val="FFA86D"/>
                </a:solidFill>
                <a:effectLst>
                  <a:outerShdw dist="28398" dir="1593903" algn="ctr" rotWithShape="0">
                    <a:srgbClr val="52527A"/>
                  </a:outerShdw>
                </a:effectLst>
                <a:latin typeface="Calibri" panose="020F0502020204030204" pitchFamily="34" charset="0"/>
                <a:cs typeface="Calibri" panose="020F0502020204030204" pitchFamily="34" charset="0"/>
              </a:rPr>
              <a:t>Matthew 16:4</a:t>
            </a:r>
          </a:p>
        </p:txBody>
      </p:sp>
      <p:sp>
        <p:nvSpPr>
          <p:cNvPr id="51210" name="Text Box 10">
            <a:extLst>
              <a:ext uri="{FF2B5EF4-FFF2-40B4-BE49-F238E27FC236}">
                <a16:creationId xmlns:a16="http://schemas.microsoft.com/office/drawing/2014/main" id="{6C9D96EF-9CCB-4B96-A8F0-B69EAB69460A}"/>
              </a:ext>
            </a:extLst>
          </p:cNvPr>
          <p:cNvSpPr txBox="1">
            <a:spLocks noChangeArrowheads="1"/>
          </p:cNvSpPr>
          <p:nvPr/>
        </p:nvSpPr>
        <p:spPr bwMode="auto">
          <a:xfrm>
            <a:off x="381000" y="3028950"/>
            <a:ext cx="8382000" cy="13388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600"/>
              </a:spcBef>
            </a:pPr>
            <a:r>
              <a:rPr lang="en-US" altLang="en-US" sz="2700" dirty="0">
                <a:solidFill>
                  <a:schemeClr val="bg1"/>
                </a:solidFill>
                <a:latin typeface="Calibri" panose="020F0502020204030204" pitchFamily="34" charset="0"/>
              </a:rPr>
              <a:t>The </a:t>
            </a:r>
            <a:r>
              <a:rPr lang="en-US" altLang="en-US" sz="2700" i="1" dirty="0">
                <a:solidFill>
                  <a:schemeClr val="bg1"/>
                </a:solidFill>
                <a:latin typeface="Calibri" panose="020F0502020204030204" pitchFamily="34" charset="0"/>
              </a:rPr>
              <a:t>“generation”</a:t>
            </a:r>
            <a:r>
              <a:rPr lang="en-US" altLang="en-US" sz="2700" dirty="0">
                <a:solidFill>
                  <a:schemeClr val="bg1"/>
                </a:solidFill>
                <a:latin typeface="Calibri" panose="020F0502020204030204" pitchFamily="34" charset="0"/>
              </a:rPr>
              <a:t> of this passage is the</a:t>
            </a:r>
            <a:br>
              <a:rPr lang="en-US" altLang="en-US" sz="2700" dirty="0">
                <a:solidFill>
                  <a:schemeClr val="bg1"/>
                </a:solidFill>
                <a:latin typeface="Calibri" panose="020F0502020204030204" pitchFamily="34" charset="0"/>
              </a:rPr>
            </a:br>
            <a:r>
              <a:rPr lang="en-US" altLang="en-US" sz="2700" dirty="0">
                <a:solidFill>
                  <a:schemeClr val="bg1"/>
                </a:solidFill>
                <a:latin typeface="Calibri" panose="020F0502020204030204" pitchFamily="34" charset="0"/>
              </a:rPr>
              <a:t>Pharisees and Sadducees of Jesus’ day</a:t>
            </a:r>
            <a:br>
              <a:rPr lang="en-US" altLang="en-US" sz="2700" dirty="0">
                <a:solidFill>
                  <a:schemeClr val="bg1"/>
                </a:solidFill>
                <a:latin typeface="Calibri" panose="020F0502020204030204" pitchFamily="34" charset="0"/>
              </a:rPr>
            </a:br>
            <a:r>
              <a:rPr lang="en-US" altLang="en-US" sz="2700" dirty="0">
                <a:solidFill>
                  <a:schemeClr val="bg1"/>
                </a:solidFill>
                <a:latin typeface="Calibri" panose="020F0502020204030204" pitchFamily="34" charset="0"/>
              </a:rPr>
              <a:t>(reference </a:t>
            </a:r>
            <a:r>
              <a:rPr lang="en-US" altLang="en-US" sz="2700" i="1" dirty="0">
                <a:solidFill>
                  <a:schemeClr val="bg1"/>
                </a:solidFill>
                <a:latin typeface="Calibri" panose="020F0502020204030204" pitchFamily="34" charset="0"/>
              </a:rPr>
              <a:t>“sign”</a:t>
            </a:r>
            <a:r>
              <a:rPr lang="en-US" altLang="en-US" sz="2700" dirty="0">
                <a:solidFill>
                  <a:schemeClr val="bg1"/>
                </a:solidFill>
                <a:latin typeface="Calibri" panose="020F0502020204030204" pitchFamily="34" charset="0"/>
              </a:rPr>
              <a:t> in Matthew 16:1,4)</a:t>
            </a:r>
          </a:p>
        </p:txBody>
      </p:sp>
      <p:sp>
        <p:nvSpPr>
          <p:cNvPr id="2" name="Rectangle 9">
            <a:extLst>
              <a:ext uri="{FF2B5EF4-FFF2-40B4-BE49-F238E27FC236}">
                <a16:creationId xmlns:a16="http://schemas.microsoft.com/office/drawing/2014/main" id="{672B3199-71A2-69BA-BC2F-CE9F9713D0B2}"/>
              </a:ext>
            </a:extLst>
          </p:cNvPr>
          <p:cNvSpPr>
            <a:spLocks noChangeArrowheads="1"/>
          </p:cNvSpPr>
          <p:nvPr/>
        </p:nvSpPr>
        <p:spPr bwMode="auto">
          <a:xfrm>
            <a:off x="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10">
            <a:extLst>
              <a:ext uri="{FF2B5EF4-FFF2-40B4-BE49-F238E27FC236}">
                <a16:creationId xmlns:a16="http://schemas.microsoft.com/office/drawing/2014/main" id="{02B9962E-BB06-C155-0970-D6CACDAEA892}"/>
              </a:ext>
            </a:extLst>
          </p:cNvPr>
          <p:cNvSpPr>
            <a:spLocks noChangeArrowheads="1"/>
          </p:cNvSpPr>
          <p:nvPr/>
        </p:nvSpPr>
        <p:spPr bwMode="auto">
          <a:xfrm>
            <a:off x="902970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11">
            <a:extLst>
              <a:ext uri="{FF2B5EF4-FFF2-40B4-BE49-F238E27FC236}">
                <a16:creationId xmlns:a16="http://schemas.microsoft.com/office/drawing/2014/main" id="{60401218-BB9B-4564-6960-6CFBA993114B}"/>
              </a:ext>
            </a:extLst>
          </p:cNvPr>
          <p:cNvSpPr>
            <a:spLocks noChangeArrowheads="1"/>
          </p:cNvSpPr>
          <p:nvPr/>
        </p:nvSpPr>
        <p:spPr bwMode="auto">
          <a:xfrm>
            <a:off x="114300" y="0"/>
            <a:ext cx="8953500" cy="114295"/>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12">
            <a:extLst>
              <a:ext uri="{FF2B5EF4-FFF2-40B4-BE49-F238E27FC236}">
                <a16:creationId xmlns:a16="http://schemas.microsoft.com/office/drawing/2014/main" id="{2AA65519-AABB-54CB-3B50-43C0ED9B3F60}"/>
              </a:ext>
            </a:extLst>
          </p:cNvPr>
          <p:cNvSpPr>
            <a:spLocks noChangeArrowheads="1"/>
          </p:cNvSpPr>
          <p:nvPr/>
        </p:nvSpPr>
        <p:spPr bwMode="auto">
          <a:xfrm>
            <a:off x="0" y="5029200"/>
            <a:ext cx="9067800" cy="114300"/>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nodeType="afterEffect">
                                  <p:stCondLst>
                                    <p:cond delay="0"/>
                                  </p:stCondLst>
                                  <p:childTnLst>
                                    <p:set>
                                      <p:cBhvr>
                                        <p:cTn id="6" dur="1" fill="hold">
                                          <p:stCondLst>
                                            <p:cond delay="0"/>
                                          </p:stCondLst>
                                        </p:cTn>
                                        <p:tgtEl>
                                          <p:spTgt spid="51208"/>
                                        </p:tgtEl>
                                        <p:attrNameLst>
                                          <p:attrName>style.visibility</p:attrName>
                                        </p:attrNameLst>
                                      </p:cBhvr>
                                      <p:to>
                                        <p:strVal val="visible"/>
                                      </p:to>
                                    </p:set>
                                    <p:animEffect transition="in" filter="wipe(down)">
                                      <p:cBhvr>
                                        <p:cTn id="7" dur="1000"/>
                                        <p:tgtEl>
                                          <p:spTgt spid="51208"/>
                                        </p:tgtEl>
                                      </p:cBhvr>
                                    </p:animEffect>
                                  </p:childTnLst>
                                </p:cTn>
                              </p:par>
                            </p:childTnLst>
                          </p:cTn>
                        </p:par>
                        <p:par>
                          <p:cTn id="8" fill="hold" nodeType="afterGroup">
                            <p:stCondLst>
                              <p:cond delay="1000"/>
                            </p:stCondLst>
                            <p:childTnLst>
                              <p:par>
                                <p:cTn id="9" presetID="23" presetClass="entr" presetSubtype="16" fill="hold" nodeType="afterEffect">
                                  <p:stCondLst>
                                    <p:cond delay="0"/>
                                  </p:stCondLst>
                                  <p:childTnLst>
                                    <p:set>
                                      <p:cBhvr>
                                        <p:cTn id="10" dur="1" fill="hold">
                                          <p:stCondLst>
                                            <p:cond delay="0"/>
                                          </p:stCondLst>
                                        </p:cTn>
                                        <p:tgtEl>
                                          <p:spTgt spid="51209"/>
                                        </p:tgtEl>
                                        <p:attrNameLst>
                                          <p:attrName>style.visibility</p:attrName>
                                        </p:attrNameLst>
                                      </p:cBhvr>
                                      <p:to>
                                        <p:strVal val="visible"/>
                                      </p:to>
                                    </p:set>
                                    <p:anim calcmode="lin" valueType="num">
                                      <p:cBhvr>
                                        <p:cTn id="11" dur="500" fill="hold"/>
                                        <p:tgtEl>
                                          <p:spTgt spid="51209"/>
                                        </p:tgtEl>
                                        <p:attrNameLst>
                                          <p:attrName>ppt_w</p:attrName>
                                        </p:attrNameLst>
                                      </p:cBhvr>
                                      <p:tavLst>
                                        <p:tav tm="0">
                                          <p:val>
                                            <p:fltVal val="0"/>
                                          </p:val>
                                        </p:tav>
                                        <p:tav tm="100000">
                                          <p:val>
                                            <p:strVal val="#ppt_w"/>
                                          </p:val>
                                        </p:tav>
                                      </p:tavLst>
                                    </p:anim>
                                    <p:anim calcmode="lin" valueType="num">
                                      <p:cBhvr>
                                        <p:cTn id="12" dur="500" fill="hold"/>
                                        <p:tgtEl>
                                          <p:spTgt spid="51209"/>
                                        </p:tgtEl>
                                        <p:attrNameLst>
                                          <p:attrName>ppt_h</p:attrName>
                                        </p:attrNameLst>
                                      </p:cBhvr>
                                      <p:tavLst>
                                        <p:tav tm="0">
                                          <p:val>
                                            <p:fltVal val="0"/>
                                          </p:val>
                                        </p:tav>
                                        <p:tav tm="100000">
                                          <p:val>
                                            <p:strVal val="#ppt_h"/>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3" presetClass="entr" presetSubtype="16" fill="hold" nodeType="clickEffect">
                                  <p:stCondLst>
                                    <p:cond delay="0"/>
                                  </p:stCondLst>
                                  <p:childTnLst>
                                    <p:set>
                                      <p:cBhvr>
                                        <p:cTn id="16" dur="1" fill="hold">
                                          <p:stCondLst>
                                            <p:cond delay="0"/>
                                          </p:stCondLst>
                                        </p:cTn>
                                        <p:tgtEl>
                                          <p:spTgt spid="51210">
                                            <p:txEl>
                                              <p:pRg st="0" end="0"/>
                                            </p:txEl>
                                          </p:spTgt>
                                        </p:tgtEl>
                                        <p:attrNameLst>
                                          <p:attrName>style.visibility</p:attrName>
                                        </p:attrNameLst>
                                      </p:cBhvr>
                                      <p:to>
                                        <p:strVal val="visible"/>
                                      </p:to>
                                    </p:set>
                                    <p:anim calcmode="lin" valueType="num">
                                      <p:cBhvr>
                                        <p:cTn id="17" dur="500" fill="hold"/>
                                        <p:tgtEl>
                                          <p:spTgt spid="51210">
                                            <p:txEl>
                                              <p:pRg st="0" end="0"/>
                                            </p:txEl>
                                          </p:spTgt>
                                        </p:tgtEl>
                                        <p:attrNameLst>
                                          <p:attrName>ppt_w</p:attrName>
                                        </p:attrNameLst>
                                      </p:cBhvr>
                                      <p:tavLst>
                                        <p:tav tm="0">
                                          <p:val>
                                            <p:fltVal val="0"/>
                                          </p:val>
                                        </p:tav>
                                        <p:tav tm="100000">
                                          <p:val>
                                            <p:strVal val="#ppt_w"/>
                                          </p:val>
                                        </p:tav>
                                      </p:tavLst>
                                    </p:anim>
                                    <p:anim calcmode="lin" valueType="num">
                                      <p:cBhvr>
                                        <p:cTn id="18" dur="500" fill="hold"/>
                                        <p:tgtEl>
                                          <p:spTgt spid="51210">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03433102-78B0-4A81-878C-4CFF9ED2C984}"/>
              </a:ext>
            </a:extLst>
          </p:cNvPr>
          <p:cNvSpPr>
            <a:spLocks noGrp="1" noChangeArrowheads="1"/>
          </p:cNvSpPr>
          <p:nvPr>
            <p:ph type="title"/>
          </p:nvPr>
        </p:nvSpPr>
        <p:spPr>
          <a:xfrm>
            <a:off x="1314450" y="171450"/>
            <a:ext cx="6515100" cy="628650"/>
          </a:xfrm>
          <a:effectLst>
            <a:outerShdw dist="35921" dir="2700000" algn="ctr" rotWithShape="0">
              <a:schemeClr val="accent2"/>
            </a:outerShdw>
          </a:effectLst>
        </p:spPr>
        <p:txBody>
          <a:bodyPr>
            <a:normAutofit fontScale="90000"/>
          </a:bodyPr>
          <a:lstStyle/>
          <a:p>
            <a:pPr algn="ctr"/>
            <a:r>
              <a:rPr lang="en-US" altLang="en-US" sz="4050" b="1" dirty="0">
                <a:solidFill>
                  <a:schemeClr val="bg1"/>
                </a:solidFill>
              </a:rPr>
              <a:t>“This Generation” Passage</a:t>
            </a:r>
          </a:p>
        </p:txBody>
      </p:sp>
      <p:sp>
        <p:nvSpPr>
          <p:cNvPr id="52227" name="Line 3">
            <a:extLst>
              <a:ext uri="{FF2B5EF4-FFF2-40B4-BE49-F238E27FC236}">
                <a16:creationId xmlns:a16="http://schemas.microsoft.com/office/drawing/2014/main" id="{0222F1D6-3104-4869-992B-27BA0DD50DAF}"/>
              </a:ext>
            </a:extLst>
          </p:cNvPr>
          <p:cNvSpPr>
            <a:spLocks noChangeShapeType="1"/>
          </p:cNvSpPr>
          <p:nvPr/>
        </p:nvSpPr>
        <p:spPr bwMode="auto">
          <a:xfrm>
            <a:off x="1371600" y="857250"/>
            <a:ext cx="6400800" cy="0"/>
          </a:xfrm>
          <a:prstGeom prst="line">
            <a:avLst/>
          </a:prstGeom>
          <a:noFill/>
          <a:ln w="2540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
        <p:nvSpPr>
          <p:cNvPr id="52232" name="AutoShape 8">
            <a:extLst>
              <a:ext uri="{FF2B5EF4-FFF2-40B4-BE49-F238E27FC236}">
                <a16:creationId xmlns:a16="http://schemas.microsoft.com/office/drawing/2014/main" id="{AF9A1169-223F-4C69-911A-DF784B840184}"/>
              </a:ext>
            </a:extLst>
          </p:cNvPr>
          <p:cNvSpPr>
            <a:spLocks noChangeArrowheads="1"/>
          </p:cNvSpPr>
          <p:nvPr/>
        </p:nvSpPr>
        <p:spPr bwMode="auto">
          <a:xfrm>
            <a:off x="228600" y="1314450"/>
            <a:ext cx="8686800" cy="1543050"/>
          </a:xfrm>
          <a:prstGeom prst="upArrowCallout">
            <a:avLst>
              <a:gd name="adj1" fmla="val 103704"/>
              <a:gd name="adj2" fmla="val 103704"/>
              <a:gd name="adj3" fmla="val 16667"/>
              <a:gd name="adj4" fmla="val 66667"/>
            </a:avLst>
          </a:prstGeom>
          <a:solidFill>
            <a:srgbClr val="52527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33" name="WordArt 9">
            <a:extLst>
              <a:ext uri="{FF2B5EF4-FFF2-40B4-BE49-F238E27FC236}">
                <a16:creationId xmlns:a16="http://schemas.microsoft.com/office/drawing/2014/main" id="{045FB07B-1DC3-4E99-9CCE-C6A78AD7AF0D}"/>
              </a:ext>
            </a:extLst>
          </p:cNvPr>
          <p:cNvSpPr>
            <a:spLocks noChangeArrowheads="1" noChangeShapeType="1" noTextEdit="1"/>
          </p:cNvSpPr>
          <p:nvPr/>
        </p:nvSpPr>
        <p:spPr bwMode="auto">
          <a:xfrm>
            <a:off x="3028950" y="971550"/>
            <a:ext cx="3028950" cy="285750"/>
          </a:xfrm>
          <a:prstGeom prst="rect">
            <a:avLst/>
          </a:prstGeom>
        </p:spPr>
        <p:txBody>
          <a:bodyPr wrap="none" fromWordArt="1">
            <a:prstTxWarp prst="textPlain">
              <a:avLst>
                <a:gd name="adj" fmla="val 50000"/>
              </a:avLst>
            </a:prstTxWarp>
          </a:bodyPr>
          <a:lstStyle/>
          <a:p>
            <a:pPr algn="ctr"/>
            <a:r>
              <a:rPr lang="en-US" sz="2700" b="1" kern="10" dirty="0">
                <a:ln w="9525">
                  <a:solidFill>
                    <a:schemeClr val="bg1"/>
                  </a:solidFill>
                  <a:round/>
                  <a:headEnd/>
                  <a:tailEnd/>
                </a:ln>
                <a:solidFill>
                  <a:srgbClr val="FFA86D"/>
                </a:solidFill>
                <a:effectLst>
                  <a:outerShdw dist="28398" dir="1593903" algn="ctr" rotWithShape="0">
                    <a:schemeClr val="tx1"/>
                  </a:outerShdw>
                </a:effectLst>
                <a:latin typeface="Calibri" panose="020F0502020204030204" pitchFamily="34" charset="0"/>
                <a:cs typeface="Calibri" panose="020F0502020204030204" pitchFamily="34" charset="0"/>
              </a:rPr>
              <a:t>Matthew 17:17</a:t>
            </a:r>
          </a:p>
        </p:txBody>
      </p:sp>
      <p:sp>
        <p:nvSpPr>
          <p:cNvPr id="52234" name="Text Box 10">
            <a:extLst>
              <a:ext uri="{FF2B5EF4-FFF2-40B4-BE49-F238E27FC236}">
                <a16:creationId xmlns:a16="http://schemas.microsoft.com/office/drawing/2014/main" id="{4F172EB2-3C88-4448-8D3C-317989BC4F6C}"/>
              </a:ext>
            </a:extLst>
          </p:cNvPr>
          <p:cNvSpPr txBox="1">
            <a:spLocks noChangeArrowheads="1"/>
          </p:cNvSpPr>
          <p:nvPr/>
        </p:nvSpPr>
        <p:spPr bwMode="auto">
          <a:xfrm>
            <a:off x="304800" y="2038350"/>
            <a:ext cx="85344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400" dirty="0">
                <a:solidFill>
                  <a:schemeClr val="bg1"/>
                </a:solidFill>
                <a:latin typeface="Calibri" panose="020F0502020204030204" pitchFamily="34" charset="0"/>
              </a:rPr>
              <a:t>That “</a:t>
            </a:r>
            <a:r>
              <a:rPr lang="en-US" altLang="en-US" sz="2400" i="1" dirty="0">
                <a:solidFill>
                  <a:schemeClr val="bg1"/>
                </a:solidFill>
                <a:latin typeface="Calibri" panose="020F0502020204030204" pitchFamily="34" charset="0"/>
              </a:rPr>
              <a:t>generation”</a:t>
            </a:r>
            <a:r>
              <a:rPr lang="en-US" altLang="en-US" sz="2400" dirty="0">
                <a:solidFill>
                  <a:schemeClr val="bg1"/>
                </a:solidFill>
                <a:latin typeface="Calibri" panose="020F0502020204030204" pitchFamily="34" charset="0"/>
              </a:rPr>
              <a:t> was the time Christ was “</a:t>
            </a:r>
            <a:r>
              <a:rPr lang="en-US" altLang="en-US" sz="2400" i="1" dirty="0">
                <a:solidFill>
                  <a:schemeClr val="bg1"/>
                </a:solidFill>
                <a:latin typeface="Calibri" panose="020F0502020204030204" pitchFamily="34" charset="0"/>
              </a:rPr>
              <a:t>with”</a:t>
            </a:r>
            <a:r>
              <a:rPr lang="en-US" altLang="en-US" sz="2400" dirty="0">
                <a:solidFill>
                  <a:schemeClr val="bg1"/>
                </a:solidFill>
                <a:latin typeface="Calibri" panose="020F0502020204030204" pitchFamily="34" charset="0"/>
              </a:rPr>
              <a:t> them</a:t>
            </a:r>
          </a:p>
        </p:txBody>
      </p:sp>
      <p:sp>
        <p:nvSpPr>
          <p:cNvPr id="52238" name="AutoShape 14">
            <a:extLst>
              <a:ext uri="{FF2B5EF4-FFF2-40B4-BE49-F238E27FC236}">
                <a16:creationId xmlns:a16="http://schemas.microsoft.com/office/drawing/2014/main" id="{1B65D989-7908-42C5-B51A-73635EF19D98}"/>
              </a:ext>
            </a:extLst>
          </p:cNvPr>
          <p:cNvSpPr>
            <a:spLocks noChangeArrowheads="1"/>
          </p:cNvSpPr>
          <p:nvPr/>
        </p:nvSpPr>
        <p:spPr bwMode="auto">
          <a:xfrm>
            <a:off x="228600" y="3314700"/>
            <a:ext cx="8686800" cy="1543050"/>
          </a:xfrm>
          <a:prstGeom prst="upArrowCallout">
            <a:avLst>
              <a:gd name="adj1" fmla="val 103704"/>
              <a:gd name="adj2" fmla="val 103704"/>
              <a:gd name="adj3" fmla="val 16667"/>
              <a:gd name="adj4" fmla="val 66667"/>
            </a:avLst>
          </a:prstGeom>
          <a:solidFill>
            <a:srgbClr val="52527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39" name="WordArt 15">
            <a:extLst>
              <a:ext uri="{FF2B5EF4-FFF2-40B4-BE49-F238E27FC236}">
                <a16:creationId xmlns:a16="http://schemas.microsoft.com/office/drawing/2014/main" id="{8598739F-6E4E-4793-BB2E-D1923ABA96F4}"/>
              </a:ext>
            </a:extLst>
          </p:cNvPr>
          <p:cNvSpPr>
            <a:spLocks noChangeArrowheads="1" noChangeShapeType="1" noTextEdit="1"/>
          </p:cNvSpPr>
          <p:nvPr/>
        </p:nvSpPr>
        <p:spPr bwMode="auto">
          <a:xfrm>
            <a:off x="3028950" y="2971800"/>
            <a:ext cx="3028950" cy="285750"/>
          </a:xfrm>
          <a:prstGeom prst="rect">
            <a:avLst/>
          </a:prstGeom>
        </p:spPr>
        <p:txBody>
          <a:bodyPr wrap="none" fromWordArt="1">
            <a:prstTxWarp prst="textPlain">
              <a:avLst>
                <a:gd name="adj" fmla="val 50000"/>
              </a:avLst>
            </a:prstTxWarp>
          </a:bodyPr>
          <a:lstStyle/>
          <a:p>
            <a:pPr algn="ctr"/>
            <a:r>
              <a:rPr lang="en-US" sz="2700" b="1" kern="10" dirty="0">
                <a:ln w="9525">
                  <a:solidFill>
                    <a:srgbClr val="000000"/>
                  </a:solidFill>
                  <a:round/>
                  <a:headEnd/>
                  <a:tailEnd/>
                </a:ln>
                <a:solidFill>
                  <a:srgbClr val="FFA86D"/>
                </a:solidFill>
                <a:effectLst>
                  <a:outerShdw dist="28398" dir="1593903" algn="ctr" rotWithShape="0">
                    <a:srgbClr val="52527A"/>
                  </a:outerShdw>
                </a:effectLst>
                <a:latin typeface="Calibri" panose="020F0502020204030204" pitchFamily="34" charset="0"/>
                <a:cs typeface="Calibri" panose="020F0502020204030204" pitchFamily="34" charset="0"/>
              </a:rPr>
              <a:t>Matthew 23:36</a:t>
            </a:r>
          </a:p>
        </p:txBody>
      </p:sp>
      <p:sp>
        <p:nvSpPr>
          <p:cNvPr id="52240" name="Text Box 16">
            <a:extLst>
              <a:ext uri="{FF2B5EF4-FFF2-40B4-BE49-F238E27FC236}">
                <a16:creationId xmlns:a16="http://schemas.microsoft.com/office/drawing/2014/main" id="{8165A5F2-C126-45EE-8787-8AE12E981383}"/>
              </a:ext>
            </a:extLst>
          </p:cNvPr>
          <p:cNvSpPr txBox="1">
            <a:spLocks noChangeArrowheads="1"/>
          </p:cNvSpPr>
          <p:nvPr/>
        </p:nvSpPr>
        <p:spPr bwMode="auto">
          <a:xfrm>
            <a:off x="304800" y="3943350"/>
            <a:ext cx="85344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400" dirty="0">
                <a:solidFill>
                  <a:schemeClr val="bg1"/>
                </a:solidFill>
                <a:latin typeface="Calibri" panose="020F0502020204030204" pitchFamily="34" charset="0"/>
              </a:rPr>
              <a:t>Observe that </a:t>
            </a:r>
            <a:r>
              <a:rPr lang="en-US" altLang="en-US" sz="2400" i="1" dirty="0">
                <a:solidFill>
                  <a:schemeClr val="bg1"/>
                </a:solidFill>
                <a:latin typeface="Calibri" panose="020F0502020204030204" pitchFamily="34" charset="0"/>
              </a:rPr>
              <a:t>“this generation”</a:t>
            </a:r>
            <a:r>
              <a:rPr lang="en-US" altLang="en-US" sz="2400" dirty="0">
                <a:solidFill>
                  <a:schemeClr val="bg1"/>
                </a:solidFill>
                <a:latin typeface="Calibri" panose="020F0502020204030204" pitchFamily="34" charset="0"/>
              </a:rPr>
              <a:t> is distinguished from</a:t>
            </a:r>
            <a:br>
              <a:rPr lang="en-US" altLang="en-US" sz="2400" dirty="0">
                <a:solidFill>
                  <a:schemeClr val="bg1"/>
                </a:solidFill>
                <a:latin typeface="Calibri" panose="020F0502020204030204" pitchFamily="34" charset="0"/>
              </a:rPr>
            </a:br>
            <a:r>
              <a:rPr lang="en-US" altLang="en-US" sz="2400" i="1" dirty="0">
                <a:solidFill>
                  <a:schemeClr val="bg1"/>
                </a:solidFill>
                <a:latin typeface="Calibri" panose="020F0502020204030204" pitchFamily="34" charset="0"/>
              </a:rPr>
              <a:t>“the days of your fathers”</a:t>
            </a:r>
            <a:r>
              <a:rPr lang="en-US" altLang="en-US" sz="2400" dirty="0">
                <a:solidFill>
                  <a:schemeClr val="bg1"/>
                </a:solidFill>
                <a:latin typeface="Calibri" panose="020F0502020204030204" pitchFamily="34" charset="0"/>
              </a:rPr>
              <a:t> (verse 30)</a:t>
            </a:r>
          </a:p>
        </p:txBody>
      </p:sp>
      <p:sp>
        <p:nvSpPr>
          <p:cNvPr id="2" name="Rectangle 9">
            <a:extLst>
              <a:ext uri="{FF2B5EF4-FFF2-40B4-BE49-F238E27FC236}">
                <a16:creationId xmlns:a16="http://schemas.microsoft.com/office/drawing/2014/main" id="{5775B777-A674-2E5B-2912-5EE902C94DCA}"/>
              </a:ext>
            </a:extLst>
          </p:cNvPr>
          <p:cNvSpPr>
            <a:spLocks noChangeArrowheads="1"/>
          </p:cNvSpPr>
          <p:nvPr/>
        </p:nvSpPr>
        <p:spPr bwMode="auto">
          <a:xfrm>
            <a:off x="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10">
            <a:extLst>
              <a:ext uri="{FF2B5EF4-FFF2-40B4-BE49-F238E27FC236}">
                <a16:creationId xmlns:a16="http://schemas.microsoft.com/office/drawing/2014/main" id="{71656F2F-03B1-301A-CDF9-EC18920A87CC}"/>
              </a:ext>
            </a:extLst>
          </p:cNvPr>
          <p:cNvSpPr>
            <a:spLocks noChangeArrowheads="1"/>
          </p:cNvSpPr>
          <p:nvPr/>
        </p:nvSpPr>
        <p:spPr bwMode="auto">
          <a:xfrm>
            <a:off x="902970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11">
            <a:extLst>
              <a:ext uri="{FF2B5EF4-FFF2-40B4-BE49-F238E27FC236}">
                <a16:creationId xmlns:a16="http://schemas.microsoft.com/office/drawing/2014/main" id="{61213559-E6B9-D225-F9E1-85D5BF2B7F07}"/>
              </a:ext>
            </a:extLst>
          </p:cNvPr>
          <p:cNvSpPr>
            <a:spLocks noChangeArrowheads="1"/>
          </p:cNvSpPr>
          <p:nvPr/>
        </p:nvSpPr>
        <p:spPr bwMode="auto">
          <a:xfrm>
            <a:off x="114300" y="0"/>
            <a:ext cx="8953500" cy="114295"/>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12">
            <a:extLst>
              <a:ext uri="{FF2B5EF4-FFF2-40B4-BE49-F238E27FC236}">
                <a16:creationId xmlns:a16="http://schemas.microsoft.com/office/drawing/2014/main" id="{B04FEF5C-B4A5-0E2E-2820-6E3DE39A44DA}"/>
              </a:ext>
            </a:extLst>
          </p:cNvPr>
          <p:cNvSpPr>
            <a:spLocks noChangeArrowheads="1"/>
          </p:cNvSpPr>
          <p:nvPr/>
        </p:nvSpPr>
        <p:spPr bwMode="auto">
          <a:xfrm>
            <a:off x="0" y="5029200"/>
            <a:ext cx="9067800" cy="114300"/>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nodeType="afterEffect">
                                  <p:stCondLst>
                                    <p:cond delay="0"/>
                                  </p:stCondLst>
                                  <p:childTnLst>
                                    <p:set>
                                      <p:cBhvr>
                                        <p:cTn id="6" dur="1" fill="hold">
                                          <p:stCondLst>
                                            <p:cond delay="0"/>
                                          </p:stCondLst>
                                        </p:cTn>
                                        <p:tgtEl>
                                          <p:spTgt spid="52232"/>
                                        </p:tgtEl>
                                        <p:attrNameLst>
                                          <p:attrName>style.visibility</p:attrName>
                                        </p:attrNameLst>
                                      </p:cBhvr>
                                      <p:to>
                                        <p:strVal val="visible"/>
                                      </p:to>
                                    </p:set>
                                    <p:animEffect transition="in" filter="wipe(down)">
                                      <p:cBhvr>
                                        <p:cTn id="7" dur="1000"/>
                                        <p:tgtEl>
                                          <p:spTgt spid="52232"/>
                                        </p:tgtEl>
                                      </p:cBhvr>
                                    </p:animEffect>
                                  </p:childTnLst>
                                </p:cTn>
                              </p:par>
                            </p:childTnLst>
                          </p:cTn>
                        </p:par>
                        <p:par>
                          <p:cTn id="8" fill="hold" nodeType="afterGroup">
                            <p:stCondLst>
                              <p:cond delay="1000"/>
                            </p:stCondLst>
                            <p:childTnLst>
                              <p:par>
                                <p:cTn id="9" presetID="23" presetClass="entr" presetSubtype="16" fill="hold" nodeType="afterEffect">
                                  <p:stCondLst>
                                    <p:cond delay="0"/>
                                  </p:stCondLst>
                                  <p:childTnLst>
                                    <p:set>
                                      <p:cBhvr>
                                        <p:cTn id="10" dur="1" fill="hold">
                                          <p:stCondLst>
                                            <p:cond delay="0"/>
                                          </p:stCondLst>
                                        </p:cTn>
                                        <p:tgtEl>
                                          <p:spTgt spid="52233"/>
                                        </p:tgtEl>
                                        <p:attrNameLst>
                                          <p:attrName>style.visibility</p:attrName>
                                        </p:attrNameLst>
                                      </p:cBhvr>
                                      <p:to>
                                        <p:strVal val="visible"/>
                                      </p:to>
                                    </p:set>
                                    <p:anim calcmode="lin" valueType="num">
                                      <p:cBhvr>
                                        <p:cTn id="11" dur="500" fill="hold"/>
                                        <p:tgtEl>
                                          <p:spTgt spid="52233"/>
                                        </p:tgtEl>
                                        <p:attrNameLst>
                                          <p:attrName>ppt_w</p:attrName>
                                        </p:attrNameLst>
                                      </p:cBhvr>
                                      <p:tavLst>
                                        <p:tav tm="0">
                                          <p:val>
                                            <p:fltVal val="0"/>
                                          </p:val>
                                        </p:tav>
                                        <p:tav tm="100000">
                                          <p:val>
                                            <p:strVal val="#ppt_w"/>
                                          </p:val>
                                        </p:tav>
                                      </p:tavLst>
                                    </p:anim>
                                    <p:anim calcmode="lin" valueType="num">
                                      <p:cBhvr>
                                        <p:cTn id="12" dur="500" fill="hold"/>
                                        <p:tgtEl>
                                          <p:spTgt spid="52233"/>
                                        </p:tgtEl>
                                        <p:attrNameLst>
                                          <p:attrName>ppt_h</p:attrName>
                                        </p:attrNameLst>
                                      </p:cBhvr>
                                      <p:tavLst>
                                        <p:tav tm="0">
                                          <p:val>
                                            <p:fltVal val="0"/>
                                          </p:val>
                                        </p:tav>
                                        <p:tav tm="100000">
                                          <p:val>
                                            <p:strVal val="#ppt_h"/>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3" presetClass="entr" presetSubtype="16" fill="hold" nodeType="clickEffect">
                                  <p:stCondLst>
                                    <p:cond delay="0"/>
                                  </p:stCondLst>
                                  <p:childTnLst>
                                    <p:set>
                                      <p:cBhvr>
                                        <p:cTn id="16" dur="1" fill="hold">
                                          <p:stCondLst>
                                            <p:cond delay="0"/>
                                          </p:stCondLst>
                                        </p:cTn>
                                        <p:tgtEl>
                                          <p:spTgt spid="52234">
                                            <p:txEl>
                                              <p:pRg st="0" end="0"/>
                                            </p:txEl>
                                          </p:spTgt>
                                        </p:tgtEl>
                                        <p:attrNameLst>
                                          <p:attrName>style.visibility</p:attrName>
                                        </p:attrNameLst>
                                      </p:cBhvr>
                                      <p:to>
                                        <p:strVal val="visible"/>
                                      </p:to>
                                    </p:set>
                                    <p:anim calcmode="lin" valueType="num">
                                      <p:cBhvr>
                                        <p:cTn id="17" dur="500" fill="hold"/>
                                        <p:tgtEl>
                                          <p:spTgt spid="52234">
                                            <p:txEl>
                                              <p:pRg st="0" end="0"/>
                                            </p:txEl>
                                          </p:spTgt>
                                        </p:tgtEl>
                                        <p:attrNameLst>
                                          <p:attrName>ppt_w</p:attrName>
                                        </p:attrNameLst>
                                      </p:cBhvr>
                                      <p:tavLst>
                                        <p:tav tm="0">
                                          <p:val>
                                            <p:fltVal val="0"/>
                                          </p:val>
                                        </p:tav>
                                        <p:tav tm="100000">
                                          <p:val>
                                            <p:strVal val="#ppt_w"/>
                                          </p:val>
                                        </p:tav>
                                      </p:tavLst>
                                    </p:anim>
                                    <p:anim calcmode="lin" valueType="num">
                                      <p:cBhvr>
                                        <p:cTn id="18" dur="500" fill="hold"/>
                                        <p:tgtEl>
                                          <p:spTgt spid="52234">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4" fill="hold" nodeType="clickEffect">
                                  <p:stCondLst>
                                    <p:cond delay="0"/>
                                  </p:stCondLst>
                                  <p:childTnLst>
                                    <p:set>
                                      <p:cBhvr>
                                        <p:cTn id="22" dur="1" fill="hold">
                                          <p:stCondLst>
                                            <p:cond delay="0"/>
                                          </p:stCondLst>
                                        </p:cTn>
                                        <p:tgtEl>
                                          <p:spTgt spid="52238"/>
                                        </p:tgtEl>
                                        <p:attrNameLst>
                                          <p:attrName>style.visibility</p:attrName>
                                        </p:attrNameLst>
                                      </p:cBhvr>
                                      <p:to>
                                        <p:strVal val="visible"/>
                                      </p:to>
                                    </p:set>
                                    <p:animEffect transition="in" filter="wipe(down)">
                                      <p:cBhvr>
                                        <p:cTn id="23" dur="1000"/>
                                        <p:tgtEl>
                                          <p:spTgt spid="52238"/>
                                        </p:tgtEl>
                                      </p:cBhvr>
                                    </p:animEffect>
                                  </p:childTnLst>
                                </p:cTn>
                              </p:par>
                            </p:childTnLst>
                          </p:cTn>
                        </p:par>
                        <p:par>
                          <p:cTn id="24" fill="hold" nodeType="afterGroup">
                            <p:stCondLst>
                              <p:cond delay="1000"/>
                            </p:stCondLst>
                            <p:childTnLst>
                              <p:par>
                                <p:cTn id="25" presetID="23" presetClass="entr" presetSubtype="16" fill="hold" nodeType="afterEffect">
                                  <p:stCondLst>
                                    <p:cond delay="0"/>
                                  </p:stCondLst>
                                  <p:childTnLst>
                                    <p:set>
                                      <p:cBhvr>
                                        <p:cTn id="26" dur="1" fill="hold">
                                          <p:stCondLst>
                                            <p:cond delay="0"/>
                                          </p:stCondLst>
                                        </p:cTn>
                                        <p:tgtEl>
                                          <p:spTgt spid="52239"/>
                                        </p:tgtEl>
                                        <p:attrNameLst>
                                          <p:attrName>style.visibility</p:attrName>
                                        </p:attrNameLst>
                                      </p:cBhvr>
                                      <p:to>
                                        <p:strVal val="visible"/>
                                      </p:to>
                                    </p:set>
                                    <p:anim calcmode="lin" valueType="num">
                                      <p:cBhvr>
                                        <p:cTn id="27" dur="500" fill="hold"/>
                                        <p:tgtEl>
                                          <p:spTgt spid="52239"/>
                                        </p:tgtEl>
                                        <p:attrNameLst>
                                          <p:attrName>ppt_w</p:attrName>
                                        </p:attrNameLst>
                                      </p:cBhvr>
                                      <p:tavLst>
                                        <p:tav tm="0">
                                          <p:val>
                                            <p:fltVal val="0"/>
                                          </p:val>
                                        </p:tav>
                                        <p:tav tm="100000">
                                          <p:val>
                                            <p:strVal val="#ppt_w"/>
                                          </p:val>
                                        </p:tav>
                                      </p:tavLst>
                                    </p:anim>
                                    <p:anim calcmode="lin" valueType="num">
                                      <p:cBhvr>
                                        <p:cTn id="28" dur="500" fill="hold"/>
                                        <p:tgtEl>
                                          <p:spTgt spid="52239"/>
                                        </p:tgtEl>
                                        <p:attrNameLst>
                                          <p:attrName>ppt_h</p:attrName>
                                        </p:attrNameLst>
                                      </p:cBhvr>
                                      <p:tavLst>
                                        <p:tav tm="0">
                                          <p:val>
                                            <p:fltVal val="0"/>
                                          </p:val>
                                        </p:tav>
                                        <p:tav tm="100000">
                                          <p:val>
                                            <p:strVal val="#ppt_h"/>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3" presetClass="entr" presetSubtype="16" fill="hold" grpId="0" nodeType="clickEffect">
                                  <p:stCondLst>
                                    <p:cond delay="0"/>
                                  </p:stCondLst>
                                  <p:childTnLst>
                                    <p:set>
                                      <p:cBhvr>
                                        <p:cTn id="32" dur="1" fill="hold">
                                          <p:stCondLst>
                                            <p:cond delay="0"/>
                                          </p:stCondLst>
                                        </p:cTn>
                                        <p:tgtEl>
                                          <p:spTgt spid="52240"/>
                                        </p:tgtEl>
                                        <p:attrNameLst>
                                          <p:attrName>style.visibility</p:attrName>
                                        </p:attrNameLst>
                                      </p:cBhvr>
                                      <p:to>
                                        <p:strVal val="visible"/>
                                      </p:to>
                                    </p:set>
                                    <p:anim calcmode="lin" valueType="num">
                                      <p:cBhvr>
                                        <p:cTn id="33" dur="500" fill="hold"/>
                                        <p:tgtEl>
                                          <p:spTgt spid="52240"/>
                                        </p:tgtEl>
                                        <p:attrNameLst>
                                          <p:attrName>ppt_w</p:attrName>
                                        </p:attrNameLst>
                                      </p:cBhvr>
                                      <p:tavLst>
                                        <p:tav tm="0">
                                          <p:val>
                                            <p:fltVal val="0"/>
                                          </p:val>
                                        </p:tav>
                                        <p:tav tm="100000">
                                          <p:val>
                                            <p:strVal val="#ppt_w"/>
                                          </p:val>
                                        </p:tav>
                                      </p:tavLst>
                                    </p:anim>
                                    <p:anim calcmode="lin" valueType="num">
                                      <p:cBhvr>
                                        <p:cTn id="34" dur="500" fill="hold"/>
                                        <p:tgtEl>
                                          <p:spTgt spid="5224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40"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F00F1093-631C-476A-8468-CAA9DE1C92DE}"/>
              </a:ext>
            </a:extLst>
          </p:cNvPr>
          <p:cNvSpPr>
            <a:spLocks noGrp="1" noChangeArrowheads="1"/>
          </p:cNvSpPr>
          <p:nvPr>
            <p:ph type="title"/>
          </p:nvPr>
        </p:nvSpPr>
        <p:spPr>
          <a:xfrm>
            <a:off x="1314450" y="171450"/>
            <a:ext cx="6515100" cy="628650"/>
          </a:xfrm>
          <a:effectLst>
            <a:outerShdw dist="35921" dir="2700000" algn="ctr" rotWithShape="0">
              <a:schemeClr val="accent2"/>
            </a:outerShdw>
          </a:effectLst>
        </p:spPr>
        <p:txBody>
          <a:bodyPr>
            <a:normAutofit fontScale="90000"/>
          </a:bodyPr>
          <a:lstStyle/>
          <a:p>
            <a:pPr algn="ctr"/>
            <a:r>
              <a:rPr lang="en-US" altLang="en-US" sz="4050" b="1" dirty="0">
                <a:solidFill>
                  <a:schemeClr val="bg1"/>
                </a:solidFill>
              </a:rPr>
              <a:t>“This Generation” Passage</a:t>
            </a:r>
          </a:p>
        </p:txBody>
      </p:sp>
      <p:sp>
        <p:nvSpPr>
          <p:cNvPr id="53265" name="Rectangle 17">
            <a:extLst>
              <a:ext uri="{FF2B5EF4-FFF2-40B4-BE49-F238E27FC236}">
                <a16:creationId xmlns:a16="http://schemas.microsoft.com/office/drawing/2014/main" id="{912BAE13-7E6C-462A-B419-D8996A962D43}"/>
              </a:ext>
            </a:extLst>
          </p:cNvPr>
          <p:cNvSpPr>
            <a:spLocks noGrp="1" noChangeArrowheads="1"/>
          </p:cNvSpPr>
          <p:nvPr>
            <p:ph idx="1"/>
          </p:nvPr>
        </p:nvSpPr>
        <p:spPr>
          <a:xfrm>
            <a:off x="4495800" y="1276352"/>
            <a:ext cx="4419600" cy="3428998"/>
          </a:xfrm>
          <a:noFill/>
          <a:ln/>
        </p:spPr>
        <p:txBody>
          <a:bodyPr/>
          <a:lstStyle/>
          <a:p>
            <a:pPr>
              <a:lnSpc>
                <a:spcPct val="100000"/>
              </a:lnSpc>
              <a:spcBef>
                <a:spcPts val="600"/>
              </a:spcBef>
            </a:pPr>
            <a:r>
              <a:rPr lang="en-US" altLang="en-US" sz="2550" dirty="0">
                <a:solidFill>
                  <a:schemeClr val="bg1"/>
                </a:solidFill>
                <a:latin typeface="Calibri" panose="020F0502020204030204" pitchFamily="34" charset="0"/>
              </a:rPr>
              <a:t>All these were to take place before the end of one generation</a:t>
            </a:r>
          </a:p>
          <a:p>
            <a:pPr>
              <a:lnSpc>
                <a:spcPct val="100000"/>
              </a:lnSpc>
              <a:spcBef>
                <a:spcPts val="600"/>
              </a:spcBef>
            </a:pPr>
            <a:r>
              <a:rPr lang="en-US" altLang="en-US" sz="2550" dirty="0">
                <a:solidFill>
                  <a:schemeClr val="bg1"/>
                </a:solidFill>
                <a:latin typeface="Calibri" panose="020F0502020204030204" pitchFamily="34" charset="0"/>
              </a:rPr>
              <a:t>Attempts by eschatologists to make </a:t>
            </a:r>
            <a:r>
              <a:rPr lang="en-US" altLang="en-US" sz="2550" i="1" dirty="0">
                <a:solidFill>
                  <a:schemeClr val="bg1"/>
                </a:solidFill>
                <a:latin typeface="Calibri" panose="020F0502020204030204" pitchFamily="34" charset="0"/>
              </a:rPr>
              <a:t>“this generation” </a:t>
            </a:r>
            <a:r>
              <a:rPr lang="en-US" altLang="en-US" sz="2550" dirty="0">
                <a:solidFill>
                  <a:schemeClr val="bg1"/>
                </a:solidFill>
                <a:latin typeface="Calibri" panose="020F0502020204030204" pitchFamily="34" charset="0"/>
              </a:rPr>
              <a:t>an end-time generation are doomed to failure on account of the context</a:t>
            </a:r>
            <a:endParaRPr lang="en-US" altLang="en-US" sz="2550" i="1" dirty="0">
              <a:solidFill>
                <a:schemeClr val="bg1"/>
              </a:solidFill>
              <a:latin typeface="Calibri" panose="020F0502020204030204" pitchFamily="34" charset="0"/>
            </a:endParaRPr>
          </a:p>
        </p:txBody>
      </p:sp>
      <p:sp>
        <p:nvSpPr>
          <p:cNvPr id="53251" name="Line 3">
            <a:extLst>
              <a:ext uri="{FF2B5EF4-FFF2-40B4-BE49-F238E27FC236}">
                <a16:creationId xmlns:a16="http://schemas.microsoft.com/office/drawing/2014/main" id="{688CE293-9333-4F86-AA6F-2EB9AB923693}"/>
              </a:ext>
            </a:extLst>
          </p:cNvPr>
          <p:cNvSpPr>
            <a:spLocks noChangeShapeType="1"/>
          </p:cNvSpPr>
          <p:nvPr/>
        </p:nvSpPr>
        <p:spPr bwMode="auto">
          <a:xfrm>
            <a:off x="1371600" y="857250"/>
            <a:ext cx="6400800" cy="0"/>
          </a:xfrm>
          <a:prstGeom prst="line">
            <a:avLst/>
          </a:prstGeom>
          <a:noFill/>
          <a:ln w="2540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
        <p:nvSpPr>
          <p:cNvPr id="53262" name="AutoShape 14">
            <a:extLst>
              <a:ext uri="{FF2B5EF4-FFF2-40B4-BE49-F238E27FC236}">
                <a16:creationId xmlns:a16="http://schemas.microsoft.com/office/drawing/2014/main" id="{AD9389A6-4DB9-4F4F-87B4-E7F70D4EF61F}"/>
              </a:ext>
            </a:extLst>
          </p:cNvPr>
          <p:cNvSpPr>
            <a:spLocks noChangeArrowheads="1"/>
          </p:cNvSpPr>
          <p:nvPr/>
        </p:nvSpPr>
        <p:spPr bwMode="auto">
          <a:xfrm>
            <a:off x="228600" y="1028700"/>
            <a:ext cx="4229100" cy="3829050"/>
          </a:xfrm>
          <a:prstGeom prst="verticalScroll">
            <a:avLst>
              <a:gd name="adj" fmla="val 12500"/>
            </a:avLst>
          </a:prstGeom>
          <a:solidFill>
            <a:srgbClr val="961D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sp>
        <p:nvSpPr>
          <p:cNvPr id="53263" name="Text Box 15">
            <a:extLst>
              <a:ext uri="{FF2B5EF4-FFF2-40B4-BE49-F238E27FC236}">
                <a16:creationId xmlns:a16="http://schemas.microsoft.com/office/drawing/2014/main" id="{83D6AAC9-18E0-4AB4-B88C-BE0169B66837}"/>
              </a:ext>
            </a:extLst>
          </p:cNvPr>
          <p:cNvSpPr txBox="1">
            <a:spLocks noChangeArrowheads="1"/>
          </p:cNvSpPr>
          <p:nvPr/>
        </p:nvSpPr>
        <p:spPr bwMode="auto">
          <a:xfrm>
            <a:off x="876300" y="1428750"/>
            <a:ext cx="2933700"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en-US" sz="2400" dirty="0">
                <a:solidFill>
                  <a:schemeClr val="bg1"/>
                </a:solidFill>
                <a:latin typeface="Calibri" panose="020F0502020204030204" pitchFamily="34" charset="0"/>
              </a:rPr>
              <a:t>“Assuredly, I say to you, this generation will by no means pass away till all these things take place. Heaven and earth will pass away, but My words will by no means pass away.”</a:t>
            </a:r>
          </a:p>
        </p:txBody>
      </p:sp>
      <p:sp>
        <p:nvSpPr>
          <p:cNvPr id="2" name="Rectangle 9">
            <a:extLst>
              <a:ext uri="{FF2B5EF4-FFF2-40B4-BE49-F238E27FC236}">
                <a16:creationId xmlns:a16="http://schemas.microsoft.com/office/drawing/2014/main" id="{9253F928-4EF7-65B6-2350-96F9D0AB2D63}"/>
              </a:ext>
            </a:extLst>
          </p:cNvPr>
          <p:cNvSpPr>
            <a:spLocks noChangeArrowheads="1"/>
          </p:cNvSpPr>
          <p:nvPr/>
        </p:nvSpPr>
        <p:spPr bwMode="auto">
          <a:xfrm>
            <a:off x="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10">
            <a:extLst>
              <a:ext uri="{FF2B5EF4-FFF2-40B4-BE49-F238E27FC236}">
                <a16:creationId xmlns:a16="http://schemas.microsoft.com/office/drawing/2014/main" id="{24210122-140D-1194-C64E-F06999E3C6C9}"/>
              </a:ext>
            </a:extLst>
          </p:cNvPr>
          <p:cNvSpPr>
            <a:spLocks noChangeArrowheads="1"/>
          </p:cNvSpPr>
          <p:nvPr/>
        </p:nvSpPr>
        <p:spPr bwMode="auto">
          <a:xfrm>
            <a:off x="902970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11">
            <a:extLst>
              <a:ext uri="{FF2B5EF4-FFF2-40B4-BE49-F238E27FC236}">
                <a16:creationId xmlns:a16="http://schemas.microsoft.com/office/drawing/2014/main" id="{591F5A43-F99B-3784-E875-37535B702FBD}"/>
              </a:ext>
            </a:extLst>
          </p:cNvPr>
          <p:cNvSpPr>
            <a:spLocks noChangeArrowheads="1"/>
          </p:cNvSpPr>
          <p:nvPr/>
        </p:nvSpPr>
        <p:spPr bwMode="auto">
          <a:xfrm>
            <a:off x="114300" y="0"/>
            <a:ext cx="8953500" cy="114295"/>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12">
            <a:extLst>
              <a:ext uri="{FF2B5EF4-FFF2-40B4-BE49-F238E27FC236}">
                <a16:creationId xmlns:a16="http://schemas.microsoft.com/office/drawing/2014/main" id="{AEF59520-73C2-C900-8270-B900D8072599}"/>
              </a:ext>
            </a:extLst>
          </p:cNvPr>
          <p:cNvSpPr>
            <a:spLocks noChangeArrowheads="1"/>
          </p:cNvSpPr>
          <p:nvPr/>
        </p:nvSpPr>
        <p:spPr bwMode="auto">
          <a:xfrm>
            <a:off x="0" y="5029200"/>
            <a:ext cx="9067800" cy="114300"/>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 name="TextBox 5">
            <a:extLst>
              <a:ext uri="{FF2B5EF4-FFF2-40B4-BE49-F238E27FC236}">
                <a16:creationId xmlns:a16="http://schemas.microsoft.com/office/drawing/2014/main" id="{1EBCCBCC-7AE6-C030-3372-01F02D070DDF}"/>
              </a:ext>
            </a:extLst>
          </p:cNvPr>
          <p:cNvSpPr txBox="1"/>
          <p:nvPr/>
        </p:nvSpPr>
        <p:spPr>
          <a:xfrm>
            <a:off x="1219200" y="971550"/>
            <a:ext cx="3048000" cy="523220"/>
          </a:xfrm>
          <a:prstGeom prst="rect">
            <a:avLst/>
          </a:prstGeom>
          <a:noFill/>
        </p:spPr>
        <p:txBody>
          <a:bodyPr wrap="square" rtlCol="0">
            <a:spAutoFit/>
          </a:bodyPr>
          <a:lstStyle/>
          <a:p>
            <a:r>
              <a:rPr lang="en-US" sz="2800" b="1" dirty="0">
                <a:solidFill>
                  <a:srgbClr val="FFFF00"/>
                </a:solidFill>
              </a:rPr>
              <a:t>Matthew 24:34-35</a:t>
            </a:r>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53265">
                                            <p:txEl>
                                              <p:pRg st="0" end="0"/>
                                            </p:txEl>
                                          </p:spTgt>
                                        </p:tgtEl>
                                        <p:attrNameLst>
                                          <p:attrName>style.visibility</p:attrName>
                                        </p:attrNameLst>
                                      </p:cBhvr>
                                      <p:to>
                                        <p:strVal val="visible"/>
                                      </p:to>
                                    </p:set>
                                    <p:anim calcmode="lin" valueType="num">
                                      <p:cBhvr>
                                        <p:cTn id="7" dur="500" fill="hold"/>
                                        <p:tgtEl>
                                          <p:spTgt spid="5326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326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3265">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nodeType="clickEffect">
                                  <p:stCondLst>
                                    <p:cond delay="0"/>
                                  </p:stCondLst>
                                  <p:childTnLst>
                                    <p:set>
                                      <p:cBhvr>
                                        <p:cTn id="13" dur="1" fill="hold">
                                          <p:stCondLst>
                                            <p:cond delay="0"/>
                                          </p:stCondLst>
                                        </p:cTn>
                                        <p:tgtEl>
                                          <p:spTgt spid="53265">
                                            <p:txEl>
                                              <p:pRg st="1" end="1"/>
                                            </p:txEl>
                                          </p:spTgt>
                                        </p:tgtEl>
                                        <p:attrNameLst>
                                          <p:attrName>style.visibility</p:attrName>
                                        </p:attrNameLst>
                                      </p:cBhvr>
                                      <p:to>
                                        <p:strVal val="visible"/>
                                      </p:to>
                                    </p:set>
                                    <p:anim calcmode="lin" valueType="num">
                                      <p:cBhvr>
                                        <p:cTn id="14" dur="500" fill="hold"/>
                                        <p:tgtEl>
                                          <p:spTgt spid="5326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326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326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285" name="Rectangle 13">
            <a:extLst>
              <a:ext uri="{FF2B5EF4-FFF2-40B4-BE49-F238E27FC236}">
                <a16:creationId xmlns:a16="http://schemas.microsoft.com/office/drawing/2014/main" id="{6835964F-6162-4F0C-943A-45B83D7718E2}"/>
              </a:ext>
            </a:extLst>
          </p:cNvPr>
          <p:cNvSpPr>
            <a:spLocks noChangeArrowheads="1"/>
          </p:cNvSpPr>
          <p:nvPr/>
        </p:nvSpPr>
        <p:spPr bwMode="auto">
          <a:xfrm>
            <a:off x="2228850" y="3543300"/>
            <a:ext cx="6686550" cy="1371600"/>
          </a:xfrm>
          <a:prstGeom prst="rect">
            <a:avLst/>
          </a:prstGeom>
          <a:solidFill>
            <a:srgbClr val="52527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74" name="Rectangle 2">
            <a:extLst>
              <a:ext uri="{FF2B5EF4-FFF2-40B4-BE49-F238E27FC236}">
                <a16:creationId xmlns:a16="http://schemas.microsoft.com/office/drawing/2014/main" id="{6719A4D4-A99C-4E46-BB2A-4221FB6A4426}"/>
              </a:ext>
            </a:extLst>
          </p:cNvPr>
          <p:cNvSpPr>
            <a:spLocks noGrp="1" noChangeArrowheads="1"/>
          </p:cNvSpPr>
          <p:nvPr>
            <p:ph type="title"/>
          </p:nvPr>
        </p:nvSpPr>
        <p:spPr>
          <a:xfrm>
            <a:off x="1314450" y="171450"/>
            <a:ext cx="6515100" cy="628650"/>
          </a:xfrm>
          <a:effectLst>
            <a:outerShdw dist="35921" dir="2700000" algn="ctr" rotWithShape="0">
              <a:schemeClr val="accent2"/>
            </a:outerShdw>
          </a:effectLst>
        </p:spPr>
        <p:txBody>
          <a:bodyPr/>
          <a:lstStyle/>
          <a:p>
            <a:pPr algn="ctr"/>
            <a:r>
              <a:rPr lang="en-US" altLang="en-US" sz="3450" b="1" dirty="0">
                <a:solidFill>
                  <a:schemeClr val="bg1"/>
                </a:solidFill>
              </a:rPr>
              <a:t>“That Day” Versus “Those Days”</a:t>
            </a:r>
          </a:p>
        </p:txBody>
      </p:sp>
      <p:sp>
        <p:nvSpPr>
          <p:cNvPr id="54275" name="Rectangle 3">
            <a:extLst>
              <a:ext uri="{FF2B5EF4-FFF2-40B4-BE49-F238E27FC236}">
                <a16:creationId xmlns:a16="http://schemas.microsoft.com/office/drawing/2014/main" id="{3184B5A7-868F-42D4-88F5-E4516F89F5D0}"/>
              </a:ext>
            </a:extLst>
          </p:cNvPr>
          <p:cNvSpPr>
            <a:spLocks noGrp="1" noChangeArrowheads="1"/>
          </p:cNvSpPr>
          <p:nvPr>
            <p:ph idx="1"/>
          </p:nvPr>
        </p:nvSpPr>
        <p:spPr>
          <a:xfrm>
            <a:off x="228600" y="914400"/>
            <a:ext cx="8686800" cy="2514600"/>
          </a:xfrm>
        </p:spPr>
        <p:txBody>
          <a:bodyPr>
            <a:normAutofit lnSpcReduction="10000"/>
          </a:bodyPr>
          <a:lstStyle/>
          <a:p>
            <a:pPr>
              <a:lnSpc>
                <a:spcPct val="100000"/>
              </a:lnSpc>
            </a:pPr>
            <a:r>
              <a:rPr lang="en-US" altLang="en-US" sz="2700" b="1" dirty="0">
                <a:solidFill>
                  <a:schemeClr val="bg1"/>
                </a:solidFill>
                <a:latin typeface="Calibri" panose="020F0502020204030204" pitchFamily="34" charset="0"/>
              </a:rPr>
              <a:t>In describing the desolation of Jerusalem, Jesus spoke of the tribulation of </a:t>
            </a:r>
            <a:r>
              <a:rPr lang="en-US" altLang="en-US" sz="2700" b="1" i="1" dirty="0">
                <a:solidFill>
                  <a:srgbClr val="FFFF00"/>
                </a:solidFill>
                <a:latin typeface="Calibri" panose="020F0502020204030204" pitchFamily="34" charset="0"/>
              </a:rPr>
              <a:t>“those days”</a:t>
            </a:r>
          </a:p>
          <a:p>
            <a:pPr lvl="1">
              <a:lnSpc>
                <a:spcPct val="100000"/>
              </a:lnSpc>
            </a:pPr>
            <a:r>
              <a:rPr lang="en-US" altLang="en-US" sz="2550" b="1" dirty="0">
                <a:solidFill>
                  <a:srgbClr val="FFA86D"/>
                </a:solidFill>
                <a:latin typeface="Calibri" panose="020F0502020204030204" pitchFamily="34" charset="0"/>
              </a:rPr>
              <a:t>Matthew 24:19, 22, 29</a:t>
            </a:r>
          </a:p>
          <a:p>
            <a:pPr>
              <a:lnSpc>
                <a:spcPct val="100000"/>
              </a:lnSpc>
            </a:pPr>
            <a:r>
              <a:rPr lang="en-US" altLang="en-US" sz="2700" b="1" dirty="0">
                <a:solidFill>
                  <a:schemeClr val="bg1"/>
                </a:solidFill>
                <a:latin typeface="Calibri" panose="020F0502020204030204" pitchFamily="34" charset="0"/>
              </a:rPr>
              <a:t>When discussing the judgment, He spoke of</a:t>
            </a:r>
            <a:br>
              <a:rPr lang="en-US" altLang="en-US" sz="2700" b="1" dirty="0">
                <a:solidFill>
                  <a:schemeClr val="bg1"/>
                </a:solidFill>
                <a:latin typeface="Calibri" panose="020F0502020204030204" pitchFamily="34" charset="0"/>
              </a:rPr>
            </a:br>
            <a:r>
              <a:rPr lang="en-US" altLang="en-US" sz="2700" b="1" i="1" dirty="0">
                <a:solidFill>
                  <a:srgbClr val="FFFF00"/>
                </a:solidFill>
                <a:latin typeface="Calibri" panose="020F0502020204030204" pitchFamily="34" charset="0"/>
              </a:rPr>
              <a:t>“that day and hour”</a:t>
            </a:r>
          </a:p>
          <a:p>
            <a:pPr lvl="1">
              <a:lnSpc>
                <a:spcPct val="100000"/>
              </a:lnSpc>
            </a:pPr>
            <a:r>
              <a:rPr lang="en-US" altLang="en-US" sz="2550" b="1" dirty="0">
                <a:solidFill>
                  <a:srgbClr val="FFA86D"/>
                </a:solidFill>
                <a:latin typeface="Calibri" panose="020F0502020204030204" pitchFamily="34" charset="0"/>
              </a:rPr>
              <a:t>Matthew 24:36, 42, 44, 50; 25:13</a:t>
            </a:r>
          </a:p>
        </p:txBody>
      </p:sp>
      <p:sp>
        <p:nvSpPr>
          <p:cNvPr id="54276" name="Line 4">
            <a:extLst>
              <a:ext uri="{FF2B5EF4-FFF2-40B4-BE49-F238E27FC236}">
                <a16:creationId xmlns:a16="http://schemas.microsoft.com/office/drawing/2014/main" id="{A4D84920-A32C-4C3D-A0F8-EFD642506ABC}"/>
              </a:ext>
            </a:extLst>
          </p:cNvPr>
          <p:cNvSpPr>
            <a:spLocks noChangeShapeType="1"/>
          </p:cNvSpPr>
          <p:nvPr/>
        </p:nvSpPr>
        <p:spPr bwMode="auto">
          <a:xfrm>
            <a:off x="1371600" y="857250"/>
            <a:ext cx="6400800" cy="0"/>
          </a:xfrm>
          <a:prstGeom prst="line">
            <a:avLst/>
          </a:prstGeom>
          <a:noFill/>
          <a:ln w="2540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pic>
        <p:nvPicPr>
          <p:cNvPr id="54283" name="Picture 11" descr="the-great-flood">
            <a:extLst>
              <a:ext uri="{FF2B5EF4-FFF2-40B4-BE49-F238E27FC236}">
                <a16:creationId xmlns:a16="http://schemas.microsoft.com/office/drawing/2014/main" id="{E7ABF67B-F8CB-481A-96D5-7195971143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3543300"/>
            <a:ext cx="2000250" cy="1371600"/>
          </a:xfrm>
          <a:prstGeom prst="rect">
            <a:avLst/>
          </a:prstGeom>
          <a:noFill/>
          <a:extLst>
            <a:ext uri="{909E8E84-426E-40DD-AFC4-6F175D3DCCD1}">
              <a14:hiddenFill xmlns:a14="http://schemas.microsoft.com/office/drawing/2010/main">
                <a:solidFill>
                  <a:srgbClr val="FFFFFF"/>
                </a:solidFill>
              </a14:hiddenFill>
            </a:ext>
          </a:extLst>
        </p:spPr>
      </p:pic>
      <p:sp>
        <p:nvSpPr>
          <p:cNvPr id="54284" name="Text Box 12">
            <a:extLst>
              <a:ext uri="{FF2B5EF4-FFF2-40B4-BE49-F238E27FC236}">
                <a16:creationId xmlns:a16="http://schemas.microsoft.com/office/drawing/2014/main" id="{6270B0A1-F07F-4928-8288-8A753510AB0E}"/>
              </a:ext>
            </a:extLst>
          </p:cNvPr>
          <p:cNvSpPr txBox="1">
            <a:spLocks noChangeArrowheads="1"/>
          </p:cNvSpPr>
          <p:nvPr/>
        </p:nvSpPr>
        <p:spPr bwMode="auto">
          <a:xfrm>
            <a:off x="2286000" y="3525872"/>
            <a:ext cx="6553200" cy="14080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en-US" sz="2200" dirty="0">
                <a:solidFill>
                  <a:schemeClr val="bg1"/>
                </a:solidFill>
                <a:latin typeface="Calibri" panose="020F0502020204030204" pitchFamily="34" charset="0"/>
              </a:rPr>
              <a:t>A sharpening of the contrast is seen</a:t>
            </a:r>
            <a:br>
              <a:rPr lang="en-US" altLang="en-US" sz="2200" dirty="0">
                <a:solidFill>
                  <a:schemeClr val="bg1"/>
                </a:solidFill>
                <a:latin typeface="Calibri" panose="020F0502020204030204" pitchFamily="34" charset="0"/>
              </a:rPr>
            </a:br>
            <a:r>
              <a:rPr lang="en-US" altLang="en-US" sz="2200" dirty="0">
                <a:solidFill>
                  <a:schemeClr val="bg1"/>
                </a:solidFill>
                <a:latin typeface="Calibri" panose="020F0502020204030204" pitchFamily="34" charset="0"/>
              </a:rPr>
              <a:t>“in </a:t>
            </a:r>
            <a:r>
              <a:rPr lang="en-US" altLang="en-US" sz="2200" b="1" i="1" dirty="0">
                <a:solidFill>
                  <a:schemeClr val="bg1"/>
                </a:solidFill>
                <a:latin typeface="Calibri" panose="020F0502020204030204" pitchFamily="34" charset="0"/>
              </a:rPr>
              <a:t>the days</a:t>
            </a:r>
            <a:r>
              <a:rPr lang="en-US" altLang="en-US" sz="2200" i="1" dirty="0">
                <a:solidFill>
                  <a:schemeClr val="bg1"/>
                </a:solidFill>
                <a:latin typeface="Calibri" panose="020F0502020204030204" pitchFamily="34" charset="0"/>
              </a:rPr>
              <a:t> </a:t>
            </a:r>
            <a:r>
              <a:rPr lang="en-US" altLang="en-US" sz="2200" dirty="0">
                <a:solidFill>
                  <a:schemeClr val="bg1"/>
                </a:solidFill>
                <a:latin typeface="Calibri" panose="020F0502020204030204" pitchFamily="34" charset="0"/>
              </a:rPr>
              <a:t>that were before the flood”</a:t>
            </a:r>
          </a:p>
          <a:p>
            <a:pPr algn="ctr"/>
            <a:r>
              <a:rPr lang="en-US" altLang="en-US" sz="2200" dirty="0">
                <a:solidFill>
                  <a:schemeClr val="bg1"/>
                </a:solidFill>
                <a:latin typeface="Calibri" panose="020F0502020204030204" pitchFamily="34" charset="0"/>
              </a:rPr>
              <a:t>as opposed to </a:t>
            </a:r>
            <a:r>
              <a:rPr lang="en-US" altLang="en-US" sz="2200" i="1" dirty="0">
                <a:solidFill>
                  <a:schemeClr val="bg1"/>
                </a:solidFill>
                <a:latin typeface="Calibri" panose="020F0502020204030204" pitchFamily="34" charset="0"/>
              </a:rPr>
              <a:t>“</a:t>
            </a:r>
            <a:r>
              <a:rPr lang="en-US" altLang="en-US" sz="2200" b="1" i="1" dirty="0">
                <a:solidFill>
                  <a:schemeClr val="bg1"/>
                </a:solidFill>
                <a:latin typeface="Calibri" panose="020F0502020204030204" pitchFamily="34" charset="0"/>
              </a:rPr>
              <a:t>the day</a:t>
            </a:r>
            <a:r>
              <a:rPr lang="en-US" altLang="en-US" sz="2200" i="1" dirty="0">
                <a:solidFill>
                  <a:schemeClr val="bg1"/>
                </a:solidFill>
                <a:latin typeface="Calibri" panose="020F0502020204030204" pitchFamily="34" charset="0"/>
              </a:rPr>
              <a:t> </a:t>
            </a:r>
            <a:r>
              <a:rPr lang="en-US" altLang="en-US" sz="2200" dirty="0">
                <a:solidFill>
                  <a:schemeClr val="bg1"/>
                </a:solidFill>
                <a:latin typeface="Calibri" panose="020F0502020204030204" pitchFamily="34" charset="0"/>
              </a:rPr>
              <a:t>that Noah entered the ark.”</a:t>
            </a:r>
            <a:br>
              <a:rPr lang="en-US" altLang="en-US" sz="1950" dirty="0">
                <a:latin typeface="Calibri" panose="020F0502020204030204" pitchFamily="34" charset="0"/>
              </a:rPr>
            </a:br>
            <a:r>
              <a:rPr lang="en-US" altLang="en-US" sz="1950" b="1" dirty="0">
                <a:solidFill>
                  <a:srgbClr val="FFA86D"/>
                </a:solidFill>
                <a:latin typeface="Calibri" panose="020F0502020204030204" pitchFamily="34" charset="0"/>
              </a:rPr>
              <a:t>Matthew 24:38</a:t>
            </a:r>
          </a:p>
        </p:txBody>
      </p:sp>
      <p:sp>
        <p:nvSpPr>
          <p:cNvPr id="2" name="Rectangle 9">
            <a:extLst>
              <a:ext uri="{FF2B5EF4-FFF2-40B4-BE49-F238E27FC236}">
                <a16:creationId xmlns:a16="http://schemas.microsoft.com/office/drawing/2014/main" id="{DBBD3F05-F7F6-1FB4-2D86-103C6C82E5E1}"/>
              </a:ext>
            </a:extLst>
          </p:cNvPr>
          <p:cNvSpPr>
            <a:spLocks noChangeArrowheads="1"/>
          </p:cNvSpPr>
          <p:nvPr/>
        </p:nvSpPr>
        <p:spPr bwMode="auto">
          <a:xfrm>
            <a:off x="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10">
            <a:extLst>
              <a:ext uri="{FF2B5EF4-FFF2-40B4-BE49-F238E27FC236}">
                <a16:creationId xmlns:a16="http://schemas.microsoft.com/office/drawing/2014/main" id="{9CE21312-A01E-483D-B082-D85E423A99A6}"/>
              </a:ext>
            </a:extLst>
          </p:cNvPr>
          <p:cNvSpPr>
            <a:spLocks noChangeArrowheads="1"/>
          </p:cNvSpPr>
          <p:nvPr/>
        </p:nvSpPr>
        <p:spPr bwMode="auto">
          <a:xfrm>
            <a:off x="902970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11">
            <a:extLst>
              <a:ext uri="{FF2B5EF4-FFF2-40B4-BE49-F238E27FC236}">
                <a16:creationId xmlns:a16="http://schemas.microsoft.com/office/drawing/2014/main" id="{A47C9754-FBED-D08C-D531-0CBEB787BF4D}"/>
              </a:ext>
            </a:extLst>
          </p:cNvPr>
          <p:cNvSpPr>
            <a:spLocks noChangeArrowheads="1"/>
          </p:cNvSpPr>
          <p:nvPr/>
        </p:nvSpPr>
        <p:spPr bwMode="auto">
          <a:xfrm>
            <a:off x="114300" y="0"/>
            <a:ext cx="8953500" cy="114295"/>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12">
            <a:extLst>
              <a:ext uri="{FF2B5EF4-FFF2-40B4-BE49-F238E27FC236}">
                <a16:creationId xmlns:a16="http://schemas.microsoft.com/office/drawing/2014/main" id="{F16DD866-E5B6-F975-620E-2C378DDA6512}"/>
              </a:ext>
            </a:extLst>
          </p:cNvPr>
          <p:cNvSpPr>
            <a:spLocks noChangeArrowheads="1"/>
          </p:cNvSpPr>
          <p:nvPr/>
        </p:nvSpPr>
        <p:spPr bwMode="auto">
          <a:xfrm>
            <a:off x="0" y="5029200"/>
            <a:ext cx="9067800" cy="114300"/>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54275">
                                            <p:txEl>
                                              <p:pRg st="2" end="2"/>
                                            </p:txEl>
                                          </p:spTgt>
                                        </p:tgtEl>
                                        <p:attrNameLst>
                                          <p:attrName>style.visibility</p:attrName>
                                        </p:attrNameLst>
                                      </p:cBhvr>
                                      <p:to>
                                        <p:strVal val="visible"/>
                                      </p:to>
                                    </p:set>
                                    <p:anim calcmode="lin" valueType="num">
                                      <p:cBhvr>
                                        <p:cTn id="7" dur="500" fill="hold"/>
                                        <p:tgtEl>
                                          <p:spTgt spid="54275">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54275">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54275">
                                            <p:txEl>
                                              <p:pRg st="2" end="2"/>
                                            </p:txEl>
                                          </p:spTgt>
                                        </p:tgtEl>
                                      </p:cBhvr>
                                    </p:animEffect>
                                  </p:childTnLst>
                                </p:cTn>
                              </p:par>
                            </p:childTnLst>
                          </p:cTn>
                        </p:par>
                        <p:par>
                          <p:cTn id="10" fill="hold" nodeType="afterGroup">
                            <p:stCondLst>
                              <p:cond delay="500"/>
                            </p:stCondLst>
                            <p:childTnLst>
                              <p:par>
                                <p:cTn id="11" presetID="53" presetClass="entr" presetSubtype="16" fill="hold" nodeType="afterEffect">
                                  <p:stCondLst>
                                    <p:cond delay="0"/>
                                  </p:stCondLst>
                                  <p:childTnLst>
                                    <p:set>
                                      <p:cBhvr>
                                        <p:cTn id="12" dur="1" fill="hold">
                                          <p:stCondLst>
                                            <p:cond delay="0"/>
                                          </p:stCondLst>
                                        </p:cTn>
                                        <p:tgtEl>
                                          <p:spTgt spid="54275">
                                            <p:txEl>
                                              <p:pRg st="3" end="3"/>
                                            </p:txEl>
                                          </p:spTgt>
                                        </p:tgtEl>
                                        <p:attrNameLst>
                                          <p:attrName>style.visibility</p:attrName>
                                        </p:attrNameLst>
                                      </p:cBhvr>
                                      <p:to>
                                        <p:strVal val="visible"/>
                                      </p:to>
                                    </p:set>
                                    <p:anim calcmode="lin" valueType="num">
                                      <p:cBhvr>
                                        <p:cTn id="13" dur="500" fill="hold"/>
                                        <p:tgtEl>
                                          <p:spTgt spid="54275">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54275">
                                            <p:txEl>
                                              <p:pRg st="3" end="3"/>
                                            </p:txEl>
                                          </p:spTgt>
                                        </p:tgtEl>
                                        <p:attrNameLst>
                                          <p:attrName>ppt_h</p:attrName>
                                        </p:attrNameLst>
                                      </p:cBhvr>
                                      <p:tavLst>
                                        <p:tav tm="0">
                                          <p:val>
                                            <p:fltVal val="0"/>
                                          </p:val>
                                        </p:tav>
                                        <p:tav tm="100000">
                                          <p:val>
                                            <p:strVal val="#ppt_h"/>
                                          </p:val>
                                        </p:tav>
                                      </p:tavLst>
                                    </p:anim>
                                    <p:animEffect transition="in" filter="fade">
                                      <p:cBhvr>
                                        <p:cTn id="15" dur="500"/>
                                        <p:tgtEl>
                                          <p:spTgt spid="54275">
                                            <p:txEl>
                                              <p:pRg st="3" end="3"/>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3" presetClass="entr" presetSubtype="16" fill="hold" nodeType="clickEffect">
                                  <p:stCondLst>
                                    <p:cond delay="0"/>
                                  </p:stCondLst>
                                  <p:childTnLst>
                                    <p:set>
                                      <p:cBhvr>
                                        <p:cTn id="19" dur="1" fill="hold">
                                          <p:stCondLst>
                                            <p:cond delay="0"/>
                                          </p:stCondLst>
                                        </p:cTn>
                                        <p:tgtEl>
                                          <p:spTgt spid="54283"/>
                                        </p:tgtEl>
                                        <p:attrNameLst>
                                          <p:attrName>style.visibility</p:attrName>
                                        </p:attrNameLst>
                                      </p:cBhvr>
                                      <p:to>
                                        <p:strVal val="visible"/>
                                      </p:to>
                                    </p:set>
                                    <p:anim calcmode="lin" valueType="num">
                                      <p:cBhvr>
                                        <p:cTn id="20" dur="500" fill="hold"/>
                                        <p:tgtEl>
                                          <p:spTgt spid="54283"/>
                                        </p:tgtEl>
                                        <p:attrNameLst>
                                          <p:attrName>ppt_w</p:attrName>
                                        </p:attrNameLst>
                                      </p:cBhvr>
                                      <p:tavLst>
                                        <p:tav tm="0">
                                          <p:val>
                                            <p:fltVal val="0"/>
                                          </p:val>
                                        </p:tav>
                                        <p:tav tm="100000">
                                          <p:val>
                                            <p:strVal val="#ppt_w"/>
                                          </p:val>
                                        </p:tav>
                                      </p:tavLst>
                                    </p:anim>
                                    <p:anim calcmode="lin" valueType="num">
                                      <p:cBhvr>
                                        <p:cTn id="21" dur="500" fill="hold"/>
                                        <p:tgtEl>
                                          <p:spTgt spid="54283"/>
                                        </p:tgtEl>
                                        <p:attrNameLst>
                                          <p:attrName>ppt_h</p:attrName>
                                        </p:attrNameLst>
                                      </p:cBhvr>
                                      <p:tavLst>
                                        <p:tav tm="0">
                                          <p:val>
                                            <p:fltVal val="0"/>
                                          </p:val>
                                        </p:tav>
                                        <p:tav tm="100000">
                                          <p:val>
                                            <p:strVal val="#ppt_h"/>
                                          </p:val>
                                        </p:tav>
                                      </p:tavLst>
                                    </p:anim>
                                    <p:animEffect transition="in" filter="fade">
                                      <p:cBhvr>
                                        <p:cTn id="22" dur="500"/>
                                        <p:tgtEl>
                                          <p:spTgt spid="54283"/>
                                        </p:tgtEl>
                                      </p:cBhvr>
                                    </p:animEffect>
                                  </p:childTnLst>
                                </p:cTn>
                              </p:par>
                              <p:par>
                                <p:cTn id="23" presetID="53" presetClass="entr" presetSubtype="16" fill="hold" nodeType="withEffect">
                                  <p:stCondLst>
                                    <p:cond delay="0"/>
                                  </p:stCondLst>
                                  <p:childTnLst>
                                    <p:set>
                                      <p:cBhvr>
                                        <p:cTn id="24" dur="1" fill="hold">
                                          <p:stCondLst>
                                            <p:cond delay="0"/>
                                          </p:stCondLst>
                                        </p:cTn>
                                        <p:tgtEl>
                                          <p:spTgt spid="54285"/>
                                        </p:tgtEl>
                                        <p:attrNameLst>
                                          <p:attrName>style.visibility</p:attrName>
                                        </p:attrNameLst>
                                      </p:cBhvr>
                                      <p:to>
                                        <p:strVal val="visible"/>
                                      </p:to>
                                    </p:set>
                                    <p:anim calcmode="lin" valueType="num">
                                      <p:cBhvr>
                                        <p:cTn id="25" dur="500" fill="hold"/>
                                        <p:tgtEl>
                                          <p:spTgt spid="54285"/>
                                        </p:tgtEl>
                                        <p:attrNameLst>
                                          <p:attrName>ppt_w</p:attrName>
                                        </p:attrNameLst>
                                      </p:cBhvr>
                                      <p:tavLst>
                                        <p:tav tm="0">
                                          <p:val>
                                            <p:fltVal val="0"/>
                                          </p:val>
                                        </p:tav>
                                        <p:tav tm="100000">
                                          <p:val>
                                            <p:strVal val="#ppt_w"/>
                                          </p:val>
                                        </p:tav>
                                      </p:tavLst>
                                    </p:anim>
                                    <p:anim calcmode="lin" valueType="num">
                                      <p:cBhvr>
                                        <p:cTn id="26" dur="500" fill="hold"/>
                                        <p:tgtEl>
                                          <p:spTgt spid="54285"/>
                                        </p:tgtEl>
                                        <p:attrNameLst>
                                          <p:attrName>ppt_h</p:attrName>
                                        </p:attrNameLst>
                                      </p:cBhvr>
                                      <p:tavLst>
                                        <p:tav tm="0">
                                          <p:val>
                                            <p:fltVal val="0"/>
                                          </p:val>
                                        </p:tav>
                                        <p:tav tm="100000">
                                          <p:val>
                                            <p:strVal val="#ppt_h"/>
                                          </p:val>
                                        </p:tav>
                                      </p:tavLst>
                                    </p:anim>
                                    <p:animEffect transition="in" filter="fade">
                                      <p:cBhvr>
                                        <p:cTn id="27" dur="500"/>
                                        <p:tgtEl>
                                          <p:spTgt spid="54285"/>
                                        </p:tgtEl>
                                      </p:cBhvr>
                                    </p:animEffect>
                                  </p:childTnLst>
                                </p:cTn>
                              </p:par>
                            </p:childTnLst>
                          </p:cTn>
                        </p:par>
                        <p:par>
                          <p:cTn id="28" fill="hold" nodeType="afterGroup">
                            <p:stCondLst>
                              <p:cond delay="500"/>
                            </p:stCondLst>
                            <p:childTnLst>
                              <p:par>
                                <p:cTn id="29" presetID="53" presetClass="entr" presetSubtype="16" fill="hold" nodeType="afterEffect">
                                  <p:stCondLst>
                                    <p:cond delay="0"/>
                                  </p:stCondLst>
                                  <p:childTnLst>
                                    <p:set>
                                      <p:cBhvr>
                                        <p:cTn id="30" dur="1" fill="hold">
                                          <p:stCondLst>
                                            <p:cond delay="0"/>
                                          </p:stCondLst>
                                        </p:cTn>
                                        <p:tgtEl>
                                          <p:spTgt spid="54284">
                                            <p:txEl>
                                              <p:pRg st="0" end="0"/>
                                            </p:txEl>
                                          </p:spTgt>
                                        </p:tgtEl>
                                        <p:attrNameLst>
                                          <p:attrName>style.visibility</p:attrName>
                                        </p:attrNameLst>
                                      </p:cBhvr>
                                      <p:to>
                                        <p:strVal val="visible"/>
                                      </p:to>
                                    </p:set>
                                    <p:anim calcmode="lin" valueType="num">
                                      <p:cBhvr>
                                        <p:cTn id="31" dur="500" fill="hold"/>
                                        <p:tgtEl>
                                          <p:spTgt spid="54284">
                                            <p:txEl>
                                              <p:pRg st="0" end="0"/>
                                            </p:txEl>
                                          </p:spTgt>
                                        </p:tgtEl>
                                        <p:attrNameLst>
                                          <p:attrName>ppt_w</p:attrName>
                                        </p:attrNameLst>
                                      </p:cBhvr>
                                      <p:tavLst>
                                        <p:tav tm="0">
                                          <p:val>
                                            <p:fltVal val="0"/>
                                          </p:val>
                                        </p:tav>
                                        <p:tav tm="100000">
                                          <p:val>
                                            <p:strVal val="#ppt_w"/>
                                          </p:val>
                                        </p:tav>
                                      </p:tavLst>
                                    </p:anim>
                                    <p:anim calcmode="lin" valueType="num">
                                      <p:cBhvr>
                                        <p:cTn id="32" dur="500" fill="hold"/>
                                        <p:tgtEl>
                                          <p:spTgt spid="54284">
                                            <p:txEl>
                                              <p:pRg st="0" end="0"/>
                                            </p:txEl>
                                          </p:spTgt>
                                        </p:tgtEl>
                                        <p:attrNameLst>
                                          <p:attrName>ppt_h</p:attrName>
                                        </p:attrNameLst>
                                      </p:cBhvr>
                                      <p:tavLst>
                                        <p:tav tm="0">
                                          <p:val>
                                            <p:fltVal val="0"/>
                                          </p:val>
                                        </p:tav>
                                        <p:tav tm="100000">
                                          <p:val>
                                            <p:strVal val="#ppt_h"/>
                                          </p:val>
                                        </p:tav>
                                      </p:tavLst>
                                    </p:anim>
                                    <p:animEffect transition="in" filter="fade">
                                      <p:cBhvr>
                                        <p:cTn id="33" dur="500"/>
                                        <p:tgtEl>
                                          <p:spTgt spid="54284">
                                            <p:txEl>
                                              <p:pRg st="0" end="0"/>
                                            </p:txEl>
                                          </p:spTgt>
                                        </p:tgtEl>
                                      </p:cBhvr>
                                    </p:animEffect>
                                  </p:childTnLst>
                                </p:cTn>
                              </p:par>
                              <p:par>
                                <p:cTn id="34" presetID="53" presetClass="entr" presetSubtype="16" fill="hold" nodeType="withEffect">
                                  <p:stCondLst>
                                    <p:cond delay="0"/>
                                  </p:stCondLst>
                                  <p:childTnLst>
                                    <p:set>
                                      <p:cBhvr>
                                        <p:cTn id="35" dur="1" fill="hold">
                                          <p:stCondLst>
                                            <p:cond delay="0"/>
                                          </p:stCondLst>
                                        </p:cTn>
                                        <p:tgtEl>
                                          <p:spTgt spid="54284">
                                            <p:txEl>
                                              <p:pRg st="1" end="1"/>
                                            </p:txEl>
                                          </p:spTgt>
                                        </p:tgtEl>
                                        <p:attrNameLst>
                                          <p:attrName>style.visibility</p:attrName>
                                        </p:attrNameLst>
                                      </p:cBhvr>
                                      <p:to>
                                        <p:strVal val="visible"/>
                                      </p:to>
                                    </p:set>
                                    <p:anim calcmode="lin" valueType="num">
                                      <p:cBhvr>
                                        <p:cTn id="36" dur="500" fill="hold"/>
                                        <p:tgtEl>
                                          <p:spTgt spid="54284">
                                            <p:txEl>
                                              <p:pRg st="1" end="1"/>
                                            </p:txEl>
                                          </p:spTgt>
                                        </p:tgtEl>
                                        <p:attrNameLst>
                                          <p:attrName>ppt_w</p:attrName>
                                        </p:attrNameLst>
                                      </p:cBhvr>
                                      <p:tavLst>
                                        <p:tav tm="0">
                                          <p:val>
                                            <p:fltVal val="0"/>
                                          </p:val>
                                        </p:tav>
                                        <p:tav tm="100000">
                                          <p:val>
                                            <p:strVal val="#ppt_w"/>
                                          </p:val>
                                        </p:tav>
                                      </p:tavLst>
                                    </p:anim>
                                    <p:anim calcmode="lin" valueType="num">
                                      <p:cBhvr>
                                        <p:cTn id="37" dur="500" fill="hold"/>
                                        <p:tgtEl>
                                          <p:spTgt spid="54284">
                                            <p:txEl>
                                              <p:pRg st="1" end="1"/>
                                            </p:txEl>
                                          </p:spTgt>
                                        </p:tgtEl>
                                        <p:attrNameLst>
                                          <p:attrName>ppt_h</p:attrName>
                                        </p:attrNameLst>
                                      </p:cBhvr>
                                      <p:tavLst>
                                        <p:tav tm="0">
                                          <p:val>
                                            <p:fltVal val="0"/>
                                          </p:val>
                                        </p:tav>
                                        <p:tav tm="100000">
                                          <p:val>
                                            <p:strVal val="#ppt_h"/>
                                          </p:val>
                                        </p:tav>
                                      </p:tavLst>
                                    </p:anim>
                                    <p:animEffect transition="in" filter="fade">
                                      <p:cBhvr>
                                        <p:cTn id="38" dur="500"/>
                                        <p:tgtEl>
                                          <p:spTgt spid="5428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299" name="Rectangle 3">
            <a:extLst>
              <a:ext uri="{FF2B5EF4-FFF2-40B4-BE49-F238E27FC236}">
                <a16:creationId xmlns:a16="http://schemas.microsoft.com/office/drawing/2014/main" id="{3733E1E0-E835-46CC-9CD4-51D186D89296}"/>
              </a:ext>
            </a:extLst>
          </p:cNvPr>
          <p:cNvSpPr>
            <a:spLocks noGrp="1" noChangeArrowheads="1"/>
          </p:cNvSpPr>
          <p:nvPr>
            <p:ph type="title"/>
          </p:nvPr>
        </p:nvSpPr>
        <p:spPr>
          <a:xfrm>
            <a:off x="1314450" y="171450"/>
            <a:ext cx="6515100" cy="628650"/>
          </a:xfrm>
          <a:effectLst>
            <a:outerShdw dist="35921" dir="2700000" algn="ctr" rotWithShape="0">
              <a:schemeClr val="accent2"/>
            </a:outerShdw>
          </a:effectLst>
        </p:spPr>
        <p:txBody>
          <a:bodyPr/>
          <a:lstStyle/>
          <a:p>
            <a:pPr algn="ctr"/>
            <a:r>
              <a:rPr lang="en-US" altLang="en-US" sz="3375" b="1" dirty="0">
                <a:solidFill>
                  <a:schemeClr val="bg1"/>
                </a:solidFill>
              </a:rPr>
              <a:t>The “Signs” Versus “Suddenness”</a:t>
            </a:r>
          </a:p>
        </p:txBody>
      </p:sp>
      <p:sp>
        <p:nvSpPr>
          <p:cNvPr id="55300" name="Rectangle 4">
            <a:extLst>
              <a:ext uri="{FF2B5EF4-FFF2-40B4-BE49-F238E27FC236}">
                <a16:creationId xmlns:a16="http://schemas.microsoft.com/office/drawing/2014/main" id="{467C866A-0F35-4C9B-8F98-81167CDCAEF4}"/>
              </a:ext>
            </a:extLst>
          </p:cNvPr>
          <p:cNvSpPr>
            <a:spLocks noGrp="1" noChangeArrowheads="1"/>
          </p:cNvSpPr>
          <p:nvPr>
            <p:ph idx="1"/>
          </p:nvPr>
        </p:nvSpPr>
        <p:spPr>
          <a:xfrm>
            <a:off x="228600" y="838200"/>
            <a:ext cx="8686800" cy="4191000"/>
          </a:xfrm>
        </p:spPr>
        <p:txBody>
          <a:bodyPr>
            <a:normAutofit/>
          </a:bodyPr>
          <a:lstStyle/>
          <a:p>
            <a:pPr>
              <a:lnSpc>
                <a:spcPct val="100000"/>
              </a:lnSpc>
            </a:pPr>
            <a:r>
              <a:rPr lang="en-US" altLang="en-US" sz="2700" b="1" dirty="0">
                <a:solidFill>
                  <a:schemeClr val="bg1"/>
                </a:solidFill>
                <a:latin typeface="Calibri" panose="020F0502020204030204" pitchFamily="34" charset="0"/>
              </a:rPr>
              <a:t>Jesus told of the signs preceding the destruction of Jerusalem</a:t>
            </a:r>
          </a:p>
          <a:p>
            <a:pPr lvl="1">
              <a:lnSpc>
                <a:spcPct val="100000"/>
              </a:lnSpc>
            </a:pPr>
            <a:r>
              <a:rPr lang="en-US" altLang="en-US" sz="2250" i="1" dirty="0">
                <a:solidFill>
                  <a:schemeClr val="bg1"/>
                </a:solidFill>
                <a:latin typeface="Calibri" panose="020F0502020204030204" pitchFamily="34" charset="0"/>
              </a:rPr>
              <a:t>“false Christ's and false prophets”</a:t>
            </a:r>
          </a:p>
          <a:p>
            <a:pPr lvl="1">
              <a:lnSpc>
                <a:spcPct val="100000"/>
              </a:lnSpc>
            </a:pPr>
            <a:r>
              <a:rPr lang="en-US" altLang="en-US" sz="2250" i="1" dirty="0">
                <a:solidFill>
                  <a:schemeClr val="bg1"/>
                </a:solidFill>
                <a:latin typeface="Calibri" panose="020F0502020204030204" pitchFamily="34" charset="0"/>
              </a:rPr>
              <a:t>“wars and rumors of wars”</a:t>
            </a:r>
          </a:p>
          <a:p>
            <a:pPr lvl="1">
              <a:lnSpc>
                <a:spcPct val="100000"/>
              </a:lnSpc>
            </a:pPr>
            <a:r>
              <a:rPr lang="en-US" altLang="en-US" sz="2250" i="1" dirty="0">
                <a:solidFill>
                  <a:schemeClr val="bg1"/>
                </a:solidFill>
                <a:latin typeface="Calibri" panose="020F0502020204030204" pitchFamily="34" charset="0"/>
              </a:rPr>
              <a:t>“famines and earthquakes”</a:t>
            </a:r>
          </a:p>
          <a:p>
            <a:pPr lvl="1">
              <a:lnSpc>
                <a:spcPct val="100000"/>
              </a:lnSpc>
            </a:pPr>
            <a:r>
              <a:rPr lang="en-US" altLang="en-US" sz="2250" i="1" dirty="0">
                <a:solidFill>
                  <a:schemeClr val="bg1"/>
                </a:solidFill>
                <a:latin typeface="Calibri" panose="020F0502020204030204" pitchFamily="34" charset="0"/>
              </a:rPr>
              <a:t>“all these are the beginning of sorrows” </a:t>
            </a:r>
          </a:p>
          <a:p>
            <a:pPr lvl="2">
              <a:lnSpc>
                <a:spcPct val="100000"/>
              </a:lnSpc>
            </a:pPr>
            <a:r>
              <a:rPr lang="en-US" altLang="en-US" sz="2100" b="1" dirty="0">
                <a:solidFill>
                  <a:srgbClr val="FFA86D"/>
                </a:solidFill>
                <a:latin typeface="Calibri" panose="020F0502020204030204" pitchFamily="34" charset="0"/>
              </a:rPr>
              <a:t>Matthew 24:6-8, 23-24</a:t>
            </a:r>
          </a:p>
          <a:p>
            <a:pPr>
              <a:lnSpc>
                <a:spcPct val="100000"/>
              </a:lnSpc>
            </a:pPr>
            <a:r>
              <a:rPr lang="en-US" altLang="en-US" sz="2700" b="1" dirty="0">
                <a:solidFill>
                  <a:schemeClr val="bg1"/>
                </a:solidFill>
                <a:latin typeface="Calibri" panose="020F0502020204030204" pitchFamily="34" charset="0"/>
              </a:rPr>
              <a:t>Jesus also told them of </a:t>
            </a:r>
            <a:r>
              <a:rPr lang="en-US" altLang="en-US" sz="2700" i="1" dirty="0">
                <a:solidFill>
                  <a:schemeClr val="bg1"/>
                </a:solidFill>
                <a:latin typeface="Calibri" panose="020F0502020204030204" pitchFamily="34" charset="0"/>
              </a:rPr>
              <a:t>“the abomination of destruction”</a:t>
            </a:r>
            <a:r>
              <a:rPr lang="en-US" altLang="en-US" sz="2700" dirty="0">
                <a:solidFill>
                  <a:schemeClr val="bg1"/>
                </a:solidFill>
                <a:latin typeface="Calibri" panose="020F0502020204030204" pitchFamily="34" charset="0"/>
              </a:rPr>
              <a:t> (Roman Army)</a:t>
            </a:r>
          </a:p>
          <a:p>
            <a:pPr lvl="1">
              <a:lnSpc>
                <a:spcPct val="100000"/>
              </a:lnSpc>
            </a:pPr>
            <a:r>
              <a:rPr lang="en-US" altLang="en-US" sz="2250" b="1" dirty="0">
                <a:solidFill>
                  <a:srgbClr val="FFA86D"/>
                </a:solidFill>
                <a:latin typeface="Calibri" panose="020F0502020204030204" pitchFamily="34" charset="0"/>
              </a:rPr>
              <a:t>Matthew 24:15</a:t>
            </a:r>
          </a:p>
        </p:txBody>
      </p:sp>
      <p:sp>
        <p:nvSpPr>
          <p:cNvPr id="55301" name="Line 5">
            <a:extLst>
              <a:ext uri="{FF2B5EF4-FFF2-40B4-BE49-F238E27FC236}">
                <a16:creationId xmlns:a16="http://schemas.microsoft.com/office/drawing/2014/main" id="{28EFBAB0-8C4B-4EC5-BA41-0951D8E6DCC6}"/>
              </a:ext>
            </a:extLst>
          </p:cNvPr>
          <p:cNvSpPr>
            <a:spLocks noChangeShapeType="1"/>
          </p:cNvSpPr>
          <p:nvPr/>
        </p:nvSpPr>
        <p:spPr bwMode="auto">
          <a:xfrm>
            <a:off x="1371600" y="857250"/>
            <a:ext cx="6400800" cy="0"/>
          </a:xfrm>
          <a:prstGeom prst="line">
            <a:avLst/>
          </a:prstGeom>
          <a:noFill/>
          <a:ln w="2540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
        <p:nvSpPr>
          <p:cNvPr id="2" name="Rectangle 9">
            <a:extLst>
              <a:ext uri="{FF2B5EF4-FFF2-40B4-BE49-F238E27FC236}">
                <a16:creationId xmlns:a16="http://schemas.microsoft.com/office/drawing/2014/main" id="{3D90BEAE-AD58-D71A-BB60-1C4A4DC31104}"/>
              </a:ext>
            </a:extLst>
          </p:cNvPr>
          <p:cNvSpPr>
            <a:spLocks noChangeArrowheads="1"/>
          </p:cNvSpPr>
          <p:nvPr/>
        </p:nvSpPr>
        <p:spPr bwMode="auto">
          <a:xfrm>
            <a:off x="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10">
            <a:extLst>
              <a:ext uri="{FF2B5EF4-FFF2-40B4-BE49-F238E27FC236}">
                <a16:creationId xmlns:a16="http://schemas.microsoft.com/office/drawing/2014/main" id="{B86FA6B0-839E-CA36-5414-CF965D10B9AF}"/>
              </a:ext>
            </a:extLst>
          </p:cNvPr>
          <p:cNvSpPr>
            <a:spLocks noChangeArrowheads="1"/>
          </p:cNvSpPr>
          <p:nvPr/>
        </p:nvSpPr>
        <p:spPr bwMode="auto">
          <a:xfrm>
            <a:off x="902970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11">
            <a:extLst>
              <a:ext uri="{FF2B5EF4-FFF2-40B4-BE49-F238E27FC236}">
                <a16:creationId xmlns:a16="http://schemas.microsoft.com/office/drawing/2014/main" id="{8CCEB864-2C2C-2779-2AC3-FBF94FCCB002}"/>
              </a:ext>
            </a:extLst>
          </p:cNvPr>
          <p:cNvSpPr>
            <a:spLocks noChangeArrowheads="1"/>
          </p:cNvSpPr>
          <p:nvPr/>
        </p:nvSpPr>
        <p:spPr bwMode="auto">
          <a:xfrm>
            <a:off x="114300" y="0"/>
            <a:ext cx="8953500" cy="114295"/>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12">
            <a:extLst>
              <a:ext uri="{FF2B5EF4-FFF2-40B4-BE49-F238E27FC236}">
                <a16:creationId xmlns:a16="http://schemas.microsoft.com/office/drawing/2014/main" id="{B563C5B5-053E-23E7-B4F7-7CA022654656}"/>
              </a:ext>
            </a:extLst>
          </p:cNvPr>
          <p:cNvSpPr>
            <a:spLocks noChangeArrowheads="1"/>
          </p:cNvSpPr>
          <p:nvPr/>
        </p:nvSpPr>
        <p:spPr bwMode="auto">
          <a:xfrm>
            <a:off x="0" y="5029200"/>
            <a:ext cx="9067800" cy="114300"/>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55300">
                                            <p:txEl>
                                              <p:pRg st="6" end="6"/>
                                            </p:txEl>
                                          </p:spTgt>
                                        </p:tgtEl>
                                        <p:attrNameLst>
                                          <p:attrName>style.visibility</p:attrName>
                                        </p:attrNameLst>
                                      </p:cBhvr>
                                      <p:to>
                                        <p:strVal val="visible"/>
                                      </p:to>
                                    </p:set>
                                    <p:anim calcmode="lin" valueType="num">
                                      <p:cBhvr>
                                        <p:cTn id="7" dur="500" fill="hold"/>
                                        <p:tgtEl>
                                          <p:spTgt spid="55300">
                                            <p:txEl>
                                              <p:pRg st="6" end="6"/>
                                            </p:txEl>
                                          </p:spTgt>
                                        </p:tgtEl>
                                        <p:attrNameLst>
                                          <p:attrName>ppt_w</p:attrName>
                                        </p:attrNameLst>
                                      </p:cBhvr>
                                      <p:tavLst>
                                        <p:tav tm="0">
                                          <p:val>
                                            <p:fltVal val="0"/>
                                          </p:val>
                                        </p:tav>
                                        <p:tav tm="100000">
                                          <p:val>
                                            <p:strVal val="#ppt_w"/>
                                          </p:val>
                                        </p:tav>
                                      </p:tavLst>
                                    </p:anim>
                                    <p:anim calcmode="lin" valueType="num">
                                      <p:cBhvr>
                                        <p:cTn id="8" dur="500" fill="hold"/>
                                        <p:tgtEl>
                                          <p:spTgt spid="55300">
                                            <p:txEl>
                                              <p:pRg st="6" end="6"/>
                                            </p:txEl>
                                          </p:spTgt>
                                        </p:tgtEl>
                                        <p:attrNameLst>
                                          <p:attrName>ppt_h</p:attrName>
                                        </p:attrNameLst>
                                      </p:cBhvr>
                                      <p:tavLst>
                                        <p:tav tm="0">
                                          <p:val>
                                            <p:fltVal val="0"/>
                                          </p:val>
                                        </p:tav>
                                        <p:tav tm="100000">
                                          <p:val>
                                            <p:strVal val="#ppt_h"/>
                                          </p:val>
                                        </p:tav>
                                      </p:tavLst>
                                    </p:anim>
                                    <p:animEffect transition="in" filter="fade">
                                      <p:cBhvr>
                                        <p:cTn id="9" dur="500"/>
                                        <p:tgtEl>
                                          <p:spTgt spid="55300">
                                            <p:txEl>
                                              <p:pRg st="6" end="6"/>
                                            </p:txEl>
                                          </p:spTgt>
                                        </p:tgtEl>
                                      </p:cBhvr>
                                    </p:animEffect>
                                  </p:childTnLst>
                                </p:cTn>
                              </p:par>
                            </p:childTnLst>
                          </p:cTn>
                        </p:par>
                        <p:par>
                          <p:cTn id="10" fill="hold" nodeType="afterGroup">
                            <p:stCondLst>
                              <p:cond delay="500"/>
                            </p:stCondLst>
                            <p:childTnLst>
                              <p:par>
                                <p:cTn id="11" presetID="53" presetClass="entr" presetSubtype="16" fill="hold" nodeType="afterEffect">
                                  <p:stCondLst>
                                    <p:cond delay="0"/>
                                  </p:stCondLst>
                                  <p:childTnLst>
                                    <p:set>
                                      <p:cBhvr>
                                        <p:cTn id="12" dur="1" fill="hold">
                                          <p:stCondLst>
                                            <p:cond delay="0"/>
                                          </p:stCondLst>
                                        </p:cTn>
                                        <p:tgtEl>
                                          <p:spTgt spid="55300">
                                            <p:txEl>
                                              <p:pRg st="7" end="7"/>
                                            </p:txEl>
                                          </p:spTgt>
                                        </p:tgtEl>
                                        <p:attrNameLst>
                                          <p:attrName>style.visibility</p:attrName>
                                        </p:attrNameLst>
                                      </p:cBhvr>
                                      <p:to>
                                        <p:strVal val="visible"/>
                                      </p:to>
                                    </p:set>
                                    <p:anim calcmode="lin" valueType="num">
                                      <p:cBhvr>
                                        <p:cTn id="13" dur="500" fill="hold"/>
                                        <p:tgtEl>
                                          <p:spTgt spid="55300">
                                            <p:txEl>
                                              <p:pRg st="7" end="7"/>
                                            </p:txEl>
                                          </p:spTgt>
                                        </p:tgtEl>
                                        <p:attrNameLst>
                                          <p:attrName>ppt_w</p:attrName>
                                        </p:attrNameLst>
                                      </p:cBhvr>
                                      <p:tavLst>
                                        <p:tav tm="0">
                                          <p:val>
                                            <p:fltVal val="0"/>
                                          </p:val>
                                        </p:tav>
                                        <p:tav tm="100000">
                                          <p:val>
                                            <p:strVal val="#ppt_w"/>
                                          </p:val>
                                        </p:tav>
                                      </p:tavLst>
                                    </p:anim>
                                    <p:anim calcmode="lin" valueType="num">
                                      <p:cBhvr>
                                        <p:cTn id="14" dur="500" fill="hold"/>
                                        <p:tgtEl>
                                          <p:spTgt spid="55300">
                                            <p:txEl>
                                              <p:pRg st="7" end="7"/>
                                            </p:txEl>
                                          </p:spTgt>
                                        </p:tgtEl>
                                        <p:attrNameLst>
                                          <p:attrName>ppt_h</p:attrName>
                                        </p:attrNameLst>
                                      </p:cBhvr>
                                      <p:tavLst>
                                        <p:tav tm="0">
                                          <p:val>
                                            <p:fltVal val="0"/>
                                          </p:val>
                                        </p:tav>
                                        <p:tav tm="100000">
                                          <p:val>
                                            <p:strVal val="#ppt_h"/>
                                          </p:val>
                                        </p:tav>
                                      </p:tavLst>
                                    </p:anim>
                                    <p:animEffect transition="in" filter="fade">
                                      <p:cBhvr>
                                        <p:cTn id="15" dur="500"/>
                                        <p:tgtEl>
                                          <p:spTgt spid="55300">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45494634-45FB-4396-BB06-6254C8F8CBD2}"/>
              </a:ext>
            </a:extLst>
          </p:cNvPr>
          <p:cNvSpPr>
            <a:spLocks noGrp="1" noChangeArrowheads="1"/>
          </p:cNvSpPr>
          <p:nvPr>
            <p:ph type="title"/>
          </p:nvPr>
        </p:nvSpPr>
        <p:spPr>
          <a:xfrm>
            <a:off x="1314450" y="171450"/>
            <a:ext cx="6515100" cy="628650"/>
          </a:xfrm>
          <a:effectLst>
            <a:outerShdw dist="35921" dir="2700000" algn="ctr" rotWithShape="0">
              <a:schemeClr val="accent2"/>
            </a:outerShdw>
          </a:effectLst>
        </p:spPr>
        <p:txBody>
          <a:bodyPr/>
          <a:lstStyle/>
          <a:p>
            <a:pPr algn="ctr"/>
            <a:r>
              <a:rPr lang="en-US" altLang="en-US" sz="3375" b="1" dirty="0">
                <a:solidFill>
                  <a:schemeClr val="bg1"/>
                </a:solidFill>
              </a:rPr>
              <a:t>The “Signs” Versus “Suddenness”</a:t>
            </a:r>
          </a:p>
        </p:txBody>
      </p:sp>
      <p:sp>
        <p:nvSpPr>
          <p:cNvPr id="56323" name="Rectangle 3">
            <a:extLst>
              <a:ext uri="{FF2B5EF4-FFF2-40B4-BE49-F238E27FC236}">
                <a16:creationId xmlns:a16="http://schemas.microsoft.com/office/drawing/2014/main" id="{357E7062-6DDE-475B-B1B4-F062E5D7A82E}"/>
              </a:ext>
            </a:extLst>
          </p:cNvPr>
          <p:cNvSpPr>
            <a:spLocks noGrp="1" noChangeArrowheads="1"/>
          </p:cNvSpPr>
          <p:nvPr>
            <p:ph idx="1"/>
          </p:nvPr>
        </p:nvSpPr>
        <p:spPr>
          <a:xfrm>
            <a:off x="228600" y="1885950"/>
            <a:ext cx="6324600" cy="3086100"/>
          </a:xfrm>
        </p:spPr>
        <p:txBody>
          <a:bodyPr/>
          <a:lstStyle/>
          <a:p>
            <a:pPr>
              <a:lnSpc>
                <a:spcPct val="100000"/>
              </a:lnSpc>
            </a:pPr>
            <a:r>
              <a:rPr lang="en-US" altLang="en-US" sz="2700" b="1" dirty="0">
                <a:solidFill>
                  <a:schemeClr val="bg1"/>
                </a:solidFill>
                <a:latin typeface="Calibri" panose="020F0502020204030204" pitchFamily="34" charset="0"/>
              </a:rPr>
              <a:t>They could </a:t>
            </a:r>
            <a:r>
              <a:rPr lang="en-US" altLang="en-US" sz="2700" b="1" dirty="0">
                <a:solidFill>
                  <a:srgbClr val="FFFF00"/>
                </a:solidFill>
                <a:latin typeface="Calibri" panose="020F0502020204030204" pitchFamily="34" charset="0"/>
              </a:rPr>
              <a:t>KNOW</a:t>
            </a:r>
            <a:r>
              <a:rPr lang="en-US" altLang="en-US" sz="2700" b="1" dirty="0">
                <a:latin typeface="Calibri" panose="020F0502020204030204" pitchFamily="34" charset="0"/>
              </a:rPr>
              <a:t> </a:t>
            </a:r>
            <a:r>
              <a:rPr lang="en-US" altLang="en-US" sz="2700" b="1" dirty="0">
                <a:solidFill>
                  <a:schemeClr val="bg1"/>
                </a:solidFill>
                <a:latin typeface="Calibri" panose="020F0502020204030204" pitchFamily="34" charset="0"/>
              </a:rPr>
              <a:t>that the</a:t>
            </a:r>
            <a:br>
              <a:rPr lang="en-US" altLang="en-US" sz="2700" b="1" dirty="0">
                <a:solidFill>
                  <a:schemeClr val="bg1"/>
                </a:solidFill>
                <a:latin typeface="Calibri" panose="020F0502020204030204" pitchFamily="34" charset="0"/>
              </a:rPr>
            </a:br>
            <a:r>
              <a:rPr lang="en-US" altLang="en-US" sz="2700" b="1" dirty="0">
                <a:solidFill>
                  <a:schemeClr val="bg1"/>
                </a:solidFill>
                <a:latin typeface="Calibri" panose="020F0502020204030204" pitchFamily="34" charset="0"/>
              </a:rPr>
              <a:t>destruction of Jerusalem was near</a:t>
            </a:r>
          </a:p>
          <a:p>
            <a:pPr lvl="1">
              <a:lnSpc>
                <a:spcPct val="100000"/>
              </a:lnSpc>
            </a:pPr>
            <a:r>
              <a:rPr lang="en-US" altLang="en-US" sz="2500" dirty="0">
                <a:solidFill>
                  <a:schemeClr val="bg1"/>
                </a:solidFill>
                <a:latin typeface="Calibri" panose="020F0502020204030204" pitchFamily="34" charset="0"/>
              </a:rPr>
              <a:t>But the coming of the Son of man</a:t>
            </a:r>
            <a:br>
              <a:rPr lang="en-US" altLang="en-US" sz="2500" dirty="0">
                <a:solidFill>
                  <a:schemeClr val="bg1"/>
                </a:solidFill>
                <a:latin typeface="Calibri" panose="020F0502020204030204" pitchFamily="34" charset="0"/>
              </a:rPr>
            </a:br>
            <a:r>
              <a:rPr lang="en-US" altLang="en-US" sz="2500" dirty="0">
                <a:solidFill>
                  <a:schemeClr val="bg1"/>
                </a:solidFill>
                <a:latin typeface="Calibri" panose="020F0502020204030204" pitchFamily="34" charset="0"/>
              </a:rPr>
              <a:t>and the consequent judgment</a:t>
            </a:r>
            <a:br>
              <a:rPr lang="en-US" altLang="en-US" sz="2500" dirty="0">
                <a:solidFill>
                  <a:schemeClr val="bg1"/>
                </a:solidFill>
                <a:latin typeface="Calibri" panose="020F0502020204030204" pitchFamily="34" charset="0"/>
              </a:rPr>
            </a:br>
            <a:r>
              <a:rPr lang="en-US" altLang="en-US" sz="2500" dirty="0">
                <a:solidFill>
                  <a:schemeClr val="bg1"/>
                </a:solidFill>
                <a:latin typeface="Calibri" panose="020F0502020204030204" pitchFamily="34" charset="0"/>
              </a:rPr>
              <a:t>were to be without warning</a:t>
            </a:r>
          </a:p>
          <a:p>
            <a:pPr lvl="2">
              <a:lnSpc>
                <a:spcPct val="100000"/>
              </a:lnSpc>
            </a:pPr>
            <a:r>
              <a:rPr lang="en-US" altLang="en-US" sz="2300" b="1" dirty="0">
                <a:solidFill>
                  <a:srgbClr val="FFA86D"/>
                </a:solidFill>
                <a:latin typeface="Calibri" panose="020F0502020204030204" pitchFamily="34" charset="0"/>
              </a:rPr>
              <a:t>Matthew 24:42-43, 50; 25:13</a:t>
            </a:r>
          </a:p>
        </p:txBody>
      </p:sp>
      <p:sp>
        <p:nvSpPr>
          <p:cNvPr id="56324" name="Line 4">
            <a:extLst>
              <a:ext uri="{FF2B5EF4-FFF2-40B4-BE49-F238E27FC236}">
                <a16:creationId xmlns:a16="http://schemas.microsoft.com/office/drawing/2014/main" id="{BCFBBC4C-B001-4194-AC08-65D3C091F5F8}"/>
              </a:ext>
            </a:extLst>
          </p:cNvPr>
          <p:cNvSpPr>
            <a:spLocks noChangeShapeType="1"/>
          </p:cNvSpPr>
          <p:nvPr/>
        </p:nvSpPr>
        <p:spPr bwMode="auto">
          <a:xfrm>
            <a:off x="1371600" y="857250"/>
            <a:ext cx="6400800" cy="0"/>
          </a:xfrm>
          <a:prstGeom prst="line">
            <a:avLst/>
          </a:prstGeom>
          <a:noFill/>
          <a:ln w="2540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
        <p:nvSpPr>
          <p:cNvPr id="56329" name="Rectangle 9">
            <a:extLst>
              <a:ext uri="{FF2B5EF4-FFF2-40B4-BE49-F238E27FC236}">
                <a16:creationId xmlns:a16="http://schemas.microsoft.com/office/drawing/2014/main" id="{1E2137A3-79B1-44FE-8201-0B087A669B3A}"/>
              </a:ext>
            </a:extLst>
          </p:cNvPr>
          <p:cNvSpPr>
            <a:spLocks noChangeArrowheads="1"/>
          </p:cNvSpPr>
          <p:nvPr/>
        </p:nvSpPr>
        <p:spPr bwMode="auto">
          <a:xfrm>
            <a:off x="228600" y="971550"/>
            <a:ext cx="8686800" cy="857250"/>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30" name="Text Box 10">
            <a:extLst>
              <a:ext uri="{FF2B5EF4-FFF2-40B4-BE49-F238E27FC236}">
                <a16:creationId xmlns:a16="http://schemas.microsoft.com/office/drawing/2014/main" id="{2AF6249A-7E6E-46A8-BA46-E87B42A0F544}"/>
              </a:ext>
            </a:extLst>
          </p:cNvPr>
          <p:cNvSpPr txBox="1">
            <a:spLocks noChangeArrowheads="1"/>
          </p:cNvSpPr>
          <p:nvPr/>
        </p:nvSpPr>
        <p:spPr bwMode="auto">
          <a:xfrm>
            <a:off x="304800" y="931843"/>
            <a:ext cx="85344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700" dirty="0">
                <a:solidFill>
                  <a:schemeClr val="bg1"/>
                </a:solidFill>
                <a:latin typeface="Calibri" panose="020F0502020204030204" pitchFamily="34" charset="0"/>
              </a:rPr>
              <a:t>“So also, when you see all these things,</a:t>
            </a:r>
            <a:br>
              <a:rPr lang="en-US" altLang="en-US" sz="2700" dirty="0">
                <a:solidFill>
                  <a:schemeClr val="bg1"/>
                </a:solidFill>
                <a:latin typeface="Calibri" panose="020F0502020204030204" pitchFamily="34" charset="0"/>
              </a:rPr>
            </a:br>
            <a:r>
              <a:rPr lang="en-US" altLang="en-US" sz="2700" dirty="0">
                <a:solidFill>
                  <a:schemeClr val="bg1"/>
                </a:solidFill>
                <a:latin typeface="Calibri" panose="020F0502020204030204" pitchFamily="34" charset="0"/>
              </a:rPr>
              <a:t>know that it is near – at the doors!” </a:t>
            </a:r>
            <a:r>
              <a:rPr lang="en-US" altLang="en-US" sz="2000" b="1" dirty="0">
                <a:solidFill>
                  <a:srgbClr val="FFA86D"/>
                </a:solidFill>
                <a:latin typeface="Calibri" panose="020F0502020204030204" pitchFamily="34" charset="0"/>
              </a:rPr>
              <a:t>(Matthew 24:33)</a:t>
            </a:r>
          </a:p>
        </p:txBody>
      </p:sp>
      <p:sp>
        <p:nvSpPr>
          <p:cNvPr id="2" name="Rectangle 9">
            <a:extLst>
              <a:ext uri="{FF2B5EF4-FFF2-40B4-BE49-F238E27FC236}">
                <a16:creationId xmlns:a16="http://schemas.microsoft.com/office/drawing/2014/main" id="{85A83BCE-361F-3A4B-873E-6671FB68F24F}"/>
              </a:ext>
            </a:extLst>
          </p:cNvPr>
          <p:cNvSpPr>
            <a:spLocks noChangeArrowheads="1"/>
          </p:cNvSpPr>
          <p:nvPr/>
        </p:nvSpPr>
        <p:spPr bwMode="auto">
          <a:xfrm>
            <a:off x="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10">
            <a:extLst>
              <a:ext uri="{FF2B5EF4-FFF2-40B4-BE49-F238E27FC236}">
                <a16:creationId xmlns:a16="http://schemas.microsoft.com/office/drawing/2014/main" id="{E6CFEE9D-5E4D-D13D-5718-F6A4DE1E27F6}"/>
              </a:ext>
            </a:extLst>
          </p:cNvPr>
          <p:cNvSpPr>
            <a:spLocks noChangeArrowheads="1"/>
          </p:cNvSpPr>
          <p:nvPr/>
        </p:nvSpPr>
        <p:spPr bwMode="auto">
          <a:xfrm>
            <a:off x="902970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11">
            <a:extLst>
              <a:ext uri="{FF2B5EF4-FFF2-40B4-BE49-F238E27FC236}">
                <a16:creationId xmlns:a16="http://schemas.microsoft.com/office/drawing/2014/main" id="{B9EBB4D8-29EB-8476-5C85-677FDD12D786}"/>
              </a:ext>
            </a:extLst>
          </p:cNvPr>
          <p:cNvSpPr>
            <a:spLocks noChangeArrowheads="1"/>
          </p:cNvSpPr>
          <p:nvPr/>
        </p:nvSpPr>
        <p:spPr bwMode="auto">
          <a:xfrm>
            <a:off x="114300" y="0"/>
            <a:ext cx="8953500" cy="114295"/>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12">
            <a:extLst>
              <a:ext uri="{FF2B5EF4-FFF2-40B4-BE49-F238E27FC236}">
                <a16:creationId xmlns:a16="http://schemas.microsoft.com/office/drawing/2014/main" id="{42086643-F3C2-0AF7-F663-1FA1CB6B787E}"/>
              </a:ext>
            </a:extLst>
          </p:cNvPr>
          <p:cNvSpPr>
            <a:spLocks noChangeArrowheads="1"/>
          </p:cNvSpPr>
          <p:nvPr/>
        </p:nvSpPr>
        <p:spPr bwMode="auto">
          <a:xfrm>
            <a:off x="0" y="5029200"/>
            <a:ext cx="9067800" cy="114300"/>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9" name="Picture 8">
            <a:extLst>
              <a:ext uri="{FF2B5EF4-FFF2-40B4-BE49-F238E27FC236}">
                <a16:creationId xmlns:a16="http://schemas.microsoft.com/office/drawing/2014/main" id="{93D68322-8ADF-9AF7-4101-EB98EF00AF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10200" y="1925658"/>
            <a:ext cx="3505200" cy="3008292"/>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56323">
                                            <p:txEl>
                                              <p:pRg st="0" end="0"/>
                                            </p:txEl>
                                          </p:spTgt>
                                        </p:tgtEl>
                                        <p:attrNameLst>
                                          <p:attrName>style.visibility</p:attrName>
                                        </p:attrNameLst>
                                      </p:cBhvr>
                                      <p:to>
                                        <p:strVal val="visible"/>
                                      </p:to>
                                    </p:set>
                                    <p:anim calcmode="lin" valueType="num">
                                      <p:cBhvr>
                                        <p:cTn id="7" dur="500" fill="hold"/>
                                        <p:tgtEl>
                                          <p:spTgt spid="5632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632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6323">
                                            <p:txEl>
                                              <p:pRg st="0" end="0"/>
                                            </p:txEl>
                                          </p:spTgt>
                                        </p:tgtEl>
                                      </p:cBhvr>
                                    </p:animEffect>
                                  </p:childTnLst>
                                </p:cTn>
                              </p:par>
                            </p:childTnLst>
                          </p:cTn>
                        </p:par>
                        <p:par>
                          <p:cTn id="10" fill="hold" nodeType="afterGroup">
                            <p:stCondLst>
                              <p:cond delay="500"/>
                            </p:stCondLst>
                            <p:childTnLst>
                              <p:par>
                                <p:cTn id="11" presetID="53" presetClass="entr" presetSubtype="16" fill="hold" nodeType="afterEffect">
                                  <p:stCondLst>
                                    <p:cond delay="0"/>
                                  </p:stCondLst>
                                  <p:childTnLst>
                                    <p:set>
                                      <p:cBhvr>
                                        <p:cTn id="12" dur="1" fill="hold">
                                          <p:stCondLst>
                                            <p:cond delay="0"/>
                                          </p:stCondLst>
                                        </p:cTn>
                                        <p:tgtEl>
                                          <p:spTgt spid="56323">
                                            <p:txEl>
                                              <p:pRg st="1" end="1"/>
                                            </p:txEl>
                                          </p:spTgt>
                                        </p:tgtEl>
                                        <p:attrNameLst>
                                          <p:attrName>style.visibility</p:attrName>
                                        </p:attrNameLst>
                                      </p:cBhvr>
                                      <p:to>
                                        <p:strVal val="visible"/>
                                      </p:to>
                                    </p:set>
                                    <p:anim calcmode="lin" valueType="num">
                                      <p:cBhvr>
                                        <p:cTn id="13" dur="500" fill="hold"/>
                                        <p:tgtEl>
                                          <p:spTgt spid="5632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56323">
                                            <p:txEl>
                                              <p:pRg st="1" end="1"/>
                                            </p:txEl>
                                          </p:spTgt>
                                        </p:tgtEl>
                                        <p:attrNameLst>
                                          <p:attrName>ppt_h</p:attrName>
                                        </p:attrNameLst>
                                      </p:cBhvr>
                                      <p:tavLst>
                                        <p:tav tm="0">
                                          <p:val>
                                            <p:fltVal val="0"/>
                                          </p:val>
                                        </p:tav>
                                        <p:tav tm="100000">
                                          <p:val>
                                            <p:strVal val="#ppt_h"/>
                                          </p:val>
                                        </p:tav>
                                      </p:tavLst>
                                    </p:anim>
                                    <p:animEffect transition="in" filter="fade">
                                      <p:cBhvr>
                                        <p:cTn id="15" dur="500"/>
                                        <p:tgtEl>
                                          <p:spTgt spid="56323">
                                            <p:txEl>
                                              <p:pRg st="1" end="1"/>
                                            </p:txEl>
                                          </p:spTgt>
                                        </p:tgtEl>
                                      </p:cBhvr>
                                    </p:animEffect>
                                  </p:childTnLst>
                                </p:cTn>
                              </p:par>
                            </p:childTnLst>
                          </p:cTn>
                        </p:par>
                        <p:par>
                          <p:cTn id="16" fill="hold" nodeType="afterGroup">
                            <p:stCondLst>
                              <p:cond delay="1000"/>
                            </p:stCondLst>
                            <p:childTnLst>
                              <p:par>
                                <p:cTn id="17" presetID="53" presetClass="entr" presetSubtype="16" fill="hold" nodeType="afterEffect">
                                  <p:stCondLst>
                                    <p:cond delay="0"/>
                                  </p:stCondLst>
                                  <p:childTnLst>
                                    <p:set>
                                      <p:cBhvr>
                                        <p:cTn id="18" dur="1" fill="hold">
                                          <p:stCondLst>
                                            <p:cond delay="0"/>
                                          </p:stCondLst>
                                        </p:cTn>
                                        <p:tgtEl>
                                          <p:spTgt spid="56323">
                                            <p:txEl>
                                              <p:pRg st="2" end="2"/>
                                            </p:txEl>
                                          </p:spTgt>
                                        </p:tgtEl>
                                        <p:attrNameLst>
                                          <p:attrName>style.visibility</p:attrName>
                                        </p:attrNameLst>
                                      </p:cBhvr>
                                      <p:to>
                                        <p:strVal val="visible"/>
                                      </p:to>
                                    </p:set>
                                    <p:anim calcmode="lin" valueType="num">
                                      <p:cBhvr>
                                        <p:cTn id="19" dur="500" fill="hold"/>
                                        <p:tgtEl>
                                          <p:spTgt spid="5632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56323">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5632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AA69F947-CE42-4ABA-8B49-B39D37FA7A49}"/>
              </a:ext>
            </a:extLst>
          </p:cNvPr>
          <p:cNvSpPr>
            <a:spLocks noGrp="1" noChangeArrowheads="1"/>
          </p:cNvSpPr>
          <p:nvPr>
            <p:ph type="title"/>
          </p:nvPr>
        </p:nvSpPr>
        <p:spPr>
          <a:xfrm>
            <a:off x="1314450" y="171450"/>
            <a:ext cx="6515100" cy="628650"/>
          </a:xfrm>
          <a:effectLst>
            <a:outerShdw dist="35921" dir="2700000" algn="ctr" rotWithShape="0">
              <a:schemeClr val="accent2"/>
            </a:outerShdw>
          </a:effectLst>
        </p:spPr>
        <p:txBody>
          <a:bodyPr/>
          <a:lstStyle/>
          <a:p>
            <a:pPr algn="ctr"/>
            <a:r>
              <a:rPr lang="en-US" altLang="en-US" sz="3375" b="1" dirty="0">
                <a:solidFill>
                  <a:schemeClr val="bg1"/>
                </a:solidFill>
              </a:rPr>
              <a:t>The “Signs” Versus “Suddenness”</a:t>
            </a:r>
          </a:p>
        </p:txBody>
      </p:sp>
      <p:sp>
        <p:nvSpPr>
          <p:cNvPr id="57347" name="Rectangle 3">
            <a:extLst>
              <a:ext uri="{FF2B5EF4-FFF2-40B4-BE49-F238E27FC236}">
                <a16:creationId xmlns:a16="http://schemas.microsoft.com/office/drawing/2014/main" id="{A9CFA548-6665-448C-89A7-1404521CD728}"/>
              </a:ext>
            </a:extLst>
          </p:cNvPr>
          <p:cNvSpPr>
            <a:spLocks noGrp="1" noChangeArrowheads="1"/>
          </p:cNvSpPr>
          <p:nvPr>
            <p:ph idx="1"/>
          </p:nvPr>
        </p:nvSpPr>
        <p:spPr>
          <a:xfrm>
            <a:off x="228600" y="914400"/>
            <a:ext cx="8686800" cy="4114800"/>
          </a:xfrm>
        </p:spPr>
        <p:txBody>
          <a:bodyPr>
            <a:normAutofit lnSpcReduction="10000"/>
          </a:bodyPr>
          <a:lstStyle/>
          <a:p>
            <a:pPr>
              <a:lnSpc>
                <a:spcPct val="100000"/>
              </a:lnSpc>
            </a:pPr>
            <a:r>
              <a:rPr lang="en-US" altLang="en-US" sz="2700" b="1" dirty="0">
                <a:solidFill>
                  <a:schemeClr val="bg1"/>
                </a:solidFill>
                <a:latin typeface="Calibri" panose="020F0502020204030204" pitchFamily="34" charset="0"/>
              </a:rPr>
              <a:t>At least three times Jesus specifically indicated that He was giving tangible evidence of the destruction of Jerusalem</a:t>
            </a:r>
          </a:p>
          <a:p>
            <a:pPr lvl="1">
              <a:lnSpc>
                <a:spcPct val="100000"/>
              </a:lnSpc>
            </a:pPr>
            <a:r>
              <a:rPr lang="en-US" altLang="en-US" sz="2500" b="1" dirty="0">
                <a:solidFill>
                  <a:srgbClr val="FFA86D"/>
                </a:solidFill>
                <a:latin typeface="Calibri" panose="020F0502020204030204" pitchFamily="34" charset="0"/>
              </a:rPr>
              <a:t>Matthew 24:8, 25, 33</a:t>
            </a:r>
          </a:p>
          <a:p>
            <a:pPr>
              <a:lnSpc>
                <a:spcPct val="100000"/>
              </a:lnSpc>
            </a:pPr>
            <a:r>
              <a:rPr lang="en-US" altLang="en-US" sz="2700" b="1" dirty="0">
                <a:solidFill>
                  <a:schemeClr val="bg1"/>
                </a:solidFill>
                <a:latin typeface="Calibri" panose="020F0502020204030204" pitchFamily="34" charset="0"/>
              </a:rPr>
              <a:t>But the second coming and the</a:t>
            </a:r>
            <a:br>
              <a:rPr lang="en-US" altLang="en-US" sz="2700" b="1" dirty="0">
                <a:solidFill>
                  <a:schemeClr val="bg1"/>
                </a:solidFill>
                <a:latin typeface="Calibri" panose="020F0502020204030204" pitchFamily="34" charset="0"/>
              </a:rPr>
            </a:br>
            <a:r>
              <a:rPr lang="en-US" altLang="en-US" sz="2700" b="1" dirty="0">
                <a:solidFill>
                  <a:schemeClr val="bg1"/>
                </a:solidFill>
                <a:latin typeface="Calibri" panose="020F0502020204030204" pitchFamily="34" charset="0"/>
              </a:rPr>
              <a:t>judgment were to be sudden,</a:t>
            </a:r>
            <a:br>
              <a:rPr lang="en-US" altLang="en-US" sz="2700" b="1" dirty="0">
                <a:solidFill>
                  <a:schemeClr val="bg1"/>
                </a:solidFill>
                <a:latin typeface="Calibri" panose="020F0502020204030204" pitchFamily="34" charset="0"/>
              </a:rPr>
            </a:br>
            <a:r>
              <a:rPr lang="en-US" altLang="en-US" sz="2700" b="1" dirty="0">
                <a:solidFill>
                  <a:schemeClr val="bg1"/>
                </a:solidFill>
                <a:latin typeface="Calibri" panose="020F0502020204030204" pitchFamily="34" charset="0"/>
              </a:rPr>
              <a:t>unknown, as a thief strikes</a:t>
            </a:r>
          </a:p>
          <a:p>
            <a:pPr lvl="1">
              <a:lnSpc>
                <a:spcPct val="100000"/>
              </a:lnSpc>
            </a:pPr>
            <a:r>
              <a:rPr lang="en-US" altLang="en-US" sz="2500" b="1" dirty="0">
                <a:solidFill>
                  <a:srgbClr val="FFA86D"/>
                </a:solidFill>
                <a:latin typeface="Calibri" panose="020F0502020204030204" pitchFamily="34" charset="0"/>
              </a:rPr>
              <a:t>Matthew 24:42, 44, 50: 25:13</a:t>
            </a:r>
          </a:p>
          <a:p>
            <a:pPr lvl="1">
              <a:lnSpc>
                <a:spcPct val="100000"/>
              </a:lnSpc>
            </a:pPr>
            <a:r>
              <a:rPr lang="en-US" altLang="en-US" sz="2500" b="1" dirty="0">
                <a:solidFill>
                  <a:srgbClr val="FFA86D"/>
                </a:solidFill>
                <a:latin typeface="Calibri" panose="020F0502020204030204" pitchFamily="34" charset="0"/>
              </a:rPr>
              <a:t>1 Thessalonians 5:2-4</a:t>
            </a:r>
          </a:p>
          <a:p>
            <a:pPr lvl="1">
              <a:lnSpc>
                <a:spcPct val="100000"/>
              </a:lnSpc>
            </a:pPr>
            <a:r>
              <a:rPr lang="en-US" altLang="en-US" sz="2500" b="1" dirty="0">
                <a:solidFill>
                  <a:srgbClr val="FFA86D"/>
                </a:solidFill>
                <a:latin typeface="Calibri" panose="020F0502020204030204" pitchFamily="34" charset="0"/>
              </a:rPr>
              <a:t>2 Peter 3:10</a:t>
            </a:r>
          </a:p>
        </p:txBody>
      </p:sp>
      <p:sp>
        <p:nvSpPr>
          <p:cNvPr id="57348" name="Line 4">
            <a:extLst>
              <a:ext uri="{FF2B5EF4-FFF2-40B4-BE49-F238E27FC236}">
                <a16:creationId xmlns:a16="http://schemas.microsoft.com/office/drawing/2014/main" id="{8A435421-74A2-482C-91A3-2D7ED61BD980}"/>
              </a:ext>
            </a:extLst>
          </p:cNvPr>
          <p:cNvSpPr>
            <a:spLocks noChangeShapeType="1"/>
          </p:cNvSpPr>
          <p:nvPr/>
        </p:nvSpPr>
        <p:spPr bwMode="auto">
          <a:xfrm>
            <a:off x="1371600" y="857250"/>
            <a:ext cx="6400800" cy="0"/>
          </a:xfrm>
          <a:prstGeom prst="line">
            <a:avLst/>
          </a:prstGeom>
          <a:noFill/>
          <a:ln w="2540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pic>
        <p:nvPicPr>
          <p:cNvPr id="57359" name="Picture 15" descr="Bible Reading5">
            <a:extLst>
              <a:ext uri="{FF2B5EF4-FFF2-40B4-BE49-F238E27FC236}">
                <a16:creationId xmlns:a16="http://schemas.microsoft.com/office/drawing/2014/main" id="{8E15CECA-8164-43FD-A799-F720C84CD1D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85529" y="1962150"/>
            <a:ext cx="3829872" cy="295275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9">
            <a:extLst>
              <a:ext uri="{FF2B5EF4-FFF2-40B4-BE49-F238E27FC236}">
                <a16:creationId xmlns:a16="http://schemas.microsoft.com/office/drawing/2014/main" id="{54085934-0E8E-813A-4A62-461651B72898}"/>
              </a:ext>
            </a:extLst>
          </p:cNvPr>
          <p:cNvSpPr>
            <a:spLocks noChangeArrowheads="1"/>
          </p:cNvSpPr>
          <p:nvPr/>
        </p:nvSpPr>
        <p:spPr bwMode="auto">
          <a:xfrm>
            <a:off x="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10">
            <a:extLst>
              <a:ext uri="{FF2B5EF4-FFF2-40B4-BE49-F238E27FC236}">
                <a16:creationId xmlns:a16="http://schemas.microsoft.com/office/drawing/2014/main" id="{21EDAEA1-D408-5315-4F89-3A42E23F7D60}"/>
              </a:ext>
            </a:extLst>
          </p:cNvPr>
          <p:cNvSpPr>
            <a:spLocks noChangeArrowheads="1"/>
          </p:cNvSpPr>
          <p:nvPr/>
        </p:nvSpPr>
        <p:spPr bwMode="auto">
          <a:xfrm>
            <a:off x="902970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11">
            <a:extLst>
              <a:ext uri="{FF2B5EF4-FFF2-40B4-BE49-F238E27FC236}">
                <a16:creationId xmlns:a16="http://schemas.microsoft.com/office/drawing/2014/main" id="{44B9337D-170F-6B9A-6CDF-D17BFB4B70CA}"/>
              </a:ext>
            </a:extLst>
          </p:cNvPr>
          <p:cNvSpPr>
            <a:spLocks noChangeArrowheads="1"/>
          </p:cNvSpPr>
          <p:nvPr/>
        </p:nvSpPr>
        <p:spPr bwMode="auto">
          <a:xfrm>
            <a:off x="114300" y="0"/>
            <a:ext cx="8953500" cy="114295"/>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12">
            <a:extLst>
              <a:ext uri="{FF2B5EF4-FFF2-40B4-BE49-F238E27FC236}">
                <a16:creationId xmlns:a16="http://schemas.microsoft.com/office/drawing/2014/main" id="{246F4C3E-A3C9-0606-6250-86E124B830D1}"/>
              </a:ext>
            </a:extLst>
          </p:cNvPr>
          <p:cNvSpPr>
            <a:spLocks noChangeArrowheads="1"/>
          </p:cNvSpPr>
          <p:nvPr/>
        </p:nvSpPr>
        <p:spPr bwMode="auto">
          <a:xfrm>
            <a:off x="0" y="5029200"/>
            <a:ext cx="9067800" cy="114300"/>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7347">
                                            <p:txEl>
                                              <p:pRg st="2" end="2"/>
                                            </p:txEl>
                                          </p:spTgt>
                                        </p:tgtEl>
                                        <p:attrNameLst>
                                          <p:attrName>style.visibility</p:attrName>
                                        </p:attrNameLst>
                                      </p:cBhvr>
                                      <p:to>
                                        <p:strVal val="visible"/>
                                      </p:to>
                                    </p:set>
                                    <p:anim calcmode="lin" valueType="num">
                                      <p:cBhvr>
                                        <p:cTn id="7" dur="500" fill="hold"/>
                                        <p:tgtEl>
                                          <p:spTgt spid="57347">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57347">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57347">
                                            <p:txEl>
                                              <p:pRg st="2" end="2"/>
                                            </p:txEl>
                                          </p:spTgt>
                                        </p:tgtEl>
                                      </p:cBhvr>
                                    </p:animEffect>
                                  </p:childTnLst>
                                </p:cTn>
                              </p:par>
                            </p:childTnLst>
                          </p:cTn>
                        </p:par>
                        <p:par>
                          <p:cTn id="10" fill="hold" nodeType="afterGroup">
                            <p:stCondLst>
                              <p:cond delay="500"/>
                            </p:stCondLst>
                            <p:childTnLst>
                              <p:par>
                                <p:cTn id="11" presetID="53" presetClass="entr" presetSubtype="16" fill="hold" nodeType="afterEffect">
                                  <p:stCondLst>
                                    <p:cond delay="0"/>
                                  </p:stCondLst>
                                  <p:childTnLst>
                                    <p:set>
                                      <p:cBhvr>
                                        <p:cTn id="12" dur="1" fill="hold">
                                          <p:stCondLst>
                                            <p:cond delay="0"/>
                                          </p:stCondLst>
                                        </p:cTn>
                                        <p:tgtEl>
                                          <p:spTgt spid="57347">
                                            <p:txEl>
                                              <p:pRg st="3" end="3"/>
                                            </p:txEl>
                                          </p:spTgt>
                                        </p:tgtEl>
                                        <p:attrNameLst>
                                          <p:attrName>style.visibility</p:attrName>
                                        </p:attrNameLst>
                                      </p:cBhvr>
                                      <p:to>
                                        <p:strVal val="visible"/>
                                      </p:to>
                                    </p:set>
                                    <p:anim calcmode="lin" valueType="num">
                                      <p:cBhvr>
                                        <p:cTn id="13" dur="500" fill="hold"/>
                                        <p:tgtEl>
                                          <p:spTgt spid="57347">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57347">
                                            <p:txEl>
                                              <p:pRg st="3" end="3"/>
                                            </p:txEl>
                                          </p:spTgt>
                                        </p:tgtEl>
                                        <p:attrNameLst>
                                          <p:attrName>ppt_h</p:attrName>
                                        </p:attrNameLst>
                                      </p:cBhvr>
                                      <p:tavLst>
                                        <p:tav tm="0">
                                          <p:val>
                                            <p:fltVal val="0"/>
                                          </p:val>
                                        </p:tav>
                                        <p:tav tm="100000">
                                          <p:val>
                                            <p:strVal val="#ppt_h"/>
                                          </p:val>
                                        </p:tav>
                                      </p:tavLst>
                                    </p:anim>
                                    <p:animEffect transition="in" filter="fade">
                                      <p:cBhvr>
                                        <p:cTn id="15" dur="500"/>
                                        <p:tgtEl>
                                          <p:spTgt spid="57347">
                                            <p:txEl>
                                              <p:pRg st="3" end="3"/>
                                            </p:txEl>
                                          </p:spTgt>
                                        </p:tgtEl>
                                      </p:cBhvr>
                                    </p:animEffect>
                                  </p:childTnLst>
                                </p:cTn>
                              </p:par>
                            </p:childTnLst>
                          </p:cTn>
                        </p:par>
                        <p:par>
                          <p:cTn id="16" fill="hold" nodeType="afterGroup">
                            <p:stCondLst>
                              <p:cond delay="1000"/>
                            </p:stCondLst>
                            <p:childTnLst>
                              <p:par>
                                <p:cTn id="17" presetID="53" presetClass="entr" presetSubtype="16" fill="hold" nodeType="afterEffect">
                                  <p:stCondLst>
                                    <p:cond delay="0"/>
                                  </p:stCondLst>
                                  <p:childTnLst>
                                    <p:set>
                                      <p:cBhvr>
                                        <p:cTn id="18" dur="1" fill="hold">
                                          <p:stCondLst>
                                            <p:cond delay="0"/>
                                          </p:stCondLst>
                                        </p:cTn>
                                        <p:tgtEl>
                                          <p:spTgt spid="57347">
                                            <p:txEl>
                                              <p:pRg st="4" end="4"/>
                                            </p:txEl>
                                          </p:spTgt>
                                        </p:tgtEl>
                                        <p:attrNameLst>
                                          <p:attrName>style.visibility</p:attrName>
                                        </p:attrNameLst>
                                      </p:cBhvr>
                                      <p:to>
                                        <p:strVal val="visible"/>
                                      </p:to>
                                    </p:set>
                                    <p:anim calcmode="lin" valueType="num">
                                      <p:cBhvr>
                                        <p:cTn id="19" dur="500" fill="hold"/>
                                        <p:tgtEl>
                                          <p:spTgt spid="57347">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57347">
                                            <p:txEl>
                                              <p:pRg st="4" end="4"/>
                                            </p:txEl>
                                          </p:spTgt>
                                        </p:tgtEl>
                                        <p:attrNameLst>
                                          <p:attrName>ppt_h</p:attrName>
                                        </p:attrNameLst>
                                      </p:cBhvr>
                                      <p:tavLst>
                                        <p:tav tm="0">
                                          <p:val>
                                            <p:fltVal val="0"/>
                                          </p:val>
                                        </p:tav>
                                        <p:tav tm="100000">
                                          <p:val>
                                            <p:strVal val="#ppt_h"/>
                                          </p:val>
                                        </p:tav>
                                      </p:tavLst>
                                    </p:anim>
                                    <p:animEffect transition="in" filter="fade">
                                      <p:cBhvr>
                                        <p:cTn id="21" dur="500"/>
                                        <p:tgtEl>
                                          <p:spTgt spid="57347">
                                            <p:txEl>
                                              <p:pRg st="4" end="4"/>
                                            </p:txEl>
                                          </p:spTgt>
                                        </p:tgtEl>
                                      </p:cBhvr>
                                    </p:animEffect>
                                  </p:childTnLst>
                                </p:cTn>
                              </p:par>
                            </p:childTnLst>
                          </p:cTn>
                        </p:par>
                        <p:par>
                          <p:cTn id="22" fill="hold" nodeType="afterGroup">
                            <p:stCondLst>
                              <p:cond delay="1500"/>
                            </p:stCondLst>
                            <p:childTnLst>
                              <p:par>
                                <p:cTn id="23" presetID="53" presetClass="entr" presetSubtype="16" fill="hold" nodeType="afterEffect">
                                  <p:stCondLst>
                                    <p:cond delay="0"/>
                                  </p:stCondLst>
                                  <p:childTnLst>
                                    <p:set>
                                      <p:cBhvr>
                                        <p:cTn id="24" dur="1" fill="hold">
                                          <p:stCondLst>
                                            <p:cond delay="0"/>
                                          </p:stCondLst>
                                        </p:cTn>
                                        <p:tgtEl>
                                          <p:spTgt spid="57347">
                                            <p:txEl>
                                              <p:pRg st="5" end="5"/>
                                            </p:txEl>
                                          </p:spTgt>
                                        </p:tgtEl>
                                        <p:attrNameLst>
                                          <p:attrName>style.visibility</p:attrName>
                                        </p:attrNameLst>
                                      </p:cBhvr>
                                      <p:to>
                                        <p:strVal val="visible"/>
                                      </p:to>
                                    </p:set>
                                    <p:anim calcmode="lin" valueType="num">
                                      <p:cBhvr>
                                        <p:cTn id="25" dur="500" fill="hold"/>
                                        <p:tgtEl>
                                          <p:spTgt spid="57347">
                                            <p:txEl>
                                              <p:pRg st="5" end="5"/>
                                            </p:txEl>
                                          </p:spTgt>
                                        </p:tgtEl>
                                        <p:attrNameLst>
                                          <p:attrName>ppt_w</p:attrName>
                                        </p:attrNameLst>
                                      </p:cBhvr>
                                      <p:tavLst>
                                        <p:tav tm="0">
                                          <p:val>
                                            <p:fltVal val="0"/>
                                          </p:val>
                                        </p:tav>
                                        <p:tav tm="100000">
                                          <p:val>
                                            <p:strVal val="#ppt_w"/>
                                          </p:val>
                                        </p:tav>
                                      </p:tavLst>
                                    </p:anim>
                                    <p:anim calcmode="lin" valueType="num">
                                      <p:cBhvr>
                                        <p:cTn id="26" dur="500" fill="hold"/>
                                        <p:tgtEl>
                                          <p:spTgt spid="57347">
                                            <p:txEl>
                                              <p:pRg st="5" end="5"/>
                                            </p:txEl>
                                          </p:spTgt>
                                        </p:tgtEl>
                                        <p:attrNameLst>
                                          <p:attrName>ppt_h</p:attrName>
                                        </p:attrNameLst>
                                      </p:cBhvr>
                                      <p:tavLst>
                                        <p:tav tm="0">
                                          <p:val>
                                            <p:fltVal val="0"/>
                                          </p:val>
                                        </p:tav>
                                        <p:tav tm="100000">
                                          <p:val>
                                            <p:strVal val="#ppt_h"/>
                                          </p:val>
                                        </p:tav>
                                      </p:tavLst>
                                    </p:anim>
                                    <p:animEffect transition="in" filter="fade">
                                      <p:cBhvr>
                                        <p:cTn id="27" dur="500"/>
                                        <p:tgtEl>
                                          <p:spTgt spid="5734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DF064488-B65D-487D-9870-86B5CA85008E}"/>
              </a:ext>
            </a:extLst>
          </p:cNvPr>
          <p:cNvSpPr>
            <a:spLocks noGrp="1" noChangeArrowheads="1"/>
          </p:cNvSpPr>
          <p:nvPr>
            <p:ph type="title"/>
          </p:nvPr>
        </p:nvSpPr>
        <p:spPr>
          <a:xfrm>
            <a:off x="1314450" y="171450"/>
            <a:ext cx="6515100" cy="914400"/>
          </a:xfrm>
          <a:effectLst>
            <a:outerShdw dist="35921" dir="2700000" algn="ctr" rotWithShape="0">
              <a:schemeClr val="accent2"/>
            </a:outerShdw>
          </a:effectLst>
        </p:spPr>
        <p:txBody>
          <a:bodyPr>
            <a:normAutofit fontScale="90000"/>
          </a:bodyPr>
          <a:lstStyle/>
          <a:p>
            <a:pPr algn="ctr"/>
            <a:r>
              <a:rPr lang="en-US" altLang="en-US" sz="3600" b="1" dirty="0">
                <a:solidFill>
                  <a:schemeClr val="bg1"/>
                </a:solidFill>
              </a:rPr>
              <a:t>Local Destruction Versus</a:t>
            </a:r>
            <a:br>
              <a:rPr lang="en-US" altLang="en-US" sz="3600" b="1" dirty="0">
                <a:solidFill>
                  <a:schemeClr val="bg1"/>
                </a:solidFill>
              </a:rPr>
            </a:br>
            <a:r>
              <a:rPr lang="en-US" altLang="en-US" sz="3600" b="1" dirty="0">
                <a:solidFill>
                  <a:schemeClr val="bg1"/>
                </a:solidFill>
              </a:rPr>
              <a:t>World Wide Destruction</a:t>
            </a:r>
          </a:p>
        </p:txBody>
      </p:sp>
      <p:sp>
        <p:nvSpPr>
          <p:cNvPr id="58371" name="Rectangle 3">
            <a:extLst>
              <a:ext uri="{FF2B5EF4-FFF2-40B4-BE49-F238E27FC236}">
                <a16:creationId xmlns:a16="http://schemas.microsoft.com/office/drawing/2014/main" id="{AE2AEFC7-25D9-4AFD-9237-714A16959F0A}"/>
              </a:ext>
            </a:extLst>
          </p:cNvPr>
          <p:cNvSpPr>
            <a:spLocks noGrp="1" noChangeArrowheads="1"/>
          </p:cNvSpPr>
          <p:nvPr>
            <p:ph idx="1"/>
          </p:nvPr>
        </p:nvSpPr>
        <p:spPr>
          <a:xfrm>
            <a:off x="228600" y="1943100"/>
            <a:ext cx="8686800" cy="3028950"/>
          </a:xfrm>
        </p:spPr>
        <p:txBody>
          <a:bodyPr/>
          <a:lstStyle/>
          <a:p>
            <a:pPr>
              <a:lnSpc>
                <a:spcPct val="100000"/>
              </a:lnSpc>
            </a:pPr>
            <a:r>
              <a:rPr lang="en-US" altLang="en-US" sz="2700" b="1" dirty="0">
                <a:solidFill>
                  <a:schemeClr val="bg1"/>
                </a:solidFill>
                <a:latin typeface="Calibri" panose="020F0502020204030204" pitchFamily="34" charset="0"/>
              </a:rPr>
              <a:t>Destruction of Jerusalem was a local event</a:t>
            </a:r>
          </a:p>
          <a:p>
            <a:pPr lvl="1">
              <a:lnSpc>
                <a:spcPct val="100000"/>
              </a:lnSpc>
            </a:pPr>
            <a:r>
              <a:rPr lang="en-US" altLang="en-US" sz="2500" b="1" dirty="0">
                <a:solidFill>
                  <a:srgbClr val="FFA86D"/>
                </a:solidFill>
                <a:latin typeface="Calibri" panose="020F0502020204030204" pitchFamily="34" charset="0"/>
              </a:rPr>
              <a:t>Matthew 24:6, 15</a:t>
            </a:r>
          </a:p>
          <a:p>
            <a:pPr>
              <a:lnSpc>
                <a:spcPct val="100000"/>
              </a:lnSpc>
            </a:pPr>
            <a:r>
              <a:rPr lang="en-US" altLang="en-US" sz="2700" b="1" dirty="0">
                <a:solidFill>
                  <a:schemeClr val="bg1"/>
                </a:solidFill>
                <a:latin typeface="Calibri" panose="020F0502020204030204" pitchFamily="34" charset="0"/>
              </a:rPr>
              <a:t>Roman army was </a:t>
            </a:r>
            <a:r>
              <a:rPr lang="en-US" altLang="en-US" sz="2700" i="1" dirty="0">
                <a:solidFill>
                  <a:schemeClr val="bg1"/>
                </a:solidFill>
                <a:latin typeface="Calibri" panose="020F0502020204030204" pitchFamily="34" charset="0"/>
              </a:rPr>
              <a:t>“in the holy place”</a:t>
            </a:r>
          </a:p>
          <a:p>
            <a:pPr lvl="1">
              <a:lnSpc>
                <a:spcPct val="100000"/>
              </a:lnSpc>
            </a:pPr>
            <a:r>
              <a:rPr lang="en-US" altLang="en-US" sz="2500" b="1" dirty="0">
                <a:solidFill>
                  <a:srgbClr val="FFA86D"/>
                </a:solidFill>
                <a:latin typeface="Calibri" panose="020F0502020204030204" pitchFamily="34" charset="0"/>
              </a:rPr>
              <a:t>Matthew 24:15</a:t>
            </a:r>
          </a:p>
          <a:p>
            <a:pPr>
              <a:lnSpc>
                <a:spcPct val="100000"/>
              </a:lnSpc>
            </a:pPr>
            <a:r>
              <a:rPr lang="en-US" altLang="en-US" sz="2700" b="1" dirty="0">
                <a:solidFill>
                  <a:schemeClr val="bg1"/>
                </a:solidFill>
                <a:latin typeface="Calibri" panose="020F0502020204030204" pitchFamily="34" charset="0"/>
              </a:rPr>
              <a:t>Judean saints were to </a:t>
            </a:r>
            <a:r>
              <a:rPr lang="en-US" altLang="en-US" sz="2700" i="1" dirty="0">
                <a:solidFill>
                  <a:schemeClr val="bg1"/>
                </a:solidFill>
                <a:latin typeface="Calibri" panose="020F0502020204030204" pitchFamily="34" charset="0"/>
              </a:rPr>
              <a:t>“flee to the mountains”</a:t>
            </a:r>
          </a:p>
          <a:p>
            <a:pPr lvl="1">
              <a:lnSpc>
                <a:spcPct val="100000"/>
              </a:lnSpc>
            </a:pPr>
            <a:r>
              <a:rPr lang="en-US" altLang="en-US" sz="2500" b="1" dirty="0">
                <a:solidFill>
                  <a:srgbClr val="FFA86D"/>
                </a:solidFill>
                <a:latin typeface="Calibri" panose="020F0502020204030204" pitchFamily="34" charset="0"/>
              </a:rPr>
              <a:t>Matthew 24:16</a:t>
            </a:r>
          </a:p>
        </p:txBody>
      </p:sp>
      <p:sp>
        <p:nvSpPr>
          <p:cNvPr id="58372" name="Line 4">
            <a:extLst>
              <a:ext uri="{FF2B5EF4-FFF2-40B4-BE49-F238E27FC236}">
                <a16:creationId xmlns:a16="http://schemas.microsoft.com/office/drawing/2014/main" id="{B36F9C67-7B9A-40D9-84E0-0BC23CD256B5}"/>
              </a:ext>
            </a:extLst>
          </p:cNvPr>
          <p:cNvSpPr>
            <a:spLocks noChangeShapeType="1"/>
          </p:cNvSpPr>
          <p:nvPr/>
        </p:nvSpPr>
        <p:spPr bwMode="auto">
          <a:xfrm>
            <a:off x="1371600" y="1200150"/>
            <a:ext cx="6400800" cy="0"/>
          </a:xfrm>
          <a:prstGeom prst="line">
            <a:avLst/>
          </a:prstGeom>
          <a:noFill/>
          <a:ln w="2540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
        <p:nvSpPr>
          <p:cNvPr id="58378" name="Rectangle 10">
            <a:extLst>
              <a:ext uri="{FF2B5EF4-FFF2-40B4-BE49-F238E27FC236}">
                <a16:creationId xmlns:a16="http://schemas.microsoft.com/office/drawing/2014/main" id="{6EFA286A-D57D-4460-888C-F906D1FDCBFE}"/>
              </a:ext>
            </a:extLst>
          </p:cNvPr>
          <p:cNvSpPr>
            <a:spLocks noChangeArrowheads="1"/>
          </p:cNvSpPr>
          <p:nvPr/>
        </p:nvSpPr>
        <p:spPr bwMode="auto">
          <a:xfrm>
            <a:off x="228600" y="1371600"/>
            <a:ext cx="8686800" cy="457200"/>
          </a:xfrm>
          <a:prstGeom prst="rect">
            <a:avLst/>
          </a:prstGeom>
          <a:solidFill>
            <a:srgbClr val="52527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8379" name="Text Box 11">
            <a:extLst>
              <a:ext uri="{FF2B5EF4-FFF2-40B4-BE49-F238E27FC236}">
                <a16:creationId xmlns:a16="http://schemas.microsoft.com/office/drawing/2014/main" id="{290F8016-D5E7-40F9-94C2-07364B31D6C1}"/>
              </a:ext>
            </a:extLst>
          </p:cNvPr>
          <p:cNvSpPr txBox="1">
            <a:spLocks noChangeArrowheads="1"/>
          </p:cNvSpPr>
          <p:nvPr/>
        </p:nvSpPr>
        <p:spPr bwMode="auto">
          <a:xfrm>
            <a:off x="228600" y="1371600"/>
            <a:ext cx="8686800" cy="461665"/>
          </a:xfrm>
          <a:prstGeom prst="rect">
            <a:avLst/>
          </a:prstGeom>
          <a:noFill/>
          <a:ln>
            <a:noFill/>
          </a:ln>
          <a:effectLst>
            <a:outerShdw dist="35921" dir="2700000" algn="ctr" rotWithShape="0">
              <a:srgbClr val="961D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p>
            <a:pPr algn="ctr">
              <a:spcBef>
                <a:spcPct val="50000"/>
              </a:spcBef>
            </a:pPr>
            <a:r>
              <a:rPr lang="en-US" altLang="en-US" sz="2400" b="1" dirty="0">
                <a:solidFill>
                  <a:schemeClr val="bg1"/>
                </a:solidFill>
                <a:latin typeface="Calibri" panose="020F0502020204030204" pitchFamily="34" charset="0"/>
              </a:rPr>
              <a:t>LOCAL DESTRUCTION</a:t>
            </a:r>
          </a:p>
        </p:txBody>
      </p:sp>
      <p:sp>
        <p:nvSpPr>
          <p:cNvPr id="2" name="Rectangle 9">
            <a:extLst>
              <a:ext uri="{FF2B5EF4-FFF2-40B4-BE49-F238E27FC236}">
                <a16:creationId xmlns:a16="http://schemas.microsoft.com/office/drawing/2014/main" id="{57D9C7E7-31EB-6AB8-58C2-3AB84AF7CBCB}"/>
              </a:ext>
            </a:extLst>
          </p:cNvPr>
          <p:cNvSpPr>
            <a:spLocks noChangeArrowheads="1"/>
          </p:cNvSpPr>
          <p:nvPr/>
        </p:nvSpPr>
        <p:spPr bwMode="auto">
          <a:xfrm>
            <a:off x="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10">
            <a:extLst>
              <a:ext uri="{FF2B5EF4-FFF2-40B4-BE49-F238E27FC236}">
                <a16:creationId xmlns:a16="http://schemas.microsoft.com/office/drawing/2014/main" id="{0901D44B-661B-3722-CA5A-ECFCF18385F6}"/>
              </a:ext>
            </a:extLst>
          </p:cNvPr>
          <p:cNvSpPr>
            <a:spLocks noChangeArrowheads="1"/>
          </p:cNvSpPr>
          <p:nvPr/>
        </p:nvSpPr>
        <p:spPr bwMode="auto">
          <a:xfrm>
            <a:off x="902970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11">
            <a:extLst>
              <a:ext uri="{FF2B5EF4-FFF2-40B4-BE49-F238E27FC236}">
                <a16:creationId xmlns:a16="http://schemas.microsoft.com/office/drawing/2014/main" id="{BDB3EFF0-46B4-54E7-6774-0A00978BFCD5}"/>
              </a:ext>
            </a:extLst>
          </p:cNvPr>
          <p:cNvSpPr>
            <a:spLocks noChangeArrowheads="1"/>
          </p:cNvSpPr>
          <p:nvPr/>
        </p:nvSpPr>
        <p:spPr bwMode="auto">
          <a:xfrm>
            <a:off x="114300" y="0"/>
            <a:ext cx="8953500" cy="114295"/>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12">
            <a:extLst>
              <a:ext uri="{FF2B5EF4-FFF2-40B4-BE49-F238E27FC236}">
                <a16:creationId xmlns:a16="http://schemas.microsoft.com/office/drawing/2014/main" id="{EDB77FBA-D34F-1E41-5D83-21826B89CF42}"/>
              </a:ext>
            </a:extLst>
          </p:cNvPr>
          <p:cNvSpPr>
            <a:spLocks noChangeArrowheads="1"/>
          </p:cNvSpPr>
          <p:nvPr/>
        </p:nvSpPr>
        <p:spPr bwMode="auto">
          <a:xfrm>
            <a:off x="0" y="5029200"/>
            <a:ext cx="9067800" cy="114300"/>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58371">
                                            <p:txEl>
                                              <p:pRg st="2" end="2"/>
                                            </p:txEl>
                                          </p:spTgt>
                                        </p:tgtEl>
                                        <p:attrNameLst>
                                          <p:attrName>style.visibility</p:attrName>
                                        </p:attrNameLst>
                                      </p:cBhvr>
                                      <p:to>
                                        <p:strVal val="visible"/>
                                      </p:to>
                                    </p:set>
                                    <p:anim calcmode="lin" valueType="num">
                                      <p:cBhvr>
                                        <p:cTn id="7" dur="500" fill="hold"/>
                                        <p:tgtEl>
                                          <p:spTgt spid="58371">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58371">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58371">
                                            <p:txEl>
                                              <p:pRg st="2" end="2"/>
                                            </p:txEl>
                                          </p:spTgt>
                                        </p:tgtEl>
                                      </p:cBhvr>
                                    </p:animEffect>
                                  </p:childTnLst>
                                </p:cTn>
                              </p:par>
                            </p:childTnLst>
                          </p:cTn>
                        </p:par>
                        <p:par>
                          <p:cTn id="10" fill="hold" nodeType="afterGroup">
                            <p:stCondLst>
                              <p:cond delay="500"/>
                            </p:stCondLst>
                            <p:childTnLst>
                              <p:par>
                                <p:cTn id="11" presetID="53" presetClass="entr" presetSubtype="16" fill="hold" nodeType="afterEffect">
                                  <p:stCondLst>
                                    <p:cond delay="0"/>
                                  </p:stCondLst>
                                  <p:childTnLst>
                                    <p:set>
                                      <p:cBhvr>
                                        <p:cTn id="12" dur="1" fill="hold">
                                          <p:stCondLst>
                                            <p:cond delay="0"/>
                                          </p:stCondLst>
                                        </p:cTn>
                                        <p:tgtEl>
                                          <p:spTgt spid="58371">
                                            <p:txEl>
                                              <p:pRg st="3" end="3"/>
                                            </p:txEl>
                                          </p:spTgt>
                                        </p:tgtEl>
                                        <p:attrNameLst>
                                          <p:attrName>style.visibility</p:attrName>
                                        </p:attrNameLst>
                                      </p:cBhvr>
                                      <p:to>
                                        <p:strVal val="visible"/>
                                      </p:to>
                                    </p:set>
                                    <p:anim calcmode="lin" valueType="num">
                                      <p:cBhvr>
                                        <p:cTn id="13" dur="500" fill="hold"/>
                                        <p:tgtEl>
                                          <p:spTgt spid="58371">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58371">
                                            <p:txEl>
                                              <p:pRg st="3" end="3"/>
                                            </p:txEl>
                                          </p:spTgt>
                                        </p:tgtEl>
                                        <p:attrNameLst>
                                          <p:attrName>ppt_h</p:attrName>
                                        </p:attrNameLst>
                                      </p:cBhvr>
                                      <p:tavLst>
                                        <p:tav tm="0">
                                          <p:val>
                                            <p:fltVal val="0"/>
                                          </p:val>
                                        </p:tav>
                                        <p:tav tm="100000">
                                          <p:val>
                                            <p:strVal val="#ppt_h"/>
                                          </p:val>
                                        </p:tav>
                                      </p:tavLst>
                                    </p:anim>
                                    <p:animEffect transition="in" filter="fade">
                                      <p:cBhvr>
                                        <p:cTn id="15" dur="500"/>
                                        <p:tgtEl>
                                          <p:spTgt spid="58371">
                                            <p:txEl>
                                              <p:pRg st="3" end="3"/>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3" presetClass="entr" presetSubtype="16" fill="hold" nodeType="clickEffect">
                                  <p:stCondLst>
                                    <p:cond delay="0"/>
                                  </p:stCondLst>
                                  <p:childTnLst>
                                    <p:set>
                                      <p:cBhvr>
                                        <p:cTn id="19" dur="1" fill="hold">
                                          <p:stCondLst>
                                            <p:cond delay="0"/>
                                          </p:stCondLst>
                                        </p:cTn>
                                        <p:tgtEl>
                                          <p:spTgt spid="58371">
                                            <p:txEl>
                                              <p:pRg st="4" end="4"/>
                                            </p:txEl>
                                          </p:spTgt>
                                        </p:tgtEl>
                                        <p:attrNameLst>
                                          <p:attrName>style.visibility</p:attrName>
                                        </p:attrNameLst>
                                      </p:cBhvr>
                                      <p:to>
                                        <p:strVal val="visible"/>
                                      </p:to>
                                    </p:set>
                                    <p:anim calcmode="lin" valueType="num">
                                      <p:cBhvr>
                                        <p:cTn id="20" dur="500" fill="hold"/>
                                        <p:tgtEl>
                                          <p:spTgt spid="58371">
                                            <p:txEl>
                                              <p:pRg st="4" end="4"/>
                                            </p:txEl>
                                          </p:spTgt>
                                        </p:tgtEl>
                                        <p:attrNameLst>
                                          <p:attrName>ppt_w</p:attrName>
                                        </p:attrNameLst>
                                      </p:cBhvr>
                                      <p:tavLst>
                                        <p:tav tm="0">
                                          <p:val>
                                            <p:fltVal val="0"/>
                                          </p:val>
                                        </p:tav>
                                        <p:tav tm="100000">
                                          <p:val>
                                            <p:strVal val="#ppt_w"/>
                                          </p:val>
                                        </p:tav>
                                      </p:tavLst>
                                    </p:anim>
                                    <p:anim calcmode="lin" valueType="num">
                                      <p:cBhvr>
                                        <p:cTn id="21" dur="500" fill="hold"/>
                                        <p:tgtEl>
                                          <p:spTgt spid="58371">
                                            <p:txEl>
                                              <p:pRg st="4" end="4"/>
                                            </p:txEl>
                                          </p:spTgt>
                                        </p:tgtEl>
                                        <p:attrNameLst>
                                          <p:attrName>ppt_h</p:attrName>
                                        </p:attrNameLst>
                                      </p:cBhvr>
                                      <p:tavLst>
                                        <p:tav tm="0">
                                          <p:val>
                                            <p:fltVal val="0"/>
                                          </p:val>
                                        </p:tav>
                                        <p:tav tm="100000">
                                          <p:val>
                                            <p:strVal val="#ppt_h"/>
                                          </p:val>
                                        </p:tav>
                                      </p:tavLst>
                                    </p:anim>
                                    <p:animEffect transition="in" filter="fade">
                                      <p:cBhvr>
                                        <p:cTn id="22" dur="500"/>
                                        <p:tgtEl>
                                          <p:spTgt spid="58371">
                                            <p:txEl>
                                              <p:pRg st="4" end="4"/>
                                            </p:txEl>
                                          </p:spTgt>
                                        </p:tgtEl>
                                      </p:cBhvr>
                                    </p:animEffect>
                                  </p:childTnLst>
                                </p:cTn>
                              </p:par>
                            </p:childTnLst>
                          </p:cTn>
                        </p:par>
                        <p:par>
                          <p:cTn id="23" fill="hold" nodeType="afterGroup">
                            <p:stCondLst>
                              <p:cond delay="500"/>
                            </p:stCondLst>
                            <p:childTnLst>
                              <p:par>
                                <p:cTn id="24" presetID="53" presetClass="entr" presetSubtype="16" fill="hold" nodeType="afterEffect">
                                  <p:stCondLst>
                                    <p:cond delay="0"/>
                                  </p:stCondLst>
                                  <p:childTnLst>
                                    <p:set>
                                      <p:cBhvr>
                                        <p:cTn id="25" dur="1" fill="hold">
                                          <p:stCondLst>
                                            <p:cond delay="0"/>
                                          </p:stCondLst>
                                        </p:cTn>
                                        <p:tgtEl>
                                          <p:spTgt spid="58371">
                                            <p:txEl>
                                              <p:pRg st="5" end="5"/>
                                            </p:txEl>
                                          </p:spTgt>
                                        </p:tgtEl>
                                        <p:attrNameLst>
                                          <p:attrName>style.visibility</p:attrName>
                                        </p:attrNameLst>
                                      </p:cBhvr>
                                      <p:to>
                                        <p:strVal val="visible"/>
                                      </p:to>
                                    </p:set>
                                    <p:anim calcmode="lin" valueType="num">
                                      <p:cBhvr>
                                        <p:cTn id="26" dur="500" fill="hold"/>
                                        <p:tgtEl>
                                          <p:spTgt spid="58371">
                                            <p:txEl>
                                              <p:pRg st="5" end="5"/>
                                            </p:txEl>
                                          </p:spTgt>
                                        </p:tgtEl>
                                        <p:attrNameLst>
                                          <p:attrName>ppt_w</p:attrName>
                                        </p:attrNameLst>
                                      </p:cBhvr>
                                      <p:tavLst>
                                        <p:tav tm="0">
                                          <p:val>
                                            <p:fltVal val="0"/>
                                          </p:val>
                                        </p:tav>
                                        <p:tav tm="100000">
                                          <p:val>
                                            <p:strVal val="#ppt_w"/>
                                          </p:val>
                                        </p:tav>
                                      </p:tavLst>
                                    </p:anim>
                                    <p:anim calcmode="lin" valueType="num">
                                      <p:cBhvr>
                                        <p:cTn id="27" dur="500" fill="hold"/>
                                        <p:tgtEl>
                                          <p:spTgt spid="58371">
                                            <p:txEl>
                                              <p:pRg st="5" end="5"/>
                                            </p:txEl>
                                          </p:spTgt>
                                        </p:tgtEl>
                                        <p:attrNameLst>
                                          <p:attrName>ppt_h</p:attrName>
                                        </p:attrNameLst>
                                      </p:cBhvr>
                                      <p:tavLst>
                                        <p:tav tm="0">
                                          <p:val>
                                            <p:fltVal val="0"/>
                                          </p:val>
                                        </p:tav>
                                        <p:tav tm="100000">
                                          <p:val>
                                            <p:strVal val="#ppt_h"/>
                                          </p:val>
                                        </p:tav>
                                      </p:tavLst>
                                    </p:anim>
                                    <p:animEffect transition="in" filter="fade">
                                      <p:cBhvr>
                                        <p:cTn id="28" dur="500"/>
                                        <p:tgtEl>
                                          <p:spTgt spid="5837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C70FB47B-5286-40BD-9F2E-98704FE8A942}"/>
              </a:ext>
            </a:extLst>
          </p:cNvPr>
          <p:cNvSpPr>
            <a:spLocks noGrp="1" noChangeArrowheads="1"/>
          </p:cNvSpPr>
          <p:nvPr>
            <p:ph type="title"/>
          </p:nvPr>
        </p:nvSpPr>
        <p:spPr>
          <a:xfrm>
            <a:off x="1314450" y="171450"/>
            <a:ext cx="6515100" cy="914400"/>
          </a:xfrm>
          <a:effectLst>
            <a:outerShdw dist="35921" dir="2700000" algn="ctr" rotWithShape="0">
              <a:schemeClr val="accent2"/>
            </a:outerShdw>
          </a:effectLst>
        </p:spPr>
        <p:txBody>
          <a:bodyPr>
            <a:normAutofit fontScale="90000"/>
          </a:bodyPr>
          <a:lstStyle/>
          <a:p>
            <a:pPr algn="ctr"/>
            <a:r>
              <a:rPr lang="en-US" altLang="en-US" sz="3600" b="1" dirty="0">
                <a:solidFill>
                  <a:schemeClr val="bg1"/>
                </a:solidFill>
              </a:rPr>
              <a:t>Local Destruction Versus</a:t>
            </a:r>
            <a:br>
              <a:rPr lang="en-US" altLang="en-US" sz="3600" b="1" dirty="0">
                <a:solidFill>
                  <a:schemeClr val="bg1"/>
                </a:solidFill>
              </a:rPr>
            </a:br>
            <a:r>
              <a:rPr lang="en-US" altLang="en-US" sz="3600" b="1" dirty="0">
                <a:solidFill>
                  <a:schemeClr val="bg1"/>
                </a:solidFill>
              </a:rPr>
              <a:t>World Wide Destruction</a:t>
            </a:r>
          </a:p>
        </p:txBody>
      </p:sp>
      <p:sp>
        <p:nvSpPr>
          <p:cNvPr id="59395" name="Rectangle 3">
            <a:extLst>
              <a:ext uri="{FF2B5EF4-FFF2-40B4-BE49-F238E27FC236}">
                <a16:creationId xmlns:a16="http://schemas.microsoft.com/office/drawing/2014/main" id="{54411F7C-8989-424D-A3BE-7AEE7BCED62E}"/>
              </a:ext>
            </a:extLst>
          </p:cNvPr>
          <p:cNvSpPr>
            <a:spLocks noGrp="1" noChangeArrowheads="1"/>
          </p:cNvSpPr>
          <p:nvPr>
            <p:ph idx="1"/>
          </p:nvPr>
        </p:nvSpPr>
        <p:spPr>
          <a:xfrm>
            <a:off x="228600" y="1943100"/>
            <a:ext cx="8686800" cy="3028950"/>
          </a:xfrm>
        </p:spPr>
        <p:txBody>
          <a:bodyPr/>
          <a:lstStyle/>
          <a:p>
            <a:pPr>
              <a:lnSpc>
                <a:spcPct val="100000"/>
              </a:lnSpc>
            </a:pPr>
            <a:r>
              <a:rPr lang="en-US" altLang="en-US" sz="2500" b="1" dirty="0">
                <a:solidFill>
                  <a:schemeClr val="bg1"/>
                </a:solidFill>
                <a:latin typeface="Calibri" panose="020F0502020204030204" pitchFamily="34" charset="0"/>
              </a:rPr>
              <a:t>Commands to those on housetops and in the fields would have little relevance if the second coming and judgment are being considered</a:t>
            </a:r>
          </a:p>
          <a:p>
            <a:pPr lvl="1">
              <a:lnSpc>
                <a:spcPct val="100000"/>
              </a:lnSpc>
            </a:pPr>
            <a:r>
              <a:rPr lang="en-US" altLang="en-US" sz="2400" b="1" dirty="0">
                <a:solidFill>
                  <a:srgbClr val="FFA86D"/>
                </a:solidFill>
                <a:latin typeface="Calibri" panose="020F0502020204030204" pitchFamily="34" charset="0"/>
              </a:rPr>
              <a:t>Matthew 24:17-18</a:t>
            </a:r>
          </a:p>
          <a:p>
            <a:pPr>
              <a:lnSpc>
                <a:spcPct val="100000"/>
              </a:lnSpc>
            </a:pPr>
            <a:r>
              <a:rPr lang="en-US" altLang="en-US" sz="2500" b="1" dirty="0">
                <a:solidFill>
                  <a:schemeClr val="bg1"/>
                </a:solidFill>
                <a:latin typeface="Calibri" panose="020F0502020204030204" pitchFamily="34" charset="0"/>
              </a:rPr>
              <a:t>Pregnant women and mothers with infants are also unnecessary fears if the end of the world is referred to</a:t>
            </a:r>
          </a:p>
          <a:p>
            <a:pPr lvl="1">
              <a:lnSpc>
                <a:spcPct val="100000"/>
              </a:lnSpc>
            </a:pPr>
            <a:r>
              <a:rPr lang="en-US" altLang="en-US" sz="2400" b="1" dirty="0">
                <a:solidFill>
                  <a:srgbClr val="FFA86D"/>
                </a:solidFill>
                <a:latin typeface="Calibri" panose="020F0502020204030204" pitchFamily="34" charset="0"/>
              </a:rPr>
              <a:t>Matthew 24:19-20</a:t>
            </a:r>
          </a:p>
        </p:txBody>
      </p:sp>
      <p:sp>
        <p:nvSpPr>
          <p:cNvPr id="59396" name="Line 4">
            <a:extLst>
              <a:ext uri="{FF2B5EF4-FFF2-40B4-BE49-F238E27FC236}">
                <a16:creationId xmlns:a16="http://schemas.microsoft.com/office/drawing/2014/main" id="{D64000ED-A78D-4CA1-BD4F-A70C10380DDF}"/>
              </a:ext>
            </a:extLst>
          </p:cNvPr>
          <p:cNvSpPr>
            <a:spLocks noChangeShapeType="1"/>
          </p:cNvSpPr>
          <p:nvPr/>
        </p:nvSpPr>
        <p:spPr bwMode="auto">
          <a:xfrm>
            <a:off x="1371600" y="1200150"/>
            <a:ext cx="6400800" cy="0"/>
          </a:xfrm>
          <a:prstGeom prst="line">
            <a:avLst/>
          </a:prstGeom>
          <a:noFill/>
          <a:ln w="2540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
        <p:nvSpPr>
          <p:cNvPr id="59401" name="Rectangle 9">
            <a:extLst>
              <a:ext uri="{FF2B5EF4-FFF2-40B4-BE49-F238E27FC236}">
                <a16:creationId xmlns:a16="http://schemas.microsoft.com/office/drawing/2014/main" id="{52455400-235A-4D1D-ACBB-942D57A611ED}"/>
              </a:ext>
            </a:extLst>
          </p:cNvPr>
          <p:cNvSpPr>
            <a:spLocks noChangeArrowheads="1"/>
          </p:cNvSpPr>
          <p:nvPr/>
        </p:nvSpPr>
        <p:spPr bwMode="auto">
          <a:xfrm>
            <a:off x="228600" y="1371600"/>
            <a:ext cx="8686800" cy="457200"/>
          </a:xfrm>
          <a:prstGeom prst="rect">
            <a:avLst/>
          </a:prstGeom>
          <a:solidFill>
            <a:srgbClr val="52527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9402" name="Text Box 10">
            <a:extLst>
              <a:ext uri="{FF2B5EF4-FFF2-40B4-BE49-F238E27FC236}">
                <a16:creationId xmlns:a16="http://schemas.microsoft.com/office/drawing/2014/main" id="{7086C5A7-F473-4538-A873-063E844AE935}"/>
              </a:ext>
            </a:extLst>
          </p:cNvPr>
          <p:cNvSpPr txBox="1">
            <a:spLocks noChangeArrowheads="1"/>
          </p:cNvSpPr>
          <p:nvPr/>
        </p:nvSpPr>
        <p:spPr bwMode="auto">
          <a:xfrm>
            <a:off x="228600" y="1371600"/>
            <a:ext cx="8686800" cy="461665"/>
          </a:xfrm>
          <a:prstGeom prst="rect">
            <a:avLst/>
          </a:prstGeom>
          <a:noFill/>
          <a:ln>
            <a:noFill/>
          </a:ln>
          <a:effectLst>
            <a:outerShdw dist="35921" dir="2700000" algn="ctr" rotWithShape="0">
              <a:srgbClr val="961D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p>
            <a:pPr algn="ctr">
              <a:spcBef>
                <a:spcPct val="50000"/>
              </a:spcBef>
            </a:pPr>
            <a:r>
              <a:rPr lang="en-US" altLang="en-US" sz="2400" b="1" dirty="0">
                <a:solidFill>
                  <a:schemeClr val="bg1"/>
                </a:solidFill>
                <a:latin typeface="Calibri" panose="020F0502020204030204" pitchFamily="34" charset="0"/>
              </a:rPr>
              <a:t>LOCAL DESTRUCTION</a:t>
            </a:r>
          </a:p>
        </p:txBody>
      </p:sp>
      <p:sp>
        <p:nvSpPr>
          <p:cNvPr id="2" name="Rectangle 9">
            <a:extLst>
              <a:ext uri="{FF2B5EF4-FFF2-40B4-BE49-F238E27FC236}">
                <a16:creationId xmlns:a16="http://schemas.microsoft.com/office/drawing/2014/main" id="{3FD26EB7-757D-96CC-6631-12CE7AEBD802}"/>
              </a:ext>
            </a:extLst>
          </p:cNvPr>
          <p:cNvSpPr>
            <a:spLocks noChangeArrowheads="1"/>
          </p:cNvSpPr>
          <p:nvPr/>
        </p:nvSpPr>
        <p:spPr bwMode="auto">
          <a:xfrm>
            <a:off x="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10">
            <a:extLst>
              <a:ext uri="{FF2B5EF4-FFF2-40B4-BE49-F238E27FC236}">
                <a16:creationId xmlns:a16="http://schemas.microsoft.com/office/drawing/2014/main" id="{AC2BAE54-7C0D-45C6-A134-3D9E09727B02}"/>
              </a:ext>
            </a:extLst>
          </p:cNvPr>
          <p:cNvSpPr>
            <a:spLocks noChangeArrowheads="1"/>
          </p:cNvSpPr>
          <p:nvPr/>
        </p:nvSpPr>
        <p:spPr bwMode="auto">
          <a:xfrm>
            <a:off x="902970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11">
            <a:extLst>
              <a:ext uri="{FF2B5EF4-FFF2-40B4-BE49-F238E27FC236}">
                <a16:creationId xmlns:a16="http://schemas.microsoft.com/office/drawing/2014/main" id="{0600F4B1-B803-0164-B62A-472090F647DD}"/>
              </a:ext>
            </a:extLst>
          </p:cNvPr>
          <p:cNvSpPr>
            <a:spLocks noChangeArrowheads="1"/>
          </p:cNvSpPr>
          <p:nvPr/>
        </p:nvSpPr>
        <p:spPr bwMode="auto">
          <a:xfrm>
            <a:off x="114300" y="0"/>
            <a:ext cx="8953500" cy="114295"/>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12">
            <a:extLst>
              <a:ext uri="{FF2B5EF4-FFF2-40B4-BE49-F238E27FC236}">
                <a16:creationId xmlns:a16="http://schemas.microsoft.com/office/drawing/2014/main" id="{1AF47BC3-2D5D-47B0-0409-AE98B0FF3BE9}"/>
              </a:ext>
            </a:extLst>
          </p:cNvPr>
          <p:cNvSpPr>
            <a:spLocks noChangeArrowheads="1"/>
          </p:cNvSpPr>
          <p:nvPr/>
        </p:nvSpPr>
        <p:spPr bwMode="auto">
          <a:xfrm>
            <a:off x="0" y="5029200"/>
            <a:ext cx="9067800" cy="114300"/>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59395">
                                            <p:txEl>
                                              <p:pRg st="2" end="2"/>
                                            </p:txEl>
                                          </p:spTgt>
                                        </p:tgtEl>
                                        <p:attrNameLst>
                                          <p:attrName>style.visibility</p:attrName>
                                        </p:attrNameLst>
                                      </p:cBhvr>
                                      <p:to>
                                        <p:strVal val="visible"/>
                                      </p:to>
                                    </p:set>
                                    <p:anim calcmode="lin" valueType="num">
                                      <p:cBhvr>
                                        <p:cTn id="7" dur="500" fill="hold"/>
                                        <p:tgtEl>
                                          <p:spTgt spid="59395">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59395">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59395">
                                            <p:txEl>
                                              <p:pRg st="2" end="2"/>
                                            </p:txEl>
                                          </p:spTgt>
                                        </p:tgtEl>
                                      </p:cBhvr>
                                    </p:animEffect>
                                  </p:childTnLst>
                                </p:cTn>
                              </p:par>
                            </p:childTnLst>
                          </p:cTn>
                        </p:par>
                        <p:par>
                          <p:cTn id="10" fill="hold" nodeType="afterGroup">
                            <p:stCondLst>
                              <p:cond delay="500"/>
                            </p:stCondLst>
                            <p:childTnLst>
                              <p:par>
                                <p:cTn id="11" presetID="53" presetClass="entr" presetSubtype="16" fill="hold" nodeType="afterEffect">
                                  <p:stCondLst>
                                    <p:cond delay="0"/>
                                  </p:stCondLst>
                                  <p:childTnLst>
                                    <p:set>
                                      <p:cBhvr>
                                        <p:cTn id="12" dur="1" fill="hold">
                                          <p:stCondLst>
                                            <p:cond delay="0"/>
                                          </p:stCondLst>
                                        </p:cTn>
                                        <p:tgtEl>
                                          <p:spTgt spid="59395">
                                            <p:txEl>
                                              <p:pRg st="3" end="3"/>
                                            </p:txEl>
                                          </p:spTgt>
                                        </p:tgtEl>
                                        <p:attrNameLst>
                                          <p:attrName>style.visibility</p:attrName>
                                        </p:attrNameLst>
                                      </p:cBhvr>
                                      <p:to>
                                        <p:strVal val="visible"/>
                                      </p:to>
                                    </p:set>
                                    <p:anim calcmode="lin" valueType="num">
                                      <p:cBhvr>
                                        <p:cTn id="13" dur="500" fill="hold"/>
                                        <p:tgtEl>
                                          <p:spTgt spid="59395">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59395">
                                            <p:txEl>
                                              <p:pRg st="3" end="3"/>
                                            </p:txEl>
                                          </p:spTgt>
                                        </p:tgtEl>
                                        <p:attrNameLst>
                                          <p:attrName>ppt_h</p:attrName>
                                        </p:attrNameLst>
                                      </p:cBhvr>
                                      <p:tavLst>
                                        <p:tav tm="0">
                                          <p:val>
                                            <p:fltVal val="0"/>
                                          </p:val>
                                        </p:tav>
                                        <p:tav tm="100000">
                                          <p:val>
                                            <p:strVal val="#ppt_h"/>
                                          </p:val>
                                        </p:tav>
                                      </p:tavLst>
                                    </p:anim>
                                    <p:animEffect transition="in" filter="fade">
                                      <p:cBhvr>
                                        <p:cTn id="15" dur="500"/>
                                        <p:tgtEl>
                                          <p:spTgt spid="5939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3731BBF3-6155-46C9-A0FD-0FCA4F384415}"/>
              </a:ext>
            </a:extLst>
          </p:cNvPr>
          <p:cNvSpPr>
            <a:spLocks noGrp="1" noChangeArrowheads="1"/>
          </p:cNvSpPr>
          <p:nvPr>
            <p:ph type="title"/>
          </p:nvPr>
        </p:nvSpPr>
        <p:spPr>
          <a:xfrm>
            <a:off x="1314450" y="171450"/>
            <a:ext cx="6515100" cy="914400"/>
          </a:xfrm>
          <a:effectLst>
            <a:outerShdw dist="35921" dir="2700000" algn="ctr" rotWithShape="0">
              <a:schemeClr val="accent2"/>
            </a:outerShdw>
          </a:effectLst>
        </p:spPr>
        <p:txBody>
          <a:bodyPr>
            <a:normAutofit fontScale="90000"/>
          </a:bodyPr>
          <a:lstStyle/>
          <a:p>
            <a:pPr algn="ctr"/>
            <a:r>
              <a:rPr lang="en-US" altLang="en-US" sz="3600" b="1" dirty="0">
                <a:solidFill>
                  <a:schemeClr val="bg1"/>
                </a:solidFill>
              </a:rPr>
              <a:t>Local Destruction Versus</a:t>
            </a:r>
            <a:br>
              <a:rPr lang="en-US" altLang="en-US" sz="3600" b="1" dirty="0">
                <a:solidFill>
                  <a:schemeClr val="bg1"/>
                </a:solidFill>
              </a:rPr>
            </a:br>
            <a:r>
              <a:rPr lang="en-US" altLang="en-US" sz="3600" b="1" dirty="0">
                <a:solidFill>
                  <a:schemeClr val="bg1"/>
                </a:solidFill>
              </a:rPr>
              <a:t>World Wide Destruction</a:t>
            </a:r>
          </a:p>
        </p:txBody>
      </p:sp>
      <p:sp>
        <p:nvSpPr>
          <p:cNvPr id="60419" name="Rectangle 3">
            <a:extLst>
              <a:ext uri="{FF2B5EF4-FFF2-40B4-BE49-F238E27FC236}">
                <a16:creationId xmlns:a16="http://schemas.microsoft.com/office/drawing/2014/main" id="{99AC9490-3BA0-46D1-B5E3-FE1376367049}"/>
              </a:ext>
            </a:extLst>
          </p:cNvPr>
          <p:cNvSpPr>
            <a:spLocks noGrp="1" noChangeArrowheads="1"/>
          </p:cNvSpPr>
          <p:nvPr>
            <p:ph idx="1"/>
          </p:nvPr>
        </p:nvSpPr>
        <p:spPr>
          <a:xfrm>
            <a:off x="228600" y="1943100"/>
            <a:ext cx="8686800" cy="3028950"/>
          </a:xfrm>
        </p:spPr>
        <p:txBody>
          <a:bodyPr>
            <a:normAutofit/>
          </a:bodyPr>
          <a:lstStyle/>
          <a:p>
            <a:pPr>
              <a:lnSpc>
                <a:spcPct val="100000"/>
              </a:lnSpc>
            </a:pPr>
            <a:r>
              <a:rPr lang="en-US" altLang="en-US" sz="2500" b="1" dirty="0">
                <a:solidFill>
                  <a:schemeClr val="bg1"/>
                </a:solidFill>
                <a:latin typeface="Calibri" panose="020F0502020204030204" pitchFamily="34" charset="0"/>
              </a:rPr>
              <a:t>Jesus spoke of </a:t>
            </a:r>
            <a:r>
              <a:rPr lang="en-US" altLang="en-US" sz="2500" dirty="0">
                <a:solidFill>
                  <a:schemeClr val="bg1"/>
                </a:solidFill>
                <a:latin typeface="Calibri" panose="020F0502020204030204" pitchFamily="34" charset="0"/>
              </a:rPr>
              <a:t>“great tribulation, such as has not been since the beginning of the world until </a:t>
            </a:r>
            <a:r>
              <a:rPr lang="en-US" altLang="en-US" sz="2500" b="1" dirty="0">
                <a:solidFill>
                  <a:srgbClr val="FFFF00"/>
                </a:solidFill>
                <a:latin typeface="Calibri" panose="020F0502020204030204" pitchFamily="34" charset="0"/>
              </a:rPr>
              <a:t>this time</a:t>
            </a:r>
            <a:r>
              <a:rPr lang="en-US" altLang="en-US" sz="2500" dirty="0">
                <a:solidFill>
                  <a:schemeClr val="bg1"/>
                </a:solidFill>
                <a:latin typeface="Calibri" panose="020F0502020204030204" pitchFamily="34" charset="0"/>
              </a:rPr>
              <a:t>, no, </a:t>
            </a:r>
            <a:r>
              <a:rPr lang="en-US" altLang="en-US" sz="2500" b="1" dirty="0">
                <a:solidFill>
                  <a:srgbClr val="FFFF00"/>
                </a:solidFill>
                <a:latin typeface="Calibri" panose="020F0502020204030204" pitchFamily="34" charset="0"/>
              </a:rPr>
              <a:t>nor ever shall be</a:t>
            </a:r>
            <a:r>
              <a:rPr lang="en-US" altLang="en-US" sz="2500" dirty="0">
                <a:latin typeface="Calibri" panose="020F0502020204030204" pitchFamily="34" charset="0"/>
              </a:rPr>
              <a:t>.”</a:t>
            </a:r>
          </a:p>
          <a:p>
            <a:pPr lvl="1">
              <a:lnSpc>
                <a:spcPct val="100000"/>
              </a:lnSpc>
            </a:pPr>
            <a:r>
              <a:rPr lang="en-US" altLang="en-US" sz="2400" b="1" dirty="0">
                <a:solidFill>
                  <a:srgbClr val="FFA86D"/>
                </a:solidFill>
                <a:latin typeface="Calibri" panose="020F0502020204030204" pitchFamily="34" charset="0"/>
              </a:rPr>
              <a:t>Matthew 24:21</a:t>
            </a:r>
          </a:p>
        </p:txBody>
      </p:sp>
      <p:sp>
        <p:nvSpPr>
          <p:cNvPr id="60420" name="Line 4">
            <a:extLst>
              <a:ext uri="{FF2B5EF4-FFF2-40B4-BE49-F238E27FC236}">
                <a16:creationId xmlns:a16="http://schemas.microsoft.com/office/drawing/2014/main" id="{B8F60361-6F86-4F0A-B27D-FCED1D47FF88}"/>
              </a:ext>
            </a:extLst>
          </p:cNvPr>
          <p:cNvSpPr>
            <a:spLocks noChangeShapeType="1"/>
          </p:cNvSpPr>
          <p:nvPr/>
        </p:nvSpPr>
        <p:spPr bwMode="auto">
          <a:xfrm>
            <a:off x="1371600" y="1200150"/>
            <a:ext cx="6400800" cy="0"/>
          </a:xfrm>
          <a:prstGeom prst="line">
            <a:avLst/>
          </a:prstGeom>
          <a:noFill/>
          <a:ln w="2540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
        <p:nvSpPr>
          <p:cNvPr id="60425" name="Rectangle 9">
            <a:extLst>
              <a:ext uri="{FF2B5EF4-FFF2-40B4-BE49-F238E27FC236}">
                <a16:creationId xmlns:a16="http://schemas.microsoft.com/office/drawing/2014/main" id="{737E3380-1D20-40F8-8182-49B51E3F0E17}"/>
              </a:ext>
            </a:extLst>
          </p:cNvPr>
          <p:cNvSpPr>
            <a:spLocks noChangeArrowheads="1"/>
          </p:cNvSpPr>
          <p:nvPr/>
        </p:nvSpPr>
        <p:spPr bwMode="auto">
          <a:xfrm>
            <a:off x="228600" y="1371600"/>
            <a:ext cx="8686800" cy="457200"/>
          </a:xfrm>
          <a:prstGeom prst="rect">
            <a:avLst/>
          </a:prstGeom>
          <a:solidFill>
            <a:srgbClr val="52527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26" name="Text Box 10">
            <a:extLst>
              <a:ext uri="{FF2B5EF4-FFF2-40B4-BE49-F238E27FC236}">
                <a16:creationId xmlns:a16="http://schemas.microsoft.com/office/drawing/2014/main" id="{358FEE12-7008-40FC-A85E-F1633441D9DB}"/>
              </a:ext>
            </a:extLst>
          </p:cNvPr>
          <p:cNvSpPr txBox="1">
            <a:spLocks noChangeArrowheads="1"/>
          </p:cNvSpPr>
          <p:nvPr/>
        </p:nvSpPr>
        <p:spPr bwMode="auto">
          <a:xfrm>
            <a:off x="228600" y="1371600"/>
            <a:ext cx="8686800" cy="461665"/>
          </a:xfrm>
          <a:prstGeom prst="rect">
            <a:avLst/>
          </a:prstGeom>
          <a:noFill/>
          <a:ln>
            <a:noFill/>
          </a:ln>
          <a:effectLst>
            <a:outerShdw dist="35921" dir="2700000" algn="ctr" rotWithShape="0">
              <a:srgbClr val="961D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p>
            <a:pPr algn="ctr">
              <a:spcBef>
                <a:spcPct val="50000"/>
              </a:spcBef>
            </a:pPr>
            <a:r>
              <a:rPr lang="en-US" altLang="en-US" sz="2400" b="1" dirty="0">
                <a:solidFill>
                  <a:schemeClr val="bg1"/>
                </a:solidFill>
                <a:latin typeface="Calibri" panose="020F0502020204030204" pitchFamily="34" charset="0"/>
              </a:rPr>
              <a:t>LOCAL DESTRUCTION</a:t>
            </a:r>
          </a:p>
        </p:txBody>
      </p:sp>
      <p:sp>
        <p:nvSpPr>
          <p:cNvPr id="60427" name="Rectangle 11">
            <a:extLst>
              <a:ext uri="{FF2B5EF4-FFF2-40B4-BE49-F238E27FC236}">
                <a16:creationId xmlns:a16="http://schemas.microsoft.com/office/drawing/2014/main" id="{9F62D6CF-34E6-4CD1-85BC-8EE6219C8F20}"/>
              </a:ext>
            </a:extLst>
          </p:cNvPr>
          <p:cNvSpPr>
            <a:spLocks noChangeArrowheads="1"/>
          </p:cNvSpPr>
          <p:nvPr/>
        </p:nvSpPr>
        <p:spPr bwMode="auto">
          <a:xfrm>
            <a:off x="228600" y="3310230"/>
            <a:ext cx="8686800" cy="1604670"/>
          </a:xfrm>
          <a:prstGeom prst="rect">
            <a:avLst/>
          </a:prstGeom>
          <a:solidFill>
            <a:srgbClr val="961D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428" name="Text Box 12">
            <a:extLst>
              <a:ext uri="{FF2B5EF4-FFF2-40B4-BE49-F238E27FC236}">
                <a16:creationId xmlns:a16="http://schemas.microsoft.com/office/drawing/2014/main" id="{F6DA455E-B0A1-4865-AA5C-D3D7D5965903}"/>
              </a:ext>
            </a:extLst>
          </p:cNvPr>
          <p:cNvSpPr txBox="1">
            <a:spLocks noChangeArrowheads="1"/>
          </p:cNvSpPr>
          <p:nvPr/>
        </p:nvSpPr>
        <p:spPr bwMode="auto">
          <a:xfrm>
            <a:off x="304800" y="3486150"/>
            <a:ext cx="8534400" cy="12464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500" dirty="0">
                <a:solidFill>
                  <a:schemeClr val="bg1"/>
                </a:solidFill>
                <a:latin typeface="Calibri" panose="020F0502020204030204" pitchFamily="34" charset="0"/>
              </a:rPr>
              <a:t>This implies that time will continue after </a:t>
            </a:r>
            <a:r>
              <a:rPr lang="en-US" altLang="en-US" sz="2500" b="1" dirty="0">
                <a:solidFill>
                  <a:srgbClr val="FFFF00"/>
                </a:solidFill>
                <a:latin typeface="Calibri" panose="020F0502020204030204" pitchFamily="34" charset="0"/>
              </a:rPr>
              <a:t>“this time.” </a:t>
            </a:r>
            <a:r>
              <a:rPr lang="en-US" altLang="en-US" sz="2500" dirty="0">
                <a:solidFill>
                  <a:schemeClr val="bg1"/>
                </a:solidFill>
                <a:latin typeface="Calibri" panose="020F0502020204030204" pitchFamily="34" charset="0"/>
              </a:rPr>
              <a:t>There is no sense in saying</a:t>
            </a:r>
            <a:r>
              <a:rPr lang="en-US" altLang="en-US" sz="2500" dirty="0">
                <a:latin typeface="Calibri" panose="020F0502020204030204" pitchFamily="34" charset="0"/>
              </a:rPr>
              <a:t> </a:t>
            </a:r>
            <a:r>
              <a:rPr lang="en-US" altLang="en-US" sz="2500" b="1" dirty="0">
                <a:solidFill>
                  <a:srgbClr val="FFFF00"/>
                </a:solidFill>
                <a:latin typeface="Calibri" panose="020F0502020204030204" pitchFamily="34" charset="0"/>
              </a:rPr>
              <a:t>“nor ever shall be” </a:t>
            </a:r>
            <a:r>
              <a:rPr lang="en-US" altLang="en-US" sz="2500" dirty="0">
                <a:solidFill>
                  <a:schemeClr val="bg1"/>
                </a:solidFill>
                <a:latin typeface="Calibri" panose="020F0502020204030204" pitchFamily="34" charset="0"/>
              </a:rPr>
              <a:t>if the end of the world and the judgment already took place once and for all in 70 A.D.</a:t>
            </a:r>
          </a:p>
        </p:txBody>
      </p:sp>
      <p:sp>
        <p:nvSpPr>
          <p:cNvPr id="2" name="Rectangle 9">
            <a:extLst>
              <a:ext uri="{FF2B5EF4-FFF2-40B4-BE49-F238E27FC236}">
                <a16:creationId xmlns:a16="http://schemas.microsoft.com/office/drawing/2014/main" id="{70028B3B-9A6B-4127-7C78-12E51E0FBE7B}"/>
              </a:ext>
            </a:extLst>
          </p:cNvPr>
          <p:cNvSpPr>
            <a:spLocks noChangeArrowheads="1"/>
          </p:cNvSpPr>
          <p:nvPr/>
        </p:nvSpPr>
        <p:spPr bwMode="auto">
          <a:xfrm>
            <a:off x="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10">
            <a:extLst>
              <a:ext uri="{FF2B5EF4-FFF2-40B4-BE49-F238E27FC236}">
                <a16:creationId xmlns:a16="http://schemas.microsoft.com/office/drawing/2014/main" id="{712C756D-80B7-F14D-08A9-09D040AA1817}"/>
              </a:ext>
            </a:extLst>
          </p:cNvPr>
          <p:cNvSpPr>
            <a:spLocks noChangeArrowheads="1"/>
          </p:cNvSpPr>
          <p:nvPr/>
        </p:nvSpPr>
        <p:spPr bwMode="auto">
          <a:xfrm>
            <a:off x="902970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11">
            <a:extLst>
              <a:ext uri="{FF2B5EF4-FFF2-40B4-BE49-F238E27FC236}">
                <a16:creationId xmlns:a16="http://schemas.microsoft.com/office/drawing/2014/main" id="{068A6EE2-0AB2-F871-AF5F-D28ED07D3598}"/>
              </a:ext>
            </a:extLst>
          </p:cNvPr>
          <p:cNvSpPr>
            <a:spLocks noChangeArrowheads="1"/>
          </p:cNvSpPr>
          <p:nvPr/>
        </p:nvSpPr>
        <p:spPr bwMode="auto">
          <a:xfrm>
            <a:off x="114300" y="0"/>
            <a:ext cx="8953500" cy="114295"/>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12">
            <a:extLst>
              <a:ext uri="{FF2B5EF4-FFF2-40B4-BE49-F238E27FC236}">
                <a16:creationId xmlns:a16="http://schemas.microsoft.com/office/drawing/2014/main" id="{8D4A1365-B9D2-5202-F399-A29C11A2054B}"/>
              </a:ext>
            </a:extLst>
          </p:cNvPr>
          <p:cNvSpPr>
            <a:spLocks noChangeArrowheads="1"/>
          </p:cNvSpPr>
          <p:nvPr/>
        </p:nvSpPr>
        <p:spPr bwMode="auto">
          <a:xfrm>
            <a:off x="0" y="5029200"/>
            <a:ext cx="9067800" cy="114300"/>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60427"/>
                                        </p:tgtEl>
                                        <p:attrNameLst>
                                          <p:attrName>style.visibility</p:attrName>
                                        </p:attrNameLst>
                                      </p:cBhvr>
                                      <p:to>
                                        <p:strVal val="visible"/>
                                      </p:to>
                                    </p:set>
                                    <p:anim calcmode="lin" valueType="num">
                                      <p:cBhvr>
                                        <p:cTn id="7" dur="500" fill="hold"/>
                                        <p:tgtEl>
                                          <p:spTgt spid="60427"/>
                                        </p:tgtEl>
                                        <p:attrNameLst>
                                          <p:attrName>ppt_w</p:attrName>
                                        </p:attrNameLst>
                                      </p:cBhvr>
                                      <p:tavLst>
                                        <p:tav tm="0">
                                          <p:val>
                                            <p:fltVal val="0"/>
                                          </p:val>
                                        </p:tav>
                                        <p:tav tm="100000">
                                          <p:val>
                                            <p:strVal val="#ppt_w"/>
                                          </p:val>
                                        </p:tav>
                                      </p:tavLst>
                                    </p:anim>
                                    <p:anim calcmode="lin" valueType="num">
                                      <p:cBhvr>
                                        <p:cTn id="8" dur="500" fill="hold"/>
                                        <p:tgtEl>
                                          <p:spTgt spid="60427"/>
                                        </p:tgtEl>
                                        <p:attrNameLst>
                                          <p:attrName>ppt_h</p:attrName>
                                        </p:attrNameLst>
                                      </p:cBhvr>
                                      <p:tavLst>
                                        <p:tav tm="0">
                                          <p:val>
                                            <p:fltVal val="0"/>
                                          </p:val>
                                        </p:tav>
                                        <p:tav tm="100000">
                                          <p:val>
                                            <p:strVal val="#ppt_h"/>
                                          </p:val>
                                        </p:tav>
                                      </p:tavLst>
                                    </p:anim>
                                    <p:animEffect transition="in" filter="fade">
                                      <p:cBhvr>
                                        <p:cTn id="9" dur="500"/>
                                        <p:tgtEl>
                                          <p:spTgt spid="60427"/>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60428"/>
                                        </p:tgtEl>
                                        <p:attrNameLst>
                                          <p:attrName>style.visibility</p:attrName>
                                        </p:attrNameLst>
                                      </p:cBhvr>
                                      <p:to>
                                        <p:strVal val="visible"/>
                                      </p:to>
                                    </p:set>
                                    <p:anim calcmode="lin" valueType="num">
                                      <p:cBhvr>
                                        <p:cTn id="12" dur="500" fill="hold"/>
                                        <p:tgtEl>
                                          <p:spTgt spid="60428"/>
                                        </p:tgtEl>
                                        <p:attrNameLst>
                                          <p:attrName>ppt_w</p:attrName>
                                        </p:attrNameLst>
                                      </p:cBhvr>
                                      <p:tavLst>
                                        <p:tav tm="0">
                                          <p:val>
                                            <p:fltVal val="0"/>
                                          </p:val>
                                        </p:tav>
                                        <p:tav tm="100000">
                                          <p:val>
                                            <p:strVal val="#ppt_w"/>
                                          </p:val>
                                        </p:tav>
                                      </p:tavLst>
                                    </p:anim>
                                    <p:anim calcmode="lin" valueType="num">
                                      <p:cBhvr>
                                        <p:cTn id="13" dur="500" fill="hold"/>
                                        <p:tgtEl>
                                          <p:spTgt spid="60428"/>
                                        </p:tgtEl>
                                        <p:attrNameLst>
                                          <p:attrName>ppt_h</p:attrName>
                                        </p:attrNameLst>
                                      </p:cBhvr>
                                      <p:tavLst>
                                        <p:tav tm="0">
                                          <p:val>
                                            <p:fltVal val="0"/>
                                          </p:val>
                                        </p:tav>
                                        <p:tav tm="100000">
                                          <p:val>
                                            <p:strVal val="#ppt_h"/>
                                          </p:val>
                                        </p:tav>
                                      </p:tavLst>
                                    </p:anim>
                                    <p:animEffect transition="in" filter="fade">
                                      <p:cBhvr>
                                        <p:cTn id="14" dur="500"/>
                                        <p:tgtEl>
                                          <p:spTgt spid="604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28"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55" name="Rectangle 11">
            <a:extLst>
              <a:ext uri="{FF2B5EF4-FFF2-40B4-BE49-F238E27FC236}">
                <a16:creationId xmlns:a16="http://schemas.microsoft.com/office/drawing/2014/main" id="{356D1D40-20F2-422B-9375-1DBBCA2EDB38}"/>
              </a:ext>
            </a:extLst>
          </p:cNvPr>
          <p:cNvSpPr>
            <a:spLocks noChangeArrowheads="1"/>
          </p:cNvSpPr>
          <p:nvPr/>
        </p:nvSpPr>
        <p:spPr bwMode="auto">
          <a:xfrm>
            <a:off x="457199" y="1428755"/>
            <a:ext cx="8229601" cy="2133595"/>
          </a:xfrm>
          <a:prstGeom prst="rect">
            <a:avLst/>
          </a:prstGeom>
          <a:solidFill>
            <a:srgbClr val="961D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6" name="Rectangle 2">
            <a:extLst>
              <a:ext uri="{FF2B5EF4-FFF2-40B4-BE49-F238E27FC236}">
                <a16:creationId xmlns:a16="http://schemas.microsoft.com/office/drawing/2014/main" id="{00F51FCB-9D98-45DC-BB4F-75E464AB2209}"/>
              </a:ext>
            </a:extLst>
          </p:cNvPr>
          <p:cNvSpPr>
            <a:spLocks noGrp="1" noChangeArrowheads="1"/>
          </p:cNvSpPr>
          <p:nvPr>
            <p:ph type="title"/>
          </p:nvPr>
        </p:nvSpPr>
        <p:spPr>
          <a:xfrm>
            <a:off x="1314450" y="171450"/>
            <a:ext cx="6515100" cy="628650"/>
          </a:xfrm>
          <a:effectLst>
            <a:outerShdw dist="35921" dir="2700000" algn="ctr" rotWithShape="0">
              <a:schemeClr val="accent2"/>
            </a:outerShdw>
          </a:effectLst>
        </p:spPr>
        <p:txBody>
          <a:bodyPr>
            <a:normAutofit fontScale="90000"/>
          </a:bodyPr>
          <a:lstStyle/>
          <a:p>
            <a:pPr algn="ctr"/>
            <a:r>
              <a:rPr lang="en-US" altLang="en-US" sz="4050" b="1" dirty="0">
                <a:solidFill>
                  <a:schemeClr val="bg1"/>
                </a:solidFill>
              </a:rPr>
              <a:t>Introduction</a:t>
            </a:r>
          </a:p>
        </p:txBody>
      </p:sp>
      <p:sp>
        <p:nvSpPr>
          <p:cNvPr id="6147" name="Rectangle 3">
            <a:extLst>
              <a:ext uri="{FF2B5EF4-FFF2-40B4-BE49-F238E27FC236}">
                <a16:creationId xmlns:a16="http://schemas.microsoft.com/office/drawing/2014/main" id="{8C3AD803-9917-4CDC-A437-91AABE378602}"/>
              </a:ext>
            </a:extLst>
          </p:cNvPr>
          <p:cNvSpPr>
            <a:spLocks noGrp="1" noChangeArrowheads="1"/>
          </p:cNvSpPr>
          <p:nvPr>
            <p:ph idx="1"/>
          </p:nvPr>
        </p:nvSpPr>
        <p:spPr>
          <a:xfrm>
            <a:off x="228600" y="914400"/>
            <a:ext cx="8686800" cy="4057650"/>
          </a:xfrm>
        </p:spPr>
        <p:txBody>
          <a:bodyPr/>
          <a:lstStyle/>
          <a:p>
            <a:pPr>
              <a:lnSpc>
                <a:spcPct val="100000"/>
              </a:lnSpc>
            </a:pPr>
            <a:r>
              <a:rPr lang="en-US" altLang="en-US" sz="2700" b="1" dirty="0">
                <a:solidFill>
                  <a:schemeClr val="bg1"/>
                </a:solidFill>
                <a:latin typeface="Calibri" panose="020F0502020204030204" pitchFamily="34" charset="0"/>
              </a:rPr>
              <a:t>Advocates of Realized Eschatology see ALL references to:</a:t>
            </a:r>
          </a:p>
          <a:p>
            <a:pPr lvl="1">
              <a:lnSpc>
                <a:spcPct val="100000"/>
              </a:lnSpc>
            </a:pPr>
            <a:r>
              <a:rPr lang="en-US" altLang="en-US" sz="2400" dirty="0">
                <a:solidFill>
                  <a:schemeClr val="bg1"/>
                </a:solidFill>
                <a:latin typeface="Calibri" panose="020F0502020204030204" pitchFamily="34" charset="0"/>
              </a:rPr>
              <a:t>The “last days”</a:t>
            </a:r>
          </a:p>
          <a:p>
            <a:pPr lvl="1">
              <a:lnSpc>
                <a:spcPct val="100000"/>
              </a:lnSpc>
            </a:pPr>
            <a:r>
              <a:rPr lang="en-US" altLang="en-US" sz="2400" dirty="0">
                <a:solidFill>
                  <a:schemeClr val="bg1"/>
                </a:solidFill>
                <a:latin typeface="Calibri" panose="020F0502020204030204" pitchFamily="34" charset="0"/>
              </a:rPr>
              <a:t>The “second coming of Christ”</a:t>
            </a:r>
          </a:p>
          <a:p>
            <a:pPr lvl="1">
              <a:lnSpc>
                <a:spcPct val="100000"/>
              </a:lnSpc>
            </a:pPr>
            <a:r>
              <a:rPr lang="en-US" altLang="en-US" sz="2400" dirty="0">
                <a:solidFill>
                  <a:schemeClr val="bg1"/>
                </a:solidFill>
                <a:latin typeface="Calibri" panose="020F0502020204030204" pitchFamily="34" charset="0"/>
              </a:rPr>
              <a:t>The “judgment Day”</a:t>
            </a:r>
          </a:p>
          <a:p>
            <a:pPr lvl="1">
              <a:lnSpc>
                <a:spcPct val="100000"/>
              </a:lnSpc>
            </a:pPr>
            <a:r>
              <a:rPr lang="en-US" altLang="en-US" sz="2400" dirty="0">
                <a:solidFill>
                  <a:schemeClr val="bg1"/>
                </a:solidFill>
                <a:latin typeface="Calibri" panose="020F0502020204030204" pitchFamily="34" charset="0"/>
              </a:rPr>
              <a:t>The “resurrection of the dead”</a:t>
            </a:r>
          </a:p>
          <a:p>
            <a:pPr lvl="1">
              <a:lnSpc>
                <a:spcPct val="100000"/>
              </a:lnSpc>
            </a:pPr>
            <a:r>
              <a:rPr lang="en-US" altLang="en-US" sz="2400" dirty="0">
                <a:solidFill>
                  <a:schemeClr val="bg1"/>
                </a:solidFill>
                <a:latin typeface="Calibri" panose="020F0502020204030204" pitchFamily="34" charset="0"/>
              </a:rPr>
              <a:t>The “end of the world”</a:t>
            </a:r>
          </a:p>
          <a:p>
            <a:pPr>
              <a:lnSpc>
                <a:spcPct val="100000"/>
              </a:lnSpc>
            </a:pPr>
            <a:r>
              <a:rPr lang="en-US" altLang="en-US" sz="2700" b="1" dirty="0">
                <a:solidFill>
                  <a:schemeClr val="bg1"/>
                </a:solidFill>
                <a:latin typeface="Calibri" panose="020F0502020204030204" pitchFamily="34" charset="0"/>
              </a:rPr>
              <a:t>As already taken place at the destruction of Jerusalem in</a:t>
            </a:r>
            <a:br>
              <a:rPr lang="en-US" altLang="en-US" sz="2700" dirty="0">
                <a:solidFill>
                  <a:schemeClr val="bg1"/>
                </a:solidFill>
                <a:latin typeface="Calibri" panose="020F0502020204030204" pitchFamily="34" charset="0"/>
              </a:rPr>
            </a:br>
            <a:r>
              <a:rPr lang="en-US" altLang="en-US" sz="2700" b="1" dirty="0">
                <a:solidFill>
                  <a:srgbClr val="FFFF00"/>
                </a:solidFill>
                <a:latin typeface="Calibri" panose="020F0502020204030204" pitchFamily="34" charset="0"/>
              </a:rPr>
              <a:t>70 A.D.</a:t>
            </a:r>
            <a:endParaRPr lang="en-US" altLang="en-US" sz="3075" b="1" dirty="0">
              <a:solidFill>
                <a:srgbClr val="FFFF00"/>
              </a:solidFill>
              <a:latin typeface="Calibri" panose="020F0502020204030204" pitchFamily="34" charset="0"/>
            </a:endParaRPr>
          </a:p>
        </p:txBody>
      </p:sp>
      <p:sp>
        <p:nvSpPr>
          <p:cNvPr id="6154" name="Line 10">
            <a:extLst>
              <a:ext uri="{FF2B5EF4-FFF2-40B4-BE49-F238E27FC236}">
                <a16:creationId xmlns:a16="http://schemas.microsoft.com/office/drawing/2014/main" id="{C282248B-AE9F-4727-B11F-8EEA8817A752}"/>
              </a:ext>
            </a:extLst>
          </p:cNvPr>
          <p:cNvSpPr>
            <a:spLocks noChangeShapeType="1"/>
          </p:cNvSpPr>
          <p:nvPr/>
        </p:nvSpPr>
        <p:spPr bwMode="auto">
          <a:xfrm>
            <a:off x="1371600" y="857250"/>
            <a:ext cx="6400800" cy="0"/>
          </a:xfrm>
          <a:prstGeom prst="line">
            <a:avLst/>
          </a:prstGeom>
          <a:noFill/>
          <a:ln w="2540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pic>
        <p:nvPicPr>
          <p:cNvPr id="6166" name="Picture 22" descr="jeremiah_mourning_the_destruction_of_jerusalem-400">
            <a:extLst>
              <a:ext uri="{FF2B5EF4-FFF2-40B4-BE49-F238E27FC236}">
                <a16:creationId xmlns:a16="http://schemas.microsoft.com/office/drawing/2014/main" id="{72551C1F-72BB-47DB-8BE8-66831458AB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79986" y="1504952"/>
            <a:ext cx="1530614" cy="19812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9">
            <a:extLst>
              <a:ext uri="{FF2B5EF4-FFF2-40B4-BE49-F238E27FC236}">
                <a16:creationId xmlns:a16="http://schemas.microsoft.com/office/drawing/2014/main" id="{12BAB20C-FC20-3661-803F-1280134AAD22}"/>
              </a:ext>
            </a:extLst>
          </p:cNvPr>
          <p:cNvSpPr>
            <a:spLocks noChangeArrowheads="1"/>
          </p:cNvSpPr>
          <p:nvPr/>
        </p:nvSpPr>
        <p:spPr bwMode="auto">
          <a:xfrm>
            <a:off x="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10">
            <a:extLst>
              <a:ext uri="{FF2B5EF4-FFF2-40B4-BE49-F238E27FC236}">
                <a16:creationId xmlns:a16="http://schemas.microsoft.com/office/drawing/2014/main" id="{7D460A25-3470-E9B6-7296-B92E32AE52BE}"/>
              </a:ext>
            </a:extLst>
          </p:cNvPr>
          <p:cNvSpPr>
            <a:spLocks noChangeArrowheads="1"/>
          </p:cNvSpPr>
          <p:nvPr/>
        </p:nvSpPr>
        <p:spPr bwMode="auto">
          <a:xfrm>
            <a:off x="902970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11">
            <a:extLst>
              <a:ext uri="{FF2B5EF4-FFF2-40B4-BE49-F238E27FC236}">
                <a16:creationId xmlns:a16="http://schemas.microsoft.com/office/drawing/2014/main" id="{45529ED2-8CAD-D236-ACE1-45F003D94519}"/>
              </a:ext>
            </a:extLst>
          </p:cNvPr>
          <p:cNvSpPr>
            <a:spLocks noChangeArrowheads="1"/>
          </p:cNvSpPr>
          <p:nvPr/>
        </p:nvSpPr>
        <p:spPr bwMode="auto">
          <a:xfrm>
            <a:off x="114300" y="0"/>
            <a:ext cx="8953500" cy="114295"/>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12">
            <a:extLst>
              <a:ext uri="{FF2B5EF4-FFF2-40B4-BE49-F238E27FC236}">
                <a16:creationId xmlns:a16="http://schemas.microsoft.com/office/drawing/2014/main" id="{46DCF356-216A-E369-7D8E-4C8EC1D89A51}"/>
              </a:ext>
            </a:extLst>
          </p:cNvPr>
          <p:cNvSpPr>
            <a:spLocks noChangeArrowheads="1"/>
          </p:cNvSpPr>
          <p:nvPr/>
        </p:nvSpPr>
        <p:spPr bwMode="auto">
          <a:xfrm>
            <a:off x="0" y="5029200"/>
            <a:ext cx="9067800" cy="114300"/>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89EEEDEC-8D13-4F4D-BE1D-17042279BE04}"/>
              </a:ext>
            </a:extLst>
          </p:cNvPr>
          <p:cNvSpPr>
            <a:spLocks noGrp="1" noChangeArrowheads="1"/>
          </p:cNvSpPr>
          <p:nvPr>
            <p:ph type="title"/>
          </p:nvPr>
        </p:nvSpPr>
        <p:spPr>
          <a:xfrm>
            <a:off x="1314450" y="171450"/>
            <a:ext cx="6515100" cy="914400"/>
          </a:xfrm>
          <a:effectLst>
            <a:outerShdw dist="35921" dir="2700000" algn="ctr" rotWithShape="0">
              <a:schemeClr val="accent2"/>
            </a:outerShdw>
          </a:effectLst>
        </p:spPr>
        <p:txBody>
          <a:bodyPr>
            <a:normAutofit fontScale="90000"/>
          </a:bodyPr>
          <a:lstStyle/>
          <a:p>
            <a:pPr algn="ctr"/>
            <a:r>
              <a:rPr lang="en-US" altLang="en-US" sz="3600" b="1" dirty="0">
                <a:solidFill>
                  <a:schemeClr val="bg1"/>
                </a:solidFill>
              </a:rPr>
              <a:t>Local Destruction Versus</a:t>
            </a:r>
            <a:br>
              <a:rPr lang="en-US" altLang="en-US" sz="3600" b="1" dirty="0">
                <a:solidFill>
                  <a:schemeClr val="bg1"/>
                </a:solidFill>
              </a:rPr>
            </a:br>
            <a:r>
              <a:rPr lang="en-US" altLang="en-US" sz="3600" b="1" dirty="0">
                <a:solidFill>
                  <a:schemeClr val="bg1"/>
                </a:solidFill>
              </a:rPr>
              <a:t>World Wide Destruction</a:t>
            </a:r>
          </a:p>
        </p:txBody>
      </p:sp>
      <p:sp>
        <p:nvSpPr>
          <p:cNvPr id="61443" name="Rectangle 3">
            <a:extLst>
              <a:ext uri="{FF2B5EF4-FFF2-40B4-BE49-F238E27FC236}">
                <a16:creationId xmlns:a16="http://schemas.microsoft.com/office/drawing/2014/main" id="{1D48E8EE-D997-4D3E-A0CF-5CE8C22383A6}"/>
              </a:ext>
            </a:extLst>
          </p:cNvPr>
          <p:cNvSpPr>
            <a:spLocks noGrp="1" noChangeArrowheads="1"/>
          </p:cNvSpPr>
          <p:nvPr>
            <p:ph idx="1"/>
          </p:nvPr>
        </p:nvSpPr>
        <p:spPr>
          <a:xfrm>
            <a:off x="2000250" y="1943100"/>
            <a:ext cx="6915150" cy="3028950"/>
          </a:xfrm>
        </p:spPr>
        <p:txBody>
          <a:bodyPr/>
          <a:lstStyle/>
          <a:p>
            <a:pPr>
              <a:lnSpc>
                <a:spcPct val="100000"/>
              </a:lnSpc>
            </a:pPr>
            <a:r>
              <a:rPr lang="en-US" altLang="en-US" sz="2700" b="1" dirty="0">
                <a:solidFill>
                  <a:schemeClr val="bg1"/>
                </a:solidFill>
                <a:latin typeface="Calibri" panose="020F0502020204030204" pitchFamily="34" charset="0"/>
              </a:rPr>
              <a:t>Those days evidently will </a:t>
            </a:r>
            <a:r>
              <a:rPr lang="en-US" altLang="en-US" sz="2700" b="1" i="1" dirty="0">
                <a:solidFill>
                  <a:srgbClr val="FFFF00"/>
                </a:solidFill>
                <a:latin typeface="Calibri" panose="020F0502020204030204" pitchFamily="34" charset="0"/>
              </a:rPr>
              <a:t>“be shortened”</a:t>
            </a:r>
            <a:r>
              <a:rPr lang="en-US" altLang="en-US" sz="2700" b="1" i="1" dirty="0">
                <a:solidFill>
                  <a:schemeClr val="bg1"/>
                </a:solidFill>
                <a:latin typeface="Calibri" panose="020F0502020204030204" pitchFamily="34" charset="0"/>
              </a:rPr>
              <a:t>;</a:t>
            </a:r>
            <a:r>
              <a:rPr lang="en-US" altLang="en-US" sz="2700" b="1" dirty="0">
                <a:solidFill>
                  <a:schemeClr val="bg1"/>
                </a:solidFill>
                <a:latin typeface="Calibri" panose="020F0502020204030204" pitchFamily="34" charset="0"/>
              </a:rPr>
              <a:t> they will end</a:t>
            </a:r>
          </a:p>
          <a:p>
            <a:pPr lvl="1">
              <a:lnSpc>
                <a:spcPct val="100000"/>
              </a:lnSpc>
            </a:pPr>
            <a:r>
              <a:rPr lang="en-US" altLang="en-US" sz="2500" dirty="0">
                <a:solidFill>
                  <a:schemeClr val="bg1"/>
                </a:solidFill>
                <a:latin typeface="Calibri" panose="020F0502020204030204" pitchFamily="34" charset="0"/>
              </a:rPr>
              <a:t>Jesus decreed to bring the conflict to a close as soon as the general purpose was accomplished</a:t>
            </a:r>
          </a:p>
          <a:p>
            <a:pPr lvl="1">
              <a:lnSpc>
                <a:spcPct val="100000"/>
              </a:lnSpc>
            </a:pPr>
            <a:r>
              <a:rPr lang="en-US" altLang="en-US" sz="2500" dirty="0">
                <a:solidFill>
                  <a:schemeClr val="bg1"/>
                </a:solidFill>
                <a:latin typeface="Calibri" panose="020F0502020204030204" pitchFamily="34" charset="0"/>
              </a:rPr>
              <a:t>If it was the end of the world, the elect would have been saved anyway </a:t>
            </a:r>
          </a:p>
        </p:txBody>
      </p:sp>
      <p:sp>
        <p:nvSpPr>
          <p:cNvPr id="61444" name="Line 4">
            <a:extLst>
              <a:ext uri="{FF2B5EF4-FFF2-40B4-BE49-F238E27FC236}">
                <a16:creationId xmlns:a16="http://schemas.microsoft.com/office/drawing/2014/main" id="{FA1B5FD8-8D63-47EC-AD01-DBD48D3D925C}"/>
              </a:ext>
            </a:extLst>
          </p:cNvPr>
          <p:cNvSpPr>
            <a:spLocks noChangeShapeType="1"/>
          </p:cNvSpPr>
          <p:nvPr/>
        </p:nvSpPr>
        <p:spPr bwMode="auto">
          <a:xfrm>
            <a:off x="1371600" y="1200150"/>
            <a:ext cx="6400800" cy="0"/>
          </a:xfrm>
          <a:prstGeom prst="line">
            <a:avLst/>
          </a:prstGeom>
          <a:noFill/>
          <a:ln w="2540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
        <p:nvSpPr>
          <p:cNvPr id="61449" name="Rectangle 9">
            <a:extLst>
              <a:ext uri="{FF2B5EF4-FFF2-40B4-BE49-F238E27FC236}">
                <a16:creationId xmlns:a16="http://schemas.microsoft.com/office/drawing/2014/main" id="{EC476A6C-2913-4C40-A614-44F9C7858656}"/>
              </a:ext>
            </a:extLst>
          </p:cNvPr>
          <p:cNvSpPr>
            <a:spLocks noChangeArrowheads="1"/>
          </p:cNvSpPr>
          <p:nvPr/>
        </p:nvSpPr>
        <p:spPr bwMode="auto">
          <a:xfrm>
            <a:off x="228600" y="1371600"/>
            <a:ext cx="8686800" cy="457200"/>
          </a:xfrm>
          <a:prstGeom prst="rect">
            <a:avLst/>
          </a:prstGeom>
          <a:solidFill>
            <a:srgbClr val="52527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50" name="Text Box 10">
            <a:extLst>
              <a:ext uri="{FF2B5EF4-FFF2-40B4-BE49-F238E27FC236}">
                <a16:creationId xmlns:a16="http://schemas.microsoft.com/office/drawing/2014/main" id="{D3EEAB40-0B7A-445D-8BD3-A79B041B865F}"/>
              </a:ext>
            </a:extLst>
          </p:cNvPr>
          <p:cNvSpPr txBox="1">
            <a:spLocks noChangeArrowheads="1"/>
          </p:cNvSpPr>
          <p:nvPr/>
        </p:nvSpPr>
        <p:spPr bwMode="auto">
          <a:xfrm>
            <a:off x="228600" y="1371600"/>
            <a:ext cx="8686800" cy="461665"/>
          </a:xfrm>
          <a:prstGeom prst="rect">
            <a:avLst/>
          </a:prstGeom>
          <a:noFill/>
          <a:ln>
            <a:noFill/>
          </a:ln>
          <a:effectLst>
            <a:outerShdw dist="35921" dir="2700000" algn="ctr" rotWithShape="0">
              <a:srgbClr val="961D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p>
            <a:pPr algn="ctr">
              <a:spcBef>
                <a:spcPct val="50000"/>
              </a:spcBef>
            </a:pPr>
            <a:r>
              <a:rPr lang="en-US" altLang="en-US" sz="2400" b="1" dirty="0">
                <a:solidFill>
                  <a:schemeClr val="bg1"/>
                </a:solidFill>
                <a:latin typeface="Calibri" panose="020F0502020204030204" pitchFamily="34" charset="0"/>
              </a:rPr>
              <a:t>LOCAL DESTRUCTION</a:t>
            </a:r>
          </a:p>
        </p:txBody>
      </p:sp>
      <p:pic>
        <p:nvPicPr>
          <p:cNvPr id="61456" name="Picture 16" descr="bible_heaven">
            <a:extLst>
              <a:ext uri="{FF2B5EF4-FFF2-40B4-BE49-F238E27FC236}">
                <a16:creationId xmlns:a16="http://schemas.microsoft.com/office/drawing/2014/main" id="{B8C8C0A3-EC3B-47A9-99AA-BEA293CD05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943100"/>
            <a:ext cx="1657350" cy="2457450"/>
          </a:xfrm>
          <a:prstGeom prst="rect">
            <a:avLst/>
          </a:prstGeom>
          <a:noFill/>
          <a:extLst>
            <a:ext uri="{909E8E84-426E-40DD-AFC4-6F175D3DCCD1}">
              <a14:hiddenFill xmlns:a14="http://schemas.microsoft.com/office/drawing/2010/main">
                <a:solidFill>
                  <a:srgbClr val="FFFFFF"/>
                </a:solidFill>
              </a14:hiddenFill>
            </a:ext>
          </a:extLst>
        </p:spPr>
      </p:pic>
      <p:sp>
        <p:nvSpPr>
          <p:cNvPr id="61460" name="Rectangle 20">
            <a:extLst>
              <a:ext uri="{FF2B5EF4-FFF2-40B4-BE49-F238E27FC236}">
                <a16:creationId xmlns:a16="http://schemas.microsoft.com/office/drawing/2014/main" id="{8877FE63-CB99-4B1D-82DE-528667C23C14}"/>
              </a:ext>
            </a:extLst>
          </p:cNvPr>
          <p:cNvSpPr>
            <a:spLocks noChangeArrowheads="1"/>
          </p:cNvSpPr>
          <p:nvPr/>
        </p:nvSpPr>
        <p:spPr bwMode="auto">
          <a:xfrm>
            <a:off x="228600" y="4514850"/>
            <a:ext cx="8686800" cy="400050"/>
          </a:xfrm>
          <a:prstGeom prst="rect">
            <a:avLst/>
          </a:prstGeom>
          <a:solidFill>
            <a:srgbClr val="52527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61" name="Text Box 21">
            <a:extLst>
              <a:ext uri="{FF2B5EF4-FFF2-40B4-BE49-F238E27FC236}">
                <a16:creationId xmlns:a16="http://schemas.microsoft.com/office/drawing/2014/main" id="{7D266576-80C4-4CC9-876A-D771349D347D}"/>
              </a:ext>
            </a:extLst>
          </p:cNvPr>
          <p:cNvSpPr txBox="1">
            <a:spLocks noChangeArrowheads="1"/>
          </p:cNvSpPr>
          <p:nvPr/>
        </p:nvSpPr>
        <p:spPr bwMode="auto">
          <a:xfrm>
            <a:off x="228600" y="4476750"/>
            <a:ext cx="8686800"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p>
            <a:pPr algn="ctr">
              <a:spcBef>
                <a:spcPct val="50000"/>
              </a:spcBef>
            </a:pPr>
            <a:r>
              <a:rPr lang="en-US" altLang="en-US" sz="2700" b="1" dirty="0">
                <a:solidFill>
                  <a:schemeClr val="bg1"/>
                </a:solidFill>
                <a:effectLst>
                  <a:outerShdw blurRad="38100" dist="38100" dir="2700000" algn="tl">
                    <a:srgbClr val="000000">
                      <a:alpha val="43137"/>
                    </a:srgbClr>
                  </a:outerShdw>
                </a:effectLst>
                <a:latin typeface="Calibri" panose="020F0502020204030204" pitchFamily="34" charset="0"/>
              </a:rPr>
              <a:t>The destruction was a local event and not world wide</a:t>
            </a:r>
          </a:p>
        </p:txBody>
      </p:sp>
      <p:sp>
        <p:nvSpPr>
          <p:cNvPr id="2" name="Rectangle 9">
            <a:extLst>
              <a:ext uri="{FF2B5EF4-FFF2-40B4-BE49-F238E27FC236}">
                <a16:creationId xmlns:a16="http://schemas.microsoft.com/office/drawing/2014/main" id="{780E6475-7F4A-A46C-0068-A1794E80B381}"/>
              </a:ext>
            </a:extLst>
          </p:cNvPr>
          <p:cNvSpPr>
            <a:spLocks noChangeArrowheads="1"/>
          </p:cNvSpPr>
          <p:nvPr/>
        </p:nvSpPr>
        <p:spPr bwMode="auto">
          <a:xfrm>
            <a:off x="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10">
            <a:extLst>
              <a:ext uri="{FF2B5EF4-FFF2-40B4-BE49-F238E27FC236}">
                <a16:creationId xmlns:a16="http://schemas.microsoft.com/office/drawing/2014/main" id="{74697868-B55F-D597-2E19-847B9346E40B}"/>
              </a:ext>
            </a:extLst>
          </p:cNvPr>
          <p:cNvSpPr>
            <a:spLocks noChangeArrowheads="1"/>
          </p:cNvSpPr>
          <p:nvPr/>
        </p:nvSpPr>
        <p:spPr bwMode="auto">
          <a:xfrm>
            <a:off x="902970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11">
            <a:extLst>
              <a:ext uri="{FF2B5EF4-FFF2-40B4-BE49-F238E27FC236}">
                <a16:creationId xmlns:a16="http://schemas.microsoft.com/office/drawing/2014/main" id="{01AD463E-2307-6165-D26D-6A4C5B0328E4}"/>
              </a:ext>
            </a:extLst>
          </p:cNvPr>
          <p:cNvSpPr>
            <a:spLocks noChangeArrowheads="1"/>
          </p:cNvSpPr>
          <p:nvPr/>
        </p:nvSpPr>
        <p:spPr bwMode="auto">
          <a:xfrm>
            <a:off x="114300" y="0"/>
            <a:ext cx="8953500" cy="114295"/>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12">
            <a:extLst>
              <a:ext uri="{FF2B5EF4-FFF2-40B4-BE49-F238E27FC236}">
                <a16:creationId xmlns:a16="http://schemas.microsoft.com/office/drawing/2014/main" id="{2E446098-1A94-9384-AC06-7AE940CD9A24}"/>
              </a:ext>
            </a:extLst>
          </p:cNvPr>
          <p:cNvSpPr>
            <a:spLocks noChangeArrowheads="1"/>
          </p:cNvSpPr>
          <p:nvPr/>
        </p:nvSpPr>
        <p:spPr bwMode="auto">
          <a:xfrm>
            <a:off x="0" y="5029200"/>
            <a:ext cx="9067800" cy="114300"/>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 name="TextBox 5">
            <a:extLst>
              <a:ext uri="{FF2B5EF4-FFF2-40B4-BE49-F238E27FC236}">
                <a16:creationId xmlns:a16="http://schemas.microsoft.com/office/drawing/2014/main" id="{EBD058A2-5DE3-B649-C523-0F485CD013FB}"/>
              </a:ext>
            </a:extLst>
          </p:cNvPr>
          <p:cNvSpPr txBox="1"/>
          <p:nvPr/>
        </p:nvSpPr>
        <p:spPr>
          <a:xfrm>
            <a:off x="228600" y="1885950"/>
            <a:ext cx="1657350" cy="523220"/>
          </a:xfrm>
          <a:prstGeom prst="rect">
            <a:avLst/>
          </a:prstGeom>
          <a:noFill/>
        </p:spPr>
        <p:txBody>
          <a:bodyPr wrap="square" rtlCol="0">
            <a:spAutoFit/>
          </a:bodyPr>
          <a:lstStyle/>
          <a:p>
            <a:pPr algn="ctr"/>
            <a:r>
              <a:rPr lang="en-US" sz="2800" b="1" dirty="0">
                <a:solidFill>
                  <a:schemeClr val="bg1"/>
                </a:solidFill>
                <a:effectLst>
                  <a:outerShdw blurRad="38100" dist="38100" dir="2700000" algn="tl">
                    <a:srgbClr val="000000">
                      <a:alpha val="43137"/>
                    </a:srgbClr>
                  </a:outerShdw>
                </a:effectLst>
              </a:rPr>
              <a:t>Matthew</a:t>
            </a:r>
          </a:p>
        </p:txBody>
      </p:sp>
      <p:sp>
        <p:nvSpPr>
          <p:cNvPr id="7" name="TextBox 6">
            <a:extLst>
              <a:ext uri="{FF2B5EF4-FFF2-40B4-BE49-F238E27FC236}">
                <a16:creationId xmlns:a16="http://schemas.microsoft.com/office/drawing/2014/main" id="{DAB75B19-B038-3F69-C2F2-986F541EAF2D}"/>
              </a:ext>
            </a:extLst>
          </p:cNvPr>
          <p:cNvSpPr txBox="1"/>
          <p:nvPr/>
        </p:nvSpPr>
        <p:spPr>
          <a:xfrm>
            <a:off x="228600" y="3943350"/>
            <a:ext cx="1657350" cy="523220"/>
          </a:xfrm>
          <a:prstGeom prst="rect">
            <a:avLst/>
          </a:prstGeom>
          <a:noFill/>
        </p:spPr>
        <p:txBody>
          <a:bodyPr wrap="square" rtlCol="0">
            <a:spAutoFit/>
          </a:bodyPr>
          <a:lstStyle/>
          <a:p>
            <a:pPr algn="ctr"/>
            <a:r>
              <a:rPr lang="en-US" sz="2800" b="1" dirty="0">
                <a:solidFill>
                  <a:schemeClr val="bg1"/>
                </a:solidFill>
                <a:effectLst>
                  <a:outerShdw blurRad="38100" dist="38100" dir="2700000" algn="tl">
                    <a:srgbClr val="000000">
                      <a:alpha val="43137"/>
                    </a:srgbClr>
                  </a:outerShdw>
                </a:effectLst>
              </a:rPr>
              <a:t>24:22</a:t>
            </a:r>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61443">
                                            <p:txEl>
                                              <p:pRg st="0" end="0"/>
                                            </p:txEl>
                                          </p:spTgt>
                                        </p:tgtEl>
                                        <p:attrNameLst>
                                          <p:attrName>style.visibility</p:attrName>
                                        </p:attrNameLst>
                                      </p:cBhvr>
                                      <p:to>
                                        <p:strVal val="visible"/>
                                      </p:to>
                                    </p:set>
                                    <p:anim calcmode="lin" valueType="num">
                                      <p:cBhvr>
                                        <p:cTn id="7" dur="500" fill="hold"/>
                                        <p:tgtEl>
                                          <p:spTgt spid="6144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144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61443">
                                            <p:txEl>
                                              <p:pRg st="0" end="0"/>
                                            </p:txEl>
                                          </p:spTgt>
                                        </p:tgtEl>
                                      </p:cBhvr>
                                    </p:animEffect>
                                  </p:childTnLst>
                                </p:cTn>
                              </p:par>
                            </p:childTnLst>
                          </p:cTn>
                        </p:par>
                        <p:par>
                          <p:cTn id="10" fill="hold" nodeType="afterGroup">
                            <p:stCondLst>
                              <p:cond delay="500"/>
                            </p:stCondLst>
                            <p:childTnLst>
                              <p:par>
                                <p:cTn id="11" presetID="53" presetClass="entr" presetSubtype="16" fill="hold" nodeType="afterEffect">
                                  <p:stCondLst>
                                    <p:cond delay="0"/>
                                  </p:stCondLst>
                                  <p:childTnLst>
                                    <p:set>
                                      <p:cBhvr>
                                        <p:cTn id="12" dur="1" fill="hold">
                                          <p:stCondLst>
                                            <p:cond delay="0"/>
                                          </p:stCondLst>
                                        </p:cTn>
                                        <p:tgtEl>
                                          <p:spTgt spid="61443">
                                            <p:txEl>
                                              <p:pRg st="1" end="1"/>
                                            </p:txEl>
                                          </p:spTgt>
                                        </p:tgtEl>
                                        <p:attrNameLst>
                                          <p:attrName>style.visibility</p:attrName>
                                        </p:attrNameLst>
                                      </p:cBhvr>
                                      <p:to>
                                        <p:strVal val="visible"/>
                                      </p:to>
                                    </p:set>
                                    <p:anim calcmode="lin" valueType="num">
                                      <p:cBhvr>
                                        <p:cTn id="13" dur="500" fill="hold"/>
                                        <p:tgtEl>
                                          <p:spTgt spid="6144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61443">
                                            <p:txEl>
                                              <p:pRg st="1" end="1"/>
                                            </p:txEl>
                                          </p:spTgt>
                                        </p:tgtEl>
                                        <p:attrNameLst>
                                          <p:attrName>ppt_h</p:attrName>
                                        </p:attrNameLst>
                                      </p:cBhvr>
                                      <p:tavLst>
                                        <p:tav tm="0">
                                          <p:val>
                                            <p:fltVal val="0"/>
                                          </p:val>
                                        </p:tav>
                                        <p:tav tm="100000">
                                          <p:val>
                                            <p:strVal val="#ppt_h"/>
                                          </p:val>
                                        </p:tav>
                                      </p:tavLst>
                                    </p:anim>
                                    <p:animEffect transition="in" filter="fade">
                                      <p:cBhvr>
                                        <p:cTn id="15" dur="500"/>
                                        <p:tgtEl>
                                          <p:spTgt spid="61443">
                                            <p:txEl>
                                              <p:pRg st="1" end="1"/>
                                            </p:txEl>
                                          </p:spTgt>
                                        </p:tgtEl>
                                      </p:cBhvr>
                                    </p:animEffect>
                                  </p:childTnLst>
                                </p:cTn>
                              </p:par>
                            </p:childTnLst>
                          </p:cTn>
                        </p:par>
                        <p:par>
                          <p:cTn id="16" fill="hold" nodeType="afterGroup">
                            <p:stCondLst>
                              <p:cond delay="1000"/>
                            </p:stCondLst>
                            <p:childTnLst>
                              <p:par>
                                <p:cTn id="17" presetID="53" presetClass="entr" presetSubtype="16" fill="hold" nodeType="afterEffect">
                                  <p:stCondLst>
                                    <p:cond delay="0"/>
                                  </p:stCondLst>
                                  <p:childTnLst>
                                    <p:set>
                                      <p:cBhvr>
                                        <p:cTn id="18" dur="1" fill="hold">
                                          <p:stCondLst>
                                            <p:cond delay="0"/>
                                          </p:stCondLst>
                                        </p:cTn>
                                        <p:tgtEl>
                                          <p:spTgt spid="61443">
                                            <p:txEl>
                                              <p:pRg st="2" end="2"/>
                                            </p:txEl>
                                          </p:spTgt>
                                        </p:tgtEl>
                                        <p:attrNameLst>
                                          <p:attrName>style.visibility</p:attrName>
                                        </p:attrNameLst>
                                      </p:cBhvr>
                                      <p:to>
                                        <p:strVal val="visible"/>
                                      </p:to>
                                    </p:set>
                                    <p:anim calcmode="lin" valueType="num">
                                      <p:cBhvr>
                                        <p:cTn id="19" dur="500" fill="hold"/>
                                        <p:tgtEl>
                                          <p:spTgt spid="6144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61443">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61443">
                                            <p:txEl>
                                              <p:pRg st="2" end="2"/>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53" presetClass="entr" presetSubtype="16" fill="hold" nodeType="clickEffect">
                                  <p:stCondLst>
                                    <p:cond delay="0"/>
                                  </p:stCondLst>
                                  <p:childTnLst>
                                    <p:set>
                                      <p:cBhvr>
                                        <p:cTn id="25" dur="1" fill="hold">
                                          <p:stCondLst>
                                            <p:cond delay="0"/>
                                          </p:stCondLst>
                                        </p:cTn>
                                        <p:tgtEl>
                                          <p:spTgt spid="61460"/>
                                        </p:tgtEl>
                                        <p:attrNameLst>
                                          <p:attrName>style.visibility</p:attrName>
                                        </p:attrNameLst>
                                      </p:cBhvr>
                                      <p:to>
                                        <p:strVal val="visible"/>
                                      </p:to>
                                    </p:set>
                                    <p:anim calcmode="lin" valueType="num">
                                      <p:cBhvr>
                                        <p:cTn id="26" dur="500" fill="hold"/>
                                        <p:tgtEl>
                                          <p:spTgt spid="61460"/>
                                        </p:tgtEl>
                                        <p:attrNameLst>
                                          <p:attrName>ppt_w</p:attrName>
                                        </p:attrNameLst>
                                      </p:cBhvr>
                                      <p:tavLst>
                                        <p:tav tm="0">
                                          <p:val>
                                            <p:fltVal val="0"/>
                                          </p:val>
                                        </p:tav>
                                        <p:tav tm="100000">
                                          <p:val>
                                            <p:strVal val="#ppt_w"/>
                                          </p:val>
                                        </p:tav>
                                      </p:tavLst>
                                    </p:anim>
                                    <p:anim calcmode="lin" valueType="num">
                                      <p:cBhvr>
                                        <p:cTn id="27" dur="500" fill="hold"/>
                                        <p:tgtEl>
                                          <p:spTgt spid="61460"/>
                                        </p:tgtEl>
                                        <p:attrNameLst>
                                          <p:attrName>ppt_h</p:attrName>
                                        </p:attrNameLst>
                                      </p:cBhvr>
                                      <p:tavLst>
                                        <p:tav tm="0">
                                          <p:val>
                                            <p:fltVal val="0"/>
                                          </p:val>
                                        </p:tav>
                                        <p:tav tm="100000">
                                          <p:val>
                                            <p:strVal val="#ppt_h"/>
                                          </p:val>
                                        </p:tav>
                                      </p:tavLst>
                                    </p:anim>
                                    <p:animEffect transition="in" filter="fade">
                                      <p:cBhvr>
                                        <p:cTn id="28" dur="500"/>
                                        <p:tgtEl>
                                          <p:spTgt spid="61460"/>
                                        </p:tgtEl>
                                      </p:cBhvr>
                                    </p:animEffect>
                                  </p:childTnLst>
                                </p:cTn>
                              </p:par>
                              <p:par>
                                <p:cTn id="29" presetID="53" presetClass="entr" presetSubtype="16" fill="hold" grpId="0" nodeType="withEffect">
                                  <p:stCondLst>
                                    <p:cond delay="0"/>
                                  </p:stCondLst>
                                  <p:childTnLst>
                                    <p:set>
                                      <p:cBhvr>
                                        <p:cTn id="30" dur="1" fill="hold">
                                          <p:stCondLst>
                                            <p:cond delay="0"/>
                                          </p:stCondLst>
                                        </p:cTn>
                                        <p:tgtEl>
                                          <p:spTgt spid="61461"/>
                                        </p:tgtEl>
                                        <p:attrNameLst>
                                          <p:attrName>style.visibility</p:attrName>
                                        </p:attrNameLst>
                                      </p:cBhvr>
                                      <p:to>
                                        <p:strVal val="visible"/>
                                      </p:to>
                                    </p:set>
                                    <p:anim calcmode="lin" valueType="num">
                                      <p:cBhvr>
                                        <p:cTn id="31" dur="500" fill="hold"/>
                                        <p:tgtEl>
                                          <p:spTgt spid="61461"/>
                                        </p:tgtEl>
                                        <p:attrNameLst>
                                          <p:attrName>ppt_w</p:attrName>
                                        </p:attrNameLst>
                                      </p:cBhvr>
                                      <p:tavLst>
                                        <p:tav tm="0">
                                          <p:val>
                                            <p:fltVal val="0"/>
                                          </p:val>
                                        </p:tav>
                                        <p:tav tm="100000">
                                          <p:val>
                                            <p:strVal val="#ppt_w"/>
                                          </p:val>
                                        </p:tav>
                                      </p:tavLst>
                                    </p:anim>
                                    <p:anim calcmode="lin" valueType="num">
                                      <p:cBhvr>
                                        <p:cTn id="32" dur="500" fill="hold"/>
                                        <p:tgtEl>
                                          <p:spTgt spid="61461"/>
                                        </p:tgtEl>
                                        <p:attrNameLst>
                                          <p:attrName>ppt_h</p:attrName>
                                        </p:attrNameLst>
                                      </p:cBhvr>
                                      <p:tavLst>
                                        <p:tav tm="0">
                                          <p:val>
                                            <p:fltVal val="0"/>
                                          </p:val>
                                        </p:tav>
                                        <p:tav tm="100000">
                                          <p:val>
                                            <p:strVal val="#ppt_h"/>
                                          </p:val>
                                        </p:tav>
                                      </p:tavLst>
                                    </p:anim>
                                    <p:animEffect transition="in" filter="fade">
                                      <p:cBhvr>
                                        <p:cTn id="33" dur="500"/>
                                        <p:tgtEl>
                                          <p:spTgt spid="614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1" grpId="0"/>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C700167C-3FC8-4364-A574-EB4505621B62}"/>
              </a:ext>
            </a:extLst>
          </p:cNvPr>
          <p:cNvSpPr>
            <a:spLocks noGrp="1" noChangeArrowheads="1"/>
          </p:cNvSpPr>
          <p:nvPr>
            <p:ph type="title"/>
          </p:nvPr>
        </p:nvSpPr>
        <p:spPr>
          <a:xfrm>
            <a:off x="1314450" y="171450"/>
            <a:ext cx="6515100" cy="914400"/>
          </a:xfrm>
          <a:effectLst>
            <a:outerShdw dist="35921" dir="2700000" algn="ctr" rotWithShape="0">
              <a:schemeClr val="accent2"/>
            </a:outerShdw>
          </a:effectLst>
        </p:spPr>
        <p:txBody>
          <a:bodyPr>
            <a:normAutofit fontScale="90000"/>
          </a:bodyPr>
          <a:lstStyle/>
          <a:p>
            <a:pPr algn="ctr"/>
            <a:r>
              <a:rPr lang="en-US" altLang="en-US" sz="3600" b="1" dirty="0">
                <a:solidFill>
                  <a:schemeClr val="bg1"/>
                </a:solidFill>
              </a:rPr>
              <a:t>Local Destruction Versus</a:t>
            </a:r>
            <a:br>
              <a:rPr lang="en-US" altLang="en-US" sz="3600" b="1" dirty="0">
                <a:solidFill>
                  <a:schemeClr val="bg1"/>
                </a:solidFill>
              </a:rPr>
            </a:br>
            <a:r>
              <a:rPr lang="en-US" altLang="en-US" sz="3600" b="1" dirty="0">
                <a:solidFill>
                  <a:schemeClr val="bg1"/>
                </a:solidFill>
              </a:rPr>
              <a:t>World Wide Destruction</a:t>
            </a:r>
          </a:p>
        </p:txBody>
      </p:sp>
      <p:sp>
        <p:nvSpPr>
          <p:cNvPr id="62467" name="Rectangle 3">
            <a:extLst>
              <a:ext uri="{FF2B5EF4-FFF2-40B4-BE49-F238E27FC236}">
                <a16:creationId xmlns:a16="http://schemas.microsoft.com/office/drawing/2014/main" id="{4015CB6C-4940-43E2-9576-7EBCA32487A2}"/>
              </a:ext>
            </a:extLst>
          </p:cNvPr>
          <p:cNvSpPr>
            <a:spLocks noGrp="1" noChangeArrowheads="1"/>
          </p:cNvSpPr>
          <p:nvPr>
            <p:ph idx="1"/>
          </p:nvPr>
        </p:nvSpPr>
        <p:spPr>
          <a:xfrm>
            <a:off x="228600" y="1885950"/>
            <a:ext cx="8686800" cy="3048000"/>
          </a:xfrm>
        </p:spPr>
        <p:txBody>
          <a:bodyPr/>
          <a:lstStyle/>
          <a:p>
            <a:pPr>
              <a:lnSpc>
                <a:spcPct val="100000"/>
              </a:lnSpc>
            </a:pPr>
            <a:r>
              <a:rPr lang="en-US" altLang="en-US" sz="2500" b="1" dirty="0">
                <a:solidFill>
                  <a:schemeClr val="bg1"/>
                </a:solidFill>
                <a:latin typeface="Calibri" panose="020F0502020204030204" pitchFamily="34" charset="0"/>
              </a:rPr>
              <a:t>Second coming and judgment are universal</a:t>
            </a:r>
          </a:p>
          <a:p>
            <a:pPr lvl="1">
              <a:lnSpc>
                <a:spcPct val="100000"/>
              </a:lnSpc>
            </a:pPr>
            <a:r>
              <a:rPr lang="en-US" altLang="en-US" sz="2300" b="1" dirty="0">
                <a:solidFill>
                  <a:srgbClr val="FFA86D"/>
                </a:solidFill>
                <a:latin typeface="Calibri" panose="020F0502020204030204" pitchFamily="34" charset="0"/>
              </a:rPr>
              <a:t>Matthew 24:39</a:t>
            </a:r>
          </a:p>
          <a:p>
            <a:pPr lvl="1">
              <a:lnSpc>
                <a:spcPct val="100000"/>
              </a:lnSpc>
            </a:pPr>
            <a:r>
              <a:rPr lang="en-US" altLang="en-US" sz="2400" dirty="0">
                <a:solidFill>
                  <a:schemeClr val="bg1"/>
                </a:solidFill>
                <a:latin typeface="Calibri" panose="020F0502020204030204" pitchFamily="34" charset="0"/>
              </a:rPr>
              <a:t>Flood was NOT a local event – it was world wide</a:t>
            </a:r>
          </a:p>
          <a:p>
            <a:pPr lvl="2">
              <a:lnSpc>
                <a:spcPct val="100000"/>
              </a:lnSpc>
            </a:pPr>
            <a:r>
              <a:rPr lang="en-US" altLang="en-US" sz="2300" b="1" dirty="0">
                <a:solidFill>
                  <a:srgbClr val="FFA86D"/>
                </a:solidFill>
                <a:latin typeface="Calibri" panose="020F0502020204030204" pitchFamily="34" charset="0"/>
              </a:rPr>
              <a:t>2 Peter 3:6</a:t>
            </a:r>
          </a:p>
          <a:p>
            <a:pPr lvl="1">
              <a:lnSpc>
                <a:spcPct val="100000"/>
              </a:lnSpc>
            </a:pPr>
            <a:r>
              <a:rPr lang="en-US" altLang="en-US" sz="2400" dirty="0">
                <a:solidFill>
                  <a:schemeClr val="bg1"/>
                </a:solidFill>
                <a:latin typeface="Calibri" panose="020F0502020204030204" pitchFamily="34" charset="0"/>
              </a:rPr>
              <a:t>In the destruction of Jerusalem, the saved are ordered to </a:t>
            </a:r>
            <a:r>
              <a:rPr lang="en-US" altLang="en-US" sz="2250" b="1" dirty="0">
                <a:solidFill>
                  <a:srgbClr val="FFFF00"/>
                </a:solidFill>
                <a:latin typeface="Calibri" panose="020F0502020204030204" pitchFamily="34" charset="0"/>
              </a:rPr>
              <a:t>“FLEE”</a:t>
            </a:r>
            <a:r>
              <a:rPr lang="en-US" altLang="en-US" sz="2250" dirty="0">
                <a:latin typeface="Calibri" panose="020F0502020204030204" pitchFamily="34" charset="0"/>
              </a:rPr>
              <a:t> </a:t>
            </a:r>
            <a:r>
              <a:rPr lang="en-US" altLang="en-US" sz="2300" b="1" dirty="0">
                <a:solidFill>
                  <a:srgbClr val="FFA86D"/>
                </a:solidFill>
                <a:latin typeface="Calibri" panose="020F0502020204030204" pitchFamily="34" charset="0"/>
              </a:rPr>
              <a:t>(Matthew 24:16)</a:t>
            </a:r>
          </a:p>
          <a:p>
            <a:pPr lvl="1">
              <a:lnSpc>
                <a:spcPct val="100000"/>
              </a:lnSpc>
            </a:pPr>
            <a:r>
              <a:rPr lang="en-US" altLang="en-US" sz="2400" dirty="0">
                <a:solidFill>
                  <a:schemeClr val="bg1"/>
                </a:solidFill>
                <a:latin typeface="Calibri" panose="020F0502020204030204" pitchFamily="34" charset="0"/>
              </a:rPr>
              <a:t>At the coming of the Lord, they are </a:t>
            </a:r>
            <a:r>
              <a:rPr lang="en-US" altLang="en-US" sz="2250" b="1" dirty="0">
                <a:solidFill>
                  <a:srgbClr val="FFFF00"/>
                </a:solidFill>
                <a:latin typeface="Calibri" panose="020F0502020204030204" pitchFamily="34" charset="0"/>
              </a:rPr>
              <a:t>“TAKEN”</a:t>
            </a:r>
            <a:r>
              <a:rPr lang="en-US" altLang="en-US" sz="2250" dirty="0">
                <a:latin typeface="Calibri" panose="020F0502020204030204" pitchFamily="34" charset="0"/>
              </a:rPr>
              <a:t> </a:t>
            </a:r>
            <a:r>
              <a:rPr lang="en-US" altLang="en-US" sz="2300" b="1" dirty="0">
                <a:solidFill>
                  <a:srgbClr val="FFA86D"/>
                </a:solidFill>
                <a:latin typeface="Calibri" panose="020F0502020204030204" pitchFamily="34" charset="0"/>
              </a:rPr>
              <a:t>(Matthew 24:40-41)</a:t>
            </a:r>
          </a:p>
        </p:txBody>
      </p:sp>
      <p:sp>
        <p:nvSpPr>
          <p:cNvPr id="62468" name="Line 4">
            <a:extLst>
              <a:ext uri="{FF2B5EF4-FFF2-40B4-BE49-F238E27FC236}">
                <a16:creationId xmlns:a16="http://schemas.microsoft.com/office/drawing/2014/main" id="{41BE7775-EEEA-4283-B47B-35799948E068}"/>
              </a:ext>
            </a:extLst>
          </p:cNvPr>
          <p:cNvSpPr>
            <a:spLocks noChangeShapeType="1"/>
          </p:cNvSpPr>
          <p:nvPr/>
        </p:nvSpPr>
        <p:spPr bwMode="auto">
          <a:xfrm>
            <a:off x="1371600" y="1200150"/>
            <a:ext cx="6400800" cy="0"/>
          </a:xfrm>
          <a:prstGeom prst="line">
            <a:avLst/>
          </a:prstGeom>
          <a:noFill/>
          <a:ln w="2540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
        <p:nvSpPr>
          <p:cNvPr id="62473" name="Rectangle 9">
            <a:extLst>
              <a:ext uri="{FF2B5EF4-FFF2-40B4-BE49-F238E27FC236}">
                <a16:creationId xmlns:a16="http://schemas.microsoft.com/office/drawing/2014/main" id="{10A66F4C-DE1C-4A7D-B556-84BA4FDB9969}"/>
              </a:ext>
            </a:extLst>
          </p:cNvPr>
          <p:cNvSpPr>
            <a:spLocks noChangeArrowheads="1"/>
          </p:cNvSpPr>
          <p:nvPr/>
        </p:nvSpPr>
        <p:spPr bwMode="auto">
          <a:xfrm>
            <a:off x="228600" y="1371600"/>
            <a:ext cx="8686800" cy="457200"/>
          </a:xfrm>
          <a:prstGeom prst="rect">
            <a:avLst/>
          </a:prstGeom>
          <a:solidFill>
            <a:srgbClr val="961D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74" name="Text Box 10">
            <a:extLst>
              <a:ext uri="{FF2B5EF4-FFF2-40B4-BE49-F238E27FC236}">
                <a16:creationId xmlns:a16="http://schemas.microsoft.com/office/drawing/2014/main" id="{11DAD01A-381B-4AD8-BCF8-4D6A230F3A2E}"/>
              </a:ext>
            </a:extLst>
          </p:cNvPr>
          <p:cNvSpPr txBox="1">
            <a:spLocks noChangeArrowheads="1"/>
          </p:cNvSpPr>
          <p:nvPr/>
        </p:nvSpPr>
        <p:spPr bwMode="auto">
          <a:xfrm>
            <a:off x="228600" y="1371600"/>
            <a:ext cx="8686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p>
            <a:pPr algn="ctr">
              <a:spcBef>
                <a:spcPct val="50000"/>
              </a:spcBef>
            </a:pPr>
            <a:r>
              <a:rPr lang="en-US" altLang="en-US" sz="2400" b="1" dirty="0">
                <a:solidFill>
                  <a:schemeClr val="bg1"/>
                </a:solidFill>
                <a:effectLst>
                  <a:outerShdw blurRad="38100" dist="38100" dir="2700000" algn="tl">
                    <a:srgbClr val="000000">
                      <a:alpha val="43137"/>
                    </a:srgbClr>
                  </a:outerShdw>
                </a:effectLst>
                <a:latin typeface="Calibri" panose="020F0502020204030204" pitchFamily="34" charset="0"/>
              </a:rPr>
              <a:t>WORLD WIDE DESTRUCTION</a:t>
            </a:r>
          </a:p>
        </p:txBody>
      </p:sp>
      <p:sp>
        <p:nvSpPr>
          <p:cNvPr id="2" name="Rectangle 9">
            <a:extLst>
              <a:ext uri="{FF2B5EF4-FFF2-40B4-BE49-F238E27FC236}">
                <a16:creationId xmlns:a16="http://schemas.microsoft.com/office/drawing/2014/main" id="{16714677-8900-E586-899D-0F867B0A401A}"/>
              </a:ext>
            </a:extLst>
          </p:cNvPr>
          <p:cNvSpPr>
            <a:spLocks noChangeArrowheads="1"/>
          </p:cNvSpPr>
          <p:nvPr/>
        </p:nvSpPr>
        <p:spPr bwMode="auto">
          <a:xfrm>
            <a:off x="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10">
            <a:extLst>
              <a:ext uri="{FF2B5EF4-FFF2-40B4-BE49-F238E27FC236}">
                <a16:creationId xmlns:a16="http://schemas.microsoft.com/office/drawing/2014/main" id="{72E30FB9-E374-449C-240C-3CACBF69874E}"/>
              </a:ext>
            </a:extLst>
          </p:cNvPr>
          <p:cNvSpPr>
            <a:spLocks noChangeArrowheads="1"/>
          </p:cNvSpPr>
          <p:nvPr/>
        </p:nvSpPr>
        <p:spPr bwMode="auto">
          <a:xfrm>
            <a:off x="902970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11">
            <a:extLst>
              <a:ext uri="{FF2B5EF4-FFF2-40B4-BE49-F238E27FC236}">
                <a16:creationId xmlns:a16="http://schemas.microsoft.com/office/drawing/2014/main" id="{50C84711-DACA-356D-A3FD-EDD9B6F861B0}"/>
              </a:ext>
            </a:extLst>
          </p:cNvPr>
          <p:cNvSpPr>
            <a:spLocks noChangeArrowheads="1"/>
          </p:cNvSpPr>
          <p:nvPr/>
        </p:nvSpPr>
        <p:spPr bwMode="auto">
          <a:xfrm>
            <a:off x="114300" y="0"/>
            <a:ext cx="8953500" cy="114295"/>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12">
            <a:extLst>
              <a:ext uri="{FF2B5EF4-FFF2-40B4-BE49-F238E27FC236}">
                <a16:creationId xmlns:a16="http://schemas.microsoft.com/office/drawing/2014/main" id="{0676A343-0314-D4E8-7114-3C449FD8667C}"/>
              </a:ext>
            </a:extLst>
          </p:cNvPr>
          <p:cNvSpPr>
            <a:spLocks noChangeArrowheads="1"/>
          </p:cNvSpPr>
          <p:nvPr/>
        </p:nvSpPr>
        <p:spPr bwMode="auto">
          <a:xfrm>
            <a:off x="0" y="5029200"/>
            <a:ext cx="9067800" cy="114300"/>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62467">
                                            <p:txEl>
                                              <p:pRg st="2" end="2"/>
                                            </p:txEl>
                                          </p:spTgt>
                                        </p:tgtEl>
                                        <p:attrNameLst>
                                          <p:attrName>style.visibility</p:attrName>
                                        </p:attrNameLst>
                                      </p:cBhvr>
                                      <p:to>
                                        <p:strVal val="visible"/>
                                      </p:to>
                                    </p:set>
                                    <p:anim calcmode="lin" valueType="num">
                                      <p:cBhvr>
                                        <p:cTn id="7" dur="500" fill="hold"/>
                                        <p:tgtEl>
                                          <p:spTgt spid="62467">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62467">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62467">
                                            <p:txEl>
                                              <p:pRg st="2" end="2"/>
                                            </p:txEl>
                                          </p:spTgt>
                                        </p:tgtEl>
                                      </p:cBhvr>
                                    </p:animEffect>
                                  </p:childTnLst>
                                </p:cTn>
                              </p:par>
                            </p:childTnLst>
                          </p:cTn>
                        </p:par>
                        <p:par>
                          <p:cTn id="10" fill="hold" nodeType="afterGroup">
                            <p:stCondLst>
                              <p:cond delay="500"/>
                            </p:stCondLst>
                            <p:childTnLst>
                              <p:par>
                                <p:cTn id="11" presetID="53" presetClass="entr" presetSubtype="16" fill="hold" nodeType="afterEffect">
                                  <p:stCondLst>
                                    <p:cond delay="0"/>
                                  </p:stCondLst>
                                  <p:childTnLst>
                                    <p:set>
                                      <p:cBhvr>
                                        <p:cTn id="12" dur="1" fill="hold">
                                          <p:stCondLst>
                                            <p:cond delay="0"/>
                                          </p:stCondLst>
                                        </p:cTn>
                                        <p:tgtEl>
                                          <p:spTgt spid="62467">
                                            <p:txEl>
                                              <p:pRg st="3" end="3"/>
                                            </p:txEl>
                                          </p:spTgt>
                                        </p:tgtEl>
                                        <p:attrNameLst>
                                          <p:attrName>style.visibility</p:attrName>
                                        </p:attrNameLst>
                                      </p:cBhvr>
                                      <p:to>
                                        <p:strVal val="visible"/>
                                      </p:to>
                                    </p:set>
                                    <p:anim calcmode="lin" valueType="num">
                                      <p:cBhvr>
                                        <p:cTn id="13" dur="500" fill="hold"/>
                                        <p:tgtEl>
                                          <p:spTgt spid="62467">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62467">
                                            <p:txEl>
                                              <p:pRg st="3" end="3"/>
                                            </p:txEl>
                                          </p:spTgt>
                                        </p:tgtEl>
                                        <p:attrNameLst>
                                          <p:attrName>ppt_h</p:attrName>
                                        </p:attrNameLst>
                                      </p:cBhvr>
                                      <p:tavLst>
                                        <p:tav tm="0">
                                          <p:val>
                                            <p:fltVal val="0"/>
                                          </p:val>
                                        </p:tav>
                                        <p:tav tm="100000">
                                          <p:val>
                                            <p:strVal val="#ppt_h"/>
                                          </p:val>
                                        </p:tav>
                                      </p:tavLst>
                                    </p:anim>
                                    <p:animEffect transition="in" filter="fade">
                                      <p:cBhvr>
                                        <p:cTn id="15" dur="500"/>
                                        <p:tgtEl>
                                          <p:spTgt spid="62467">
                                            <p:txEl>
                                              <p:pRg st="3" end="3"/>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3" presetClass="entr" presetSubtype="16" fill="hold" nodeType="clickEffect">
                                  <p:stCondLst>
                                    <p:cond delay="0"/>
                                  </p:stCondLst>
                                  <p:childTnLst>
                                    <p:set>
                                      <p:cBhvr>
                                        <p:cTn id="19" dur="1" fill="hold">
                                          <p:stCondLst>
                                            <p:cond delay="0"/>
                                          </p:stCondLst>
                                        </p:cTn>
                                        <p:tgtEl>
                                          <p:spTgt spid="62467">
                                            <p:txEl>
                                              <p:pRg st="4" end="4"/>
                                            </p:txEl>
                                          </p:spTgt>
                                        </p:tgtEl>
                                        <p:attrNameLst>
                                          <p:attrName>style.visibility</p:attrName>
                                        </p:attrNameLst>
                                      </p:cBhvr>
                                      <p:to>
                                        <p:strVal val="visible"/>
                                      </p:to>
                                    </p:set>
                                    <p:anim calcmode="lin" valueType="num">
                                      <p:cBhvr>
                                        <p:cTn id="20" dur="500" fill="hold"/>
                                        <p:tgtEl>
                                          <p:spTgt spid="62467">
                                            <p:txEl>
                                              <p:pRg st="4" end="4"/>
                                            </p:txEl>
                                          </p:spTgt>
                                        </p:tgtEl>
                                        <p:attrNameLst>
                                          <p:attrName>ppt_w</p:attrName>
                                        </p:attrNameLst>
                                      </p:cBhvr>
                                      <p:tavLst>
                                        <p:tav tm="0">
                                          <p:val>
                                            <p:fltVal val="0"/>
                                          </p:val>
                                        </p:tav>
                                        <p:tav tm="100000">
                                          <p:val>
                                            <p:strVal val="#ppt_w"/>
                                          </p:val>
                                        </p:tav>
                                      </p:tavLst>
                                    </p:anim>
                                    <p:anim calcmode="lin" valueType="num">
                                      <p:cBhvr>
                                        <p:cTn id="21" dur="500" fill="hold"/>
                                        <p:tgtEl>
                                          <p:spTgt spid="62467">
                                            <p:txEl>
                                              <p:pRg st="4" end="4"/>
                                            </p:txEl>
                                          </p:spTgt>
                                        </p:tgtEl>
                                        <p:attrNameLst>
                                          <p:attrName>ppt_h</p:attrName>
                                        </p:attrNameLst>
                                      </p:cBhvr>
                                      <p:tavLst>
                                        <p:tav tm="0">
                                          <p:val>
                                            <p:fltVal val="0"/>
                                          </p:val>
                                        </p:tav>
                                        <p:tav tm="100000">
                                          <p:val>
                                            <p:strVal val="#ppt_h"/>
                                          </p:val>
                                        </p:tav>
                                      </p:tavLst>
                                    </p:anim>
                                    <p:animEffect transition="in" filter="fade">
                                      <p:cBhvr>
                                        <p:cTn id="22" dur="500"/>
                                        <p:tgtEl>
                                          <p:spTgt spid="62467">
                                            <p:txEl>
                                              <p:pRg st="4" end="4"/>
                                            </p:txEl>
                                          </p:spTgt>
                                        </p:tgtEl>
                                      </p:cBhvr>
                                    </p:animEffect>
                                  </p:childTnLst>
                                </p:cTn>
                              </p:par>
                            </p:childTnLst>
                          </p:cTn>
                        </p:par>
                        <p:par>
                          <p:cTn id="23" fill="hold" nodeType="afterGroup">
                            <p:stCondLst>
                              <p:cond delay="500"/>
                            </p:stCondLst>
                            <p:childTnLst>
                              <p:par>
                                <p:cTn id="24" presetID="53" presetClass="entr" presetSubtype="16" fill="hold" nodeType="afterEffect">
                                  <p:stCondLst>
                                    <p:cond delay="0"/>
                                  </p:stCondLst>
                                  <p:childTnLst>
                                    <p:set>
                                      <p:cBhvr>
                                        <p:cTn id="25" dur="1" fill="hold">
                                          <p:stCondLst>
                                            <p:cond delay="0"/>
                                          </p:stCondLst>
                                        </p:cTn>
                                        <p:tgtEl>
                                          <p:spTgt spid="62467">
                                            <p:txEl>
                                              <p:pRg st="5" end="5"/>
                                            </p:txEl>
                                          </p:spTgt>
                                        </p:tgtEl>
                                        <p:attrNameLst>
                                          <p:attrName>style.visibility</p:attrName>
                                        </p:attrNameLst>
                                      </p:cBhvr>
                                      <p:to>
                                        <p:strVal val="visible"/>
                                      </p:to>
                                    </p:set>
                                    <p:anim calcmode="lin" valueType="num">
                                      <p:cBhvr>
                                        <p:cTn id="26" dur="500" fill="hold"/>
                                        <p:tgtEl>
                                          <p:spTgt spid="62467">
                                            <p:txEl>
                                              <p:pRg st="5" end="5"/>
                                            </p:txEl>
                                          </p:spTgt>
                                        </p:tgtEl>
                                        <p:attrNameLst>
                                          <p:attrName>ppt_w</p:attrName>
                                        </p:attrNameLst>
                                      </p:cBhvr>
                                      <p:tavLst>
                                        <p:tav tm="0">
                                          <p:val>
                                            <p:fltVal val="0"/>
                                          </p:val>
                                        </p:tav>
                                        <p:tav tm="100000">
                                          <p:val>
                                            <p:strVal val="#ppt_w"/>
                                          </p:val>
                                        </p:tav>
                                      </p:tavLst>
                                    </p:anim>
                                    <p:anim calcmode="lin" valueType="num">
                                      <p:cBhvr>
                                        <p:cTn id="27" dur="500" fill="hold"/>
                                        <p:tgtEl>
                                          <p:spTgt spid="62467">
                                            <p:txEl>
                                              <p:pRg st="5" end="5"/>
                                            </p:txEl>
                                          </p:spTgt>
                                        </p:tgtEl>
                                        <p:attrNameLst>
                                          <p:attrName>ppt_h</p:attrName>
                                        </p:attrNameLst>
                                      </p:cBhvr>
                                      <p:tavLst>
                                        <p:tav tm="0">
                                          <p:val>
                                            <p:fltVal val="0"/>
                                          </p:val>
                                        </p:tav>
                                        <p:tav tm="100000">
                                          <p:val>
                                            <p:strVal val="#ppt_h"/>
                                          </p:val>
                                        </p:tav>
                                      </p:tavLst>
                                    </p:anim>
                                    <p:animEffect transition="in" filter="fade">
                                      <p:cBhvr>
                                        <p:cTn id="28" dur="500"/>
                                        <p:tgtEl>
                                          <p:spTgt spid="6246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D98A221D-5402-49F3-A57D-740AB8DAF53A}"/>
              </a:ext>
            </a:extLst>
          </p:cNvPr>
          <p:cNvSpPr>
            <a:spLocks noGrp="1" noChangeArrowheads="1"/>
          </p:cNvSpPr>
          <p:nvPr>
            <p:ph type="title"/>
          </p:nvPr>
        </p:nvSpPr>
        <p:spPr>
          <a:xfrm>
            <a:off x="1314450" y="171450"/>
            <a:ext cx="6515100" cy="914400"/>
          </a:xfrm>
          <a:effectLst>
            <a:outerShdw dist="35921" dir="2700000" algn="ctr" rotWithShape="0">
              <a:schemeClr val="accent2"/>
            </a:outerShdw>
          </a:effectLst>
        </p:spPr>
        <p:txBody>
          <a:bodyPr>
            <a:normAutofit fontScale="90000"/>
          </a:bodyPr>
          <a:lstStyle/>
          <a:p>
            <a:pPr algn="ctr"/>
            <a:r>
              <a:rPr lang="en-US" altLang="en-US" sz="3600" b="1" dirty="0">
                <a:solidFill>
                  <a:schemeClr val="bg1"/>
                </a:solidFill>
              </a:rPr>
              <a:t>Local Destruction Versus</a:t>
            </a:r>
            <a:br>
              <a:rPr lang="en-US" altLang="en-US" sz="3600" b="1" dirty="0">
                <a:solidFill>
                  <a:schemeClr val="bg1"/>
                </a:solidFill>
              </a:rPr>
            </a:br>
            <a:r>
              <a:rPr lang="en-US" altLang="en-US" sz="3600" b="1" dirty="0">
                <a:solidFill>
                  <a:schemeClr val="bg1"/>
                </a:solidFill>
              </a:rPr>
              <a:t>World Wide Destruction</a:t>
            </a:r>
          </a:p>
        </p:txBody>
      </p:sp>
      <p:sp>
        <p:nvSpPr>
          <p:cNvPr id="63491" name="Rectangle 3">
            <a:extLst>
              <a:ext uri="{FF2B5EF4-FFF2-40B4-BE49-F238E27FC236}">
                <a16:creationId xmlns:a16="http://schemas.microsoft.com/office/drawing/2014/main" id="{8D7ACE01-9A5F-47E9-B3FB-C3391183373B}"/>
              </a:ext>
            </a:extLst>
          </p:cNvPr>
          <p:cNvSpPr>
            <a:spLocks noGrp="1" noChangeArrowheads="1"/>
          </p:cNvSpPr>
          <p:nvPr>
            <p:ph idx="1"/>
          </p:nvPr>
        </p:nvSpPr>
        <p:spPr>
          <a:xfrm>
            <a:off x="228600" y="1828800"/>
            <a:ext cx="8686800" cy="3200400"/>
          </a:xfrm>
        </p:spPr>
        <p:txBody>
          <a:bodyPr/>
          <a:lstStyle/>
          <a:p>
            <a:pPr>
              <a:lnSpc>
                <a:spcPct val="100000"/>
              </a:lnSpc>
            </a:pPr>
            <a:r>
              <a:rPr lang="en-US" altLang="en-US" sz="2500" b="1" dirty="0">
                <a:solidFill>
                  <a:schemeClr val="bg1"/>
                </a:solidFill>
                <a:latin typeface="Calibri" panose="020F0502020204030204" pitchFamily="34" charset="0"/>
              </a:rPr>
              <a:t>Matthew 25 supplements Matthew 24:36-51</a:t>
            </a:r>
          </a:p>
          <a:p>
            <a:pPr lvl="1">
              <a:lnSpc>
                <a:spcPct val="100000"/>
              </a:lnSpc>
            </a:pPr>
            <a:r>
              <a:rPr lang="en-US" altLang="en-US" sz="2400" dirty="0">
                <a:solidFill>
                  <a:schemeClr val="bg1"/>
                </a:solidFill>
                <a:latin typeface="Calibri" panose="020F0502020204030204" pitchFamily="34" charset="0"/>
              </a:rPr>
              <a:t>Judgment of Matthew 25 involves and includes </a:t>
            </a:r>
            <a:r>
              <a:rPr lang="en-US" altLang="en-US" sz="2400" b="1" i="1" dirty="0">
                <a:solidFill>
                  <a:srgbClr val="FFFF00"/>
                </a:solidFill>
                <a:latin typeface="Calibri" panose="020F0502020204030204" pitchFamily="34" charset="0"/>
              </a:rPr>
              <a:t>“all nations”</a:t>
            </a:r>
          </a:p>
          <a:p>
            <a:pPr lvl="2">
              <a:lnSpc>
                <a:spcPct val="100000"/>
              </a:lnSpc>
            </a:pPr>
            <a:r>
              <a:rPr lang="en-US" altLang="en-US" sz="2300" b="1" dirty="0">
                <a:solidFill>
                  <a:srgbClr val="FFA86D"/>
                </a:solidFill>
                <a:latin typeface="Calibri" panose="020F0502020204030204" pitchFamily="34" charset="0"/>
              </a:rPr>
              <a:t>Matthew 25:32</a:t>
            </a:r>
          </a:p>
          <a:p>
            <a:pPr lvl="1">
              <a:lnSpc>
                <a:spcPct val="100000"/>
              </a:lnSpc>
            </a:pPr>
            <a:r>
              <a:rPr lang="en-US" altLang="en-US" sz="2400" dirty="0">
                <a:solidFill>
                  <a:schemeClr val="bg1"/>
                </a:solidFill>
                <a:latin typeface="Calibri" panose="020F0502020204030204" pitchFamily="34" charset="0"/>
              </a:rPr>
              <a:t>It is the final judgment </a:t>
            </a:r>
            <a:r>
              <a:rPr lang="en-US" altLang="en-US" sz="2300" b="1" dirty="0">
                <a:solidFill>
                  <a:srgbClr val="FFA86D"/>
                </a:solidFill>
                <a:latin typeface="Calibri" panose="020F0502020204030204" pitchFamily="34" charset="0"/>
              </a:rPr>
              <a:t>(Matthew 25:34, 41, 46)</a:t>
            </a:r>
          </a:p>
          <a:p>
            <a:pPr lvl="1">
              <a:lnSpc>
                <a:spcPct val="100000"/>
              </a:lnSpc>
            </a:pPr>
            <a:r>
              <a:rPr lang="en-US" altLang="en-US" sz="2400" dirty="0">
                <a:solidFill>
                  <a:schemeClr val="bg1"/>
                </a:solidFill>
                <a:latin typeface="Calibri" panose="020F0502020204030204" pitchFamily="34" charset="0"/>
              </a:rPr>
              <a:t>Ten Virgins parable says </a:t>
            </a:r>
            <a:r>
              <a:rPr lang="en-US" altLang="en-US" sz="2400" i="1" dirty="0">
                <a:solidFill>
                  <a:schemeClr val="bg1"/>
                </a:solidFill>
                <a:latin typeface="Calibri" panose="020F0502020204030204" pitchFamily="34" charset="0"/>
              </a:rPr>
              <a:t>“be prepared,” “watch”</a:t>
            </a:r>
          </a:p>
          <a:p>
            <a:pPr lvl="1">
              <a:lnSpc>
                <a:spcPct val="100000"/>
              </a:lnSpc>
            </a:pPr>
            <a:r>
              <a:rPr lang="en-US" altLang="en-US" sz="2400" dirty="0">
                <a:solidFill>
                  <a:schemeClr val="bg1"/>
                </a:solidFill>
                <a:latin typeface="Calibri" panose="020F0502020204030204" pitchFamily="34" charset="0"/>
              </a:rPr>
              <a:t>Parable of the Talents</a:t>
            </a:r>
          </a:p>
          <a:p>
            <a:pPr lvl="2">
              <a:lnSpc>
                <a:spcPct val="100000"/>
              </a:lnSpc>
            </a:pPr>
            <a:r>
              <a:rPr lang="en-US" altLang="en-US" sz="2400" b="1" dirty="0">
                <a:solidFill>
                  <a:srgbClr val="FFA86D"/>
                </a:solidFill>
                <a:latin typeface="Calibri" panose="020F0502020204030204" pitchFamily="34" charset="0"/>
              </a:rPr>
              <a:t>Matthew 25:21, 23, 26</a:t>
            </a:r>
            <a:r>
              <a:rPr lang="en-US" altLang="en-US" sz="2400" b="1" dirty="0">
                <a:latin typeface="Calibri" panose="020F0502020204030204" pitchFamily="34" charset="0"/>
              </a:rPr>
              <a:t> </a:t>
            </a:r>
            <a:r>
              <a:rPr lang="en-US" altLang="en-US" sz="2400" dirty="0">
                <a:solidFill>
                  <a:schemeClr val="bg1"/>
                </a:solidFill>
                <a:latin typeface="Calibri" panose="020F0502020204030204" pitchFamily="34" charset="0"/>
              </a:rPr>
              <a:t>compared to</a:t>
            </a:r>
            <a:r>
              <a:rPr lang="en-US" altLang="en-US" sz="2400" b="1" dirty="0">
                <a:solidFill>
                  <a:schemeClr val="bg1"/>
                </a:solidFill>
                <a:latin typeface="Calibri" panose="020F0502020204030204" pitchFamily="34" charset="0"/>
              </a:rPr>
              <a:t> </a:t>
            </a:r>
            <a:r>
              <a:rPr lang="en-US" altLang="en-US" sz="2400" b="1" dirty="0">
                <a:solidFill>
                  <a:srgbClr val="FFA86D"/>
                </a:solidFill>
                <a:latin typeface="Calibri" panose="020F0502020204030204" pitchFamily="34" charset="0"/>
              </a:rPr>
              <a:t>24:42-51</a:t>
            </a:r>
          </a:p>
        </p:txBody>
      </p:sp>
      <p:sp>
        <p:nvSpPr>
          <p:cNvPr id="63492" name="Line 4">
            <a:extLst>
              <a:ext uri="{FF2B5EF4-FFF2-40B4-BE49-F238E27FC236}">
                <a16:creationId xmlns:a16="http://schemas.microsoft.com/office/drawing/2014/main" id="{C19AD10C-A7A3-402D-8F20-A5C6EBB3B8DD}"/>
              </a:ext>
            </a:extLst>
          </p:cNvPr>
          <p:cNvSpPr>
            <a:spLocks noChangeShapeType="1"/>
          </p:cNvSpPr>
          <p:nvPr/>
        </p:nvSpPr>
        <p:spPr bwMode="auto">
          <a:xfrm>
            <a:off x="1371600" y="1200150"/>
            <a:ext cx="6400800" cy="0"/>
          </a:xfrm>
          <a:prstGeom prst="line">
            <a:avLst/>
          </a:prstGeom>
          <a:noFill/>
          <a:ln w="2540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
        <p:nvSpPr>
          <p:cNvPr id="63497" name="Rectangle 9">
            <a:extLst>
              <a:ext uri="{FF2B5EF4-FFF2-40B4-BE49-F238E27FC236}">
                <a16:creationId xmlns:a16="http://schemas.microsoft.com/office/drawing/2014/main" id="{F7D2700E-B6DC-45B9-BD21-D2D0D7A5A88F}"/>
              </a:ext>
            </a:extLst>
          </p:cNvPr>
          <p:cNvSpPr>
            <a:spLocks noChangeArrowheads="1"/>
          </p:cNvSpPr>
          <p:nvPr/>
        </p:nvSpPr>
        <p:spPr bwMode="auto">
          <a:xfrm>
            <a:off x="228600" y="1371600"/>
            <a:ext cx="8686800" cy="457200"/>
          </a:xfrm>
          <a:prstGeom prst="rect">
            <a:avLst/>
          </a:prstGeom>
          <a:solidFill>
            <a:srgbClr val="961D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3498" name="Text Box 10">
            <a:extLst>
              <a:ext uri="{FF2B5EF4-FFF2-40B4-BE49-F238E27FC236}">
                <a16:creationId xmlns:a16="http://schemas.microsoft.com/office/drawing/2014/main" id="{78081C1F-05F8-4A88-9312-6DC1697A6B5A}"/>
              </a:ext>
            </a:extLst>
          </p:cNvPr>
          <p:cNvSpPr txBox="1">
            <a:spLocks noChangeArrowheads="1"/>
          </p:cNvSpPr>
          <p:nvPr/>
        </p:nvSpPr>
        <p:spPr bwMode="auto">
          <a:xfrm>
            <a:off x="228600" y="1371600"/>
            <a:ext cx="8686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p>
            <a:pPr algn="ctr">
              <a:spcBef>
                <a:spcPct val="50000"/>
              </a:spcBef>
            </a:pPr>
            <a:r>
              <a:rPr lang="en-US" altLang="en-US" sz="2400" b="1" dirty="0">
                <a:solidFill>
                  <a:schemeClr val="bg1"/>
                </a:solidFill>
                <a:effectLst>
                  <a:outerShdw blurRad="38100" dist="38100" dir="2700000" algn="tl">
                    <a:srgbClr val="000000">
                      <a:alpha val="43137"/>
                    </a:srgbClr>
                  </a:outerShdw>
                </a:effectLst>
                <a:latin typeface="Calibri" panose="020F0502020204030204" pitchFamily="34" charset="0"/>
              </a:rPr>
              <a:t>WORLD WIDE DESTRUCTION</a:t>
            </a:r>
          </a:p>
        </p:txBody>
      </p:sp>
      <p:sp>
        <p:nvSpPr>
          <p:cNvPr id="2" name="Rectangle 9">
            <a:extLst>
              <a:ext uri="{FF2B5EF4-FFF2-40B4-BE49-F238E27FC236}">
                <a16:creationId xmlns:a16="http://schemas.microsoft.com/office/drawing/2014/main" id="{D1804125-D689-F2D5-58D5-26A5CFE7D5C2}"/>
              </a:ext>
            </a:extLst>
          </p:cNvPr>
          <p:cNvSpPr>
            <a:spLocks noChangeArrowheads="1"/>
          </p:cNvSpPr>
          <p:nvPr/>
        </p:nvSpPr>
        <p:spPr bwMode="auto">
          <a:xfrm>
            <a:off x="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10">
            <a:extLst>
              <a:ext uri="{FF2B5EF4-FFF2-40B4-BE49-F238E27FC236}">
                <a16:creationId xmlns:a16="http://schemas.microsoft.com/office/drawing/2014/main" id="{F171324E-037C-A9A7-5DF2-38AA2E1EBCB4}"/>
              </a:ext>
            </a:extLst>
          </p:cNvPr>
          <p:cNvSpPr>
            <a:spLocks noChangeArrowheads="1"/>
          </p:cNvSpPr>
          <p:nvPr/>
        </p:nvSpPr>
        <p:spPr bwMode="auto">
          <a:xfrm>
            <a:off x="902970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11">
            <a:extLst>
              <a:ext uri="{FF2B5EF4-FFF2-40B4-BE49-F238E27FC236}">
                <a16:creationId xmlns:a16="http://schemas.microsoft.com/office/drawing/2014/main" id="{DE7C7528-8B36-ACF9-9552-70DF97F84D0C}"/>
              </a:ext>
            </a:extLst>
          </p:cNvPr>
          <p:cNvSpPr>
            <a:spLocks noChangeArrowheads="1"/>
          </p:cNvSpPr>
          <p:nvPr/>
        </p:nvSpPr>
        <p:spPr bwMode="auto">
          <a:xfrm>
            <a:off x="114300" y="0"/>
            <a:ext cx="8953500" cy="114295"/>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12">
            <a:extLst>
              <a:ext uri="{FF2B5EF4-FFF2-40B4-BE49-F238E27FC236}">
                <a16:creationId xmlns:a16="http://schemas.microsoft.com/office/drawing/2014/main" id="{A6ED5751-79EF-4463-35E8-555C6FC0D688}"/>
              </a:ext>
            </a:extLst>
          </p:cNvPr>
          <p:cNvSpPr>
            <a:spLocks noChangeArrowheads="1"/>
          </p:cNvSpPr>
          <p:nvPr/>
        </p:nvSpPr>
        <p:spPr bwMode="auto">
          <a:xfrm>
            <a:off x="0" y="5029200"/>
            <a:ext cx="9067800" cy="114300"/>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63491">
                                            <p:txEl>
                                              <p:pRg st="3" end="3"/>
                                            </p:txEl>
                                          </p:spTgt>
                                        </p:tgtEl>
                                        <p:attrNameLst>
                                          <p:attrName>style.visibility</p:attrName>
                                        </p:attrNameLst>
                                      </p:cBhvr>
                                      <p:to>
                                        <p:strVal val="visible"/>
                                      </p:to>
                                    </p:set>
                                    <p:anim calcmode="lin" valueType="num">
                                      <p:cBhvr>
                                        <p:cTn id="7" dur="500" fill="hold"/>
                                        <p:tgtEl>
                                          <p:spTgt spid="63491">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63491">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63491">
                                            <p:txEl>
                                              <p:pRg st="3" end="3"/>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nodeType="clickEffect">
                                  <p:stCondLst>
                                    <p:cond delay="0"/>
                                  </p:stCondLst>
                                  <p:childTnLst>
                                    <p:set>
                                      <p:cBhvr>
                                        <p:cTn id="13" dur="1" fill="hold">
                                          <p:stCondLst>
                                            <p:cond delay="0"/>
                                          </p:stCondLst>
                                        </p:cTn>
                                        <p:tgtEl>
                                          <p:spTgt spid="63491">
                                            <p:txEl>
                                              <p:pRg st="4" end="4"/>
                                            </p:txEl>
                                          </p:spTgt>
                                        </p:tgtEl>
                                        <p:attrNameLst>
                                          <p:attrName>style.visibility</p:attrName>
                                        </p:attrNameLst>
                                      </p:cBhvr>
                                      <p:to>
                                        <p:strVal val="visible"/>
                                      </p:to>
                                    </p:set>
                                    <p:anim calcmode="lin" valueType="num">
                                      <p:cBhvr>
                                        <p:cTn id="14" dur="500" fill="hold"/>
                                        <p:tgtEl>
                                          <p:spTgt spid="63491">
                                            <p:txEl>
                                              <p:pRg st="4" end="4"/>
                                            </p:txEl>
                                          </p:spTgt>
                                        </p:tgtEl>
                                        <p:attrNameLst>
                                          <p:attrName>ppt_w</p:attrName>
                                        </p:attrNameLst>
                                      </p:cBhvr>
                                      <p:tavLst>
                                        <p:tav tm="0">
                                          <p:val>
                                            <p:fltVal val="0"/>
                                          </p:val>
                                        </p:tav>
                                        <p:tav tm="100000">
                                          <p:val>
                                            <p:strVal val="#ppt_w"/>
                                          </p:val>
                                        </p:tav>
                                      </p:tavLst>
                                    </p:anim>
                                    <p:anim calcmode="lin" valueType="num">
                                      <p:cBhvr>
                                        <p:cTn id="15" dur="500" fill="hold"/>
                                        <p:tgtEl>
                                          <p:spTgt spid="63491">
                                            <p:txEl>
                                              <p:pRg st="4" end="4"/>
                                            </p:txEl>
                                          </p:spTgt>
                                        </p:tgtEl>
                                        <p:attrNameLst>
                                          <p:attrName>ppt_h</p:attrName>
                                        </p:attrNameLst>
                                      </p:cBhvr>
                                      <p:tavLst>
                                        <p:tav tm="0">
                                          <p:val>
                                            <p:fltVal val="0"/>
                                          </p:val>
                                        </p:tav>
                                        <p:tav tm="100000">
                                          <p:val>
                                            <p:strVal val="#ppt_h"/>
                                          </p:val>
                                        </p:tav>
                                      </p:tavLst>
                                    </p:anim>
                                    <p:animEffect transition="in" filter="fade">
                                      <p:cBhvr>
                                        <p:cTn id="16" dur="500"/>
                                        <p:tgtEl>
                                          <p:spTgt spid="63491">
                                            <p:txEl>
                                              <p:pRg st="4" end="4"/>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16" fill="hold" nodeType="clickEffect">
                                  <p:stCondLst>
                                    <p:cond delay="0"/>
                                  </p:stCondLst>
                                  <p:childTnLst>
                                    <p:set>
                                      <p:cBhvr>
                                        <p:cTn id="20" dur="1" fill="hold">
                                          <p:stCondLst>
                                            <p:cond delay="0"/>
                                          </p:stCondLst>
                                        </p:cTn>
                                        <p:tgtEl>
                                          <p:spTgt spid="63491">
                                            <p:txEl>
                                              <p:pRg st="5" end="5"/>
                                            </p:txEl>
                                          </p:spTgt>
                                        </p:tgtEl>
                                        <p:attrNameLst>
                                          <p:attrName>style.visibility</p:attrName>
                                        </p:attrNameLst>
                                      </p:cBhvr>
                                      <p:to>
                                        <p:strVal val="visible"/>
                                      </p:to>
                                    </p:set>
                                    <p:anim calcmode="lin" valueType="num">
                                      <p:cBhvr>
                                        <p:cTn id="21" dur="500" fill="hold"/>
                                        <p:tgtEl>
                                          <p:spTgt spid="63491">
                                            <p:txEl>
                                              <p:pRg st="5" end="5"/>
                                            </p:txEl>
                                          </p:spTgt>
                                        </p:tgtEl>
                                        <p:attrNameLst>
                                          <p:attrName>ppt_w</p:attrName>
                                        </p:attrNameLst>
                                      </p:cBhvr>
                                      <p:tavLst>
                                        <p:tav tm="0">
                                          <p:val>
                                            <p:fltVal val="0"/>
                                          </p:val>
                                        </p:tav>
                                        <p:tav tm="100000">
                                          <p:val>
                                            <p:strVal val="#ppt_w"/>
                                          </p:val>
                                        </p:tav>
                                      </p:tavLst>
                                    </p:anim>
                                    <p:anim calcmode="lin" valueType="num">
                                      <p:cBhvr>
                                        <p:cTn id="22" dur="500" fill="hold"/>
                                        <p:tgtEl>
                                          <p:spTgt spid="63491">
                                            <p:txEl>
                                              <p:pRg st="5" end="5"/>
                                            </p:txEl>
                                          </p:spTgt>
                                        </p:tgtEl>
                                        <p:attrNameLst>
                                          <p:attrName>ppt_h</p:attrName>
                                        </p:attrNameLst>
                                      </p:cBhvr>
                                      <p:tavLst>
                                        <p:tav tm="0">
                                          <p:val>
                                            <p:fltVal val="0"/>
                                          </p:val>
                                        </p:tav>
                                        <p:tav tm="100000">
                                          <p:val>
                                            <p:strVal val="#ppt_h"/>
                                          </p:val>
                                        </p:tav>
                                      </p:tavLst>
                                    </p:anim>
                                    <p:animEffect transition="in" filter="fade">
                                      <p:cBhvr>
                                        <p:cTn id="23" dur="500"/>
                                        <p:tgtEl>
                                          <p:spTgt spid="63491">
                                            <p:txEl>
                                              <p:pRg st="5" end="5"/>
                                            </p:txEl>
                                          </p:spTgt>
                                        </p:tgtEl>
                                      </p:cBhvr>
                                    </p:animEffect>
                                  </p:childTnLst>
                                </p:cTn>
                              </p:par>
                            </p:childTnLst>
                          </p:cTn>
                        </p:par>
                        <p:par>
                          <p:cTn id="24" fill="hold" nodeType="afterGroup">
                            <p:stCondLst>
                              <p:cond delay="500"/>
                            </p:stCondLst>
                            <p:childTnLst>
                              <p:par>
                                <p:cTn id="25" presetID="53" presetClass="entr" presetSubtype="16" fill="hold" nodeType="afterEffect">
                                  <p:stCondLst>
                                    <p:cond delay="0"/>
                                  </p:stCondLst>
                                  <p:childTnLst>
                                    <p:set>
                                      <p:cBhvr>
                                        <p:cTn id="26" dur="1" fill="hold">
                                          <p:stCondLst>
                                            <p:cond delay="0"/>
                                          </p:stCondLst>
                                        </p:cTn>
                                        <p:tgtEl>
                                          <p:spTgt spid="63491">
                                            <p:txEl>
                                              <p:pRg st="6" end="6"/>
                                            </p:txEl>
                                          </p:spTgt>
                                        </p:tgtEl>
                                        <p:attrNameLst>
                                          <p:attrName>style.visibility</p:attrName>
                                        </p:attrNameLst>
                                      </p:cBhvr>
                                      <p:to>
                                        <p:strVal val="visible"/>
                                      </p:to>
                                    </p:set>
                                    <p:anim calcmode="lin" valueType="num">
                                      <p:cBhvr>
                                        <p:cTn id="27" dur="500" fill="hold"/>
                                        <p:tgtEl>
                                          <p:spTgt spid="63491">
                                            <p:txEl>
                                              <p:pRg st="6" end="6"/>
                                            </p:txEl>
                                          </p:spTgt>
                                        </p:tgtEl>
                                        <p:attrNameLst>
                                          <p:attrName>ppt_w</p:attrName>
                                        </p:attrNameLst>
                                      </p:cBhvr>
                                      <p:tavLst>
                                        <p:tav tm="0">
                                          <p:val>
                                            <p:fltVal val="0"/>
                                          </p:val>
                                        </p:tav>
                                        <p:tav tm="100000">
                                          <p:val>
                                            <p:strVal val="#ppt_w"/>
                                          </p:val>
                                        </p:tav>
                                      </p:tavLst>
                                    </p:anim>
                                    <p:anim calcmode="lin" valueType="num">
                                      <p:cBhvr>
                                        <p:cTn id="28" dur="500" fill="hold"/>
                                        <p:tgtEl>
                                          <p:spTgt spid="63491">
                                            <p:txEl>
                                              <p:pRg st="6" end="6"/>
                                            </p:txEl>
                                          </p:spTgt>
                                        </p:tgtEl>
                                        <p:attrNameLst>
                                          <p:attrName>ppt_h</p:attrName>
                                        </p:attrNameLst>
                                      </p:cBhvr>
                                      <p:tavLst>
                                        <p:tav tm="0">
                                          <p:val>
                                            <p:fltVal val="0"/>
                                          </p:val>
                                        </p:tav>
                                        <p:tav tm="100000">
                                          <p:val>
                                            <p:strVal val="#ppt_h"/>
                                          </p:val>
                                        </p:tav>
                                      </p:tavLst>
                                    </p:anim>
                                    <p:animEffect transition="in" filter="fade">
                                      <p:cBhvr>
                                        <p:cTn id="29" dur="500"/>
                                        <p:tgtEl>
                                          <p:spTgt spid="6349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55F3F886-0A1F-41C9-969F-75910670F086}"/>
              </a:ext>
            </a:extLst>
          </p:cNvPr>
          <p:cNvSpPr>
            <a:spLocks noGrp="1" noChangeArrowheads="1"/>
          </p:cNvSpPr>
          <p:nvPr>
            <p:ph type="ctrTitle"/>
          </p:nvPr>
        </p:nvSpPr>
        <p:spPr>
          <a:xfrm>
            <a:off x="1714500" y="114300"/>
            <a:ext cx="5772150" cy="719138"/>
          </a:xfrm>
          <a:effectLst>
            <a:outerShdw dist="35921" dir="2700000" algn="ctr" rotWithShape="0">
              <a:srgbClr val="961D00"/>
            </a:outerShdw>
          </a:effectLst>
        </p:spPr>
        <p:txBody>
          <a:bodyPr/>
          <a:lstStyle/>
          <a:p>
            <a:r>
              <a:rPr lang="en-US" altLang="en-US" b="1" dirty="0">
                <a:solidFill>
                  <a:schemeClr val="bg1"/>
                </a:solidFill>
              </a:rPr>
              <a:t>Realized Eschatology</a:t>
            </a:r>
          </a:p>
        </p:txBody>
      </p:sp>
      <p:sp>
        <p:nvSpPr>
          <p:cNvPr id="64519" name="Line 7">
            <a:extLst>
              <a:ext uri="{FF2B5EF4-FFF2-40B4-BE49-F238E27FC236}">
                <a16:creationId xmlns:a16="http://schemas.microsoft.com/office/drawing/2014/main" id="{0680FB0F-D6DB-4516-923C-0DA950998DF7}"/>
              </a:ext>
            </a:extLst>
          </p:cNvPr>
          <p:cNvSpPr>
            <a:spLocks noChangeShapeType="1"/>
          </p:cNvSpPr>
          <p:nvPr/>
        </p:nvSpPr>
        <p:spPr bwMode="auto">
          <a:xfrm>
            <a:off x="1371600" y="971550"/>
            <a:ext cx="6400800" cy="0"/>
          </a:xfrm>
          <a:prstGeom prst="line">
            <a:avLst/>
          </a:prstGeom>
          <a:noFill/>
          <a:ln w="25400">
            <a:solidFill>
              <a:srgbClr val="961D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pic>
        <p:nvPicPr>
          <p:cNvPr id="64520" name="Picture 8" descr="war_of_jews">
            <a:extLst>
              <a:ext uri="{FF2B5EF4-FFF2-40B4-BE49-F238E27FC236}">
                <a16:creationId xmlns:a16="http://schemas.microsoft.com/office/drawing/2014/main" id="{DEDF5076-06D5-46B4-B12A-A6A8567C82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1643063"/>
            <a:ext cx="3200400" cy="1551385"/>
          </a:xfrm>
          <a:prstGeom prst="rect">
            <a:avLst/>
          </a:prstGeom>
          <a:noFill/>
          <a:extLst>
            <a:ext uri="{909E8E84-426E-40DD-AFC4-6F175D3DCCD1}">
              <a14:hiddenFill xmlns:a14="http://schemas.microsoft.com/office/drawing/2010/main">
                <a:solidFill>
                  <a:srgbClr val="FFFFFF"/>
                </a:solidFill>
              </a14:hiddenFill>
            </a:ext>
          </a:extLst>
        </p:spPr>
      </p:pic>
      <p:sp>
        <p:nvSpPr>
          <p:cNvPr id="64521" name="Text Box 9">
            <a:extLst>
              <a:ext uri="{FF2B5EF4-FFF2-40B4-BE49-F238E27FC236}">
                <a16:creationId xmlns:a16="http://schemas.microsoft.com/office/drawing/2014/main" id="{62D34D34-E1A0-4BAA-B98C-34221FE8B4FC}"/>
              </a:ext>
            </a:extLst>
          </p:cNvPr>
          <p:cNvSpPr txBox="1">
            <a:spLocks noChangeArrowheads="1"/>
          </p:cNvSpPr>
          <p:nvPr/>
        </p:nvSpPr>
        <p:spPr bwMode="auto">
          <a:xfrm>
            <a:off x="1371600" y="914400"/>
            <a:ext cx="6400800" cy="715581"/>
          </a:xfrm>
          <a:prstGeom prst="rect">
            <a:avLst/>
          </a:prstGeom>
          <a:noFill/>
          <a:ln>
            <a:noFill/>
          </a:ln>
          <a:effectLst>
            <a:outerShdw dist="28398" dir="1593903" algn="ctr" rotWithShape="0">
              <a:srgbClr val="961D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lgn="ctr">
              <a:spcBef>
                <a:spcPct val="50000"/>
              </a:spcBef>
            </a:pPr>
            <a:r>
              <a:rPr lang="en-US" altLang="en-US" sz="4050" b="1" dirty="0">
                <a:solidFill>
                  <a:schemeClr val="bg1"/>
                </a:solidFill>
                <a:latin typeface="Calibri" panose="020F0502020204030204" pitchFamily="34" charset="0"/>
              </a:rPr>
              <a:t>Matthew 24:</a:t>
            </a:r>
          </a:p>
        </p:txBody>
      </p:sp>
      <p:pic>
        <p:nvPicPr>
          <p:cNvPr id="64522" name="Picture 10" descr="Christs%20Second%20Coming2">
            <a:extLst>
              <a:ext uri="{FF2B5EF4-FFF2-40B4-BE49-F238E27FC236}">
                <a16:creationId xmlns:a16="http://schemas.microsoft.com/office/drawing/2014/main" id="{CF66003B-A95A-4ED9-BDED-24F99766026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6300" y="1657350"/>
            <a:ext cx="3143250" cy="1550194"/>
          </a:xfrm>
          <a:prstGeom prst="rect">
            <a:avLst/>
          </a:prstGeom>
          <a:noFill/>
          <a:extLst>
            <a:ext uri="{909E8E84-426E-40DD-AFC4-6F175D3DCCD1}">
              <a14:hiddenFill xmlns:a14="http://schemas.microsoft.com/office/drawing/2010/main">
                <a:solidFill>
                  <a:srgbClr val="FFFFFF"/>
                </a:solidFill>
              </a14:hiddenFill>
            </a:ext>
          </a:extLst>
        </p:spPr>
      </p:pic>
      <p:sp>
        <p:nvSpPr>
          <p:cNvPr id="64523" name="Text Box 11">
            <a:extLst>
              <a:ext uri="{FF2B5EF4-FFF2-40B4-BE49-F238E27FC236}">
                <a16:creationId xmlns:a16="http://schemas.microsoft.com/office/drawing/2014/main" id="{EFA65ED4-5809-485A-9B80-62AED30A3F95}"/>
              </a:ext>
            </a:extLst>
          </p:cNvPr>
          <p:cNvSpPr txBox="1">
            <a:spLocks noChangeArrowheads="1"/>
          </p:cNvSpPr>
          <p:nvPr/>
        </p:nvSpPr>
        <p:spPr bwMode="auto">
          <a:xfrm>
            <a:off x="1428750" y="3153966"/>
            <a:ext cx="3143250"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100" dirty="0">
                <a:solidFill>
                  <a:schemeClr val="bg1"/>
                </a:solidFill>
                <a:latin typeface="Calibri" panose="020F0502020204030204" pitchFamily="34" charset="0"/>
              </a:rPr>
              <a:t>Destruction of Jerusalem</a:t>
            </a:r>
          </a:p>
        </p:txBody>
      </p:sp>
      <p:sp>
        <p:nvSpPr>
          <p:cNvPr id="64524" name="Text Box 12">
            <a:extLst>
              <a:ext uri="{FF2B5EF4-FFF2-40B4-BE49-F238E27FC236}">
                <a16:creationId xmlns:a16="http://schemas.microsoft.com/office/drawing/2014/main" id="{F05417EC-FC37-43FE-8AB3-746DA7A25F14}"/>
              </a:ext>
            </a:extLst>
          </p:cNvPr>
          <p:cNvSpPr txBox="1">
            <a:spLocks noChangeArrowheads="1"/>
          </p:cNvSpPr>
          <p:nvPr/>
        </p:nvSpPr>
        <p:spPr bwMode="auto">
          <a:xfrm>
            <a:off x="4743450" y="3153966"/>
            <a:ext cx="3086100"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100" dirty="0">
                <a:solidFill>
                  <a:schemeClr val="bg1"/>
                </a:solidFill>
                <a:latin typeface="Calibri" panose="020F0502020204030204" pitchFamily="34" charset="0"/>
              </a:rPr>
              <a:t>Second Coming of Christ</a:t>
            </a:r>
          </a:p>
        </p:txBody>
      </p:sp>
      <p:sp>
        <p:nvSpPr>
          <p:cNvPr id="64525" name="Rectangle 13">
            <a:extLst>
              <a:ext uri="{FF2B5EF4-FFF2-40B4-BE49-F238E27FC236}">
                <a16:creationId xmlns:a16="http://schemas.microsoft.com/office/drawing/2014/main" id="{1AC19FF4-D011-468C-B5B3-3622D8BB6294}"/>
              </a:ext>
            </a:extLst>
          </p:cNvPr>
          <p:cNvSpPr>
            <a:spLocks noChangeArrowheads="1"/>
          </p:cNvSpPr>
          <p:nvPr/>
        </p:nvSpPr>
        <p:spPr bwMode="auto">
          <a:xfrm>
            <a:off x="1371600" y="3543300"/>
            <a:ext cx="6400800" cy="1371600"/>
          </a:xfrm>
          <a:prstGeom prst="rect">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528" name="Text Box 16">
            <a:extLst>
              <a:ext uri="{FF2B5EF4-FFF2-40B4-BE49-F238E27FC236}">
                <a16:creationId xmlns:a16="http://schemas.microsoft.com/office/drawing/2014/main" id="{45B2575F-9C9C-47C5-B9A5-F2E099074DB7}"/>
              </a:ext>
            </a:extLst>
          </p:cNvPr>
          <p:cNvSpPr txBox="1">
            <a:spLocks noChangeArrowheads="1"/>
          </p:cNvSpPr>
          <p:nvPr/>
        </p:nvSpPr>
        <p:spPr bwMode="auto">
          <a:xfrm>
            <a:off x="1428750" y="3521869"/>
            <a:ext cx="622935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100" dirty="0">
                <a:latin typeface="Calibri" panose="020F0502020204030204" pitchFamily="34" charset="0"/>
              </a:rPr>
              <a:t>Tells us that Jerusalem was destroyed in 70 A.D.</a:t>
            </a:r>
            <a:br>
              <a:rPr lang="en-US" altLang="en-US" sz="2100" dirty="0">
                <a:latin typeface="Calibri" panose="020F0502020204030204" pitchFamily="34" charset="0"/>
              </a:rPr>
            </a:br>
            <a:r>
              <a:rPr lang="en-US" altLang="en-US" sz="2100" dirty="0">
                <a:latin typeface="Calibri" panose="020F0502020204030204" pitchFamily="34" charset="0"/>
              </a:rPr>
              <a:t>It also tells us to </a:t>
            </a:r>
            <a:r>
              <a:rPr lang="en-US" altLang="en-US" sz="2100" b="1" dirty="0">
                <a:solidFill>
                  <a:srgbClr val="961D00"/>
                </a:solidFill>
                <a:latin typeface="Calibri" panose="020F0502020204030204" pitchFamily="34" charset="0"/>
              </a:rPr>
              <a:t>continue to be faithful</a:t>
            </a:r>
            <a:r>
              <a:rPr lang="en-US" altLang="en-US" sz="2100" dirty="0">
                <a:solidFill>
                  <a:schemeClr val="bg1"/>
                </a:solidFill>
                <a:latin typeface="Calibri" panose="020F0502020204030204" pitchFamily="34" charset="0"/>
              </a:rPr>
              <a:t> </a:t>
            </a:r>
            <a:r>
              <a:rPr lang="en-US" altLang="en-US" sz="2100" dirty="0">
                <a:latin typeface="Calibri" panose="020F0502020204030204" pitchFamily="34" charset="0"/>
              </a:rPr>
              <a:t>and </a:t>
            </a:r>
            <a:r>
              <a:rPr lang="en-US" altLang="en-US" sz="2100" b="1" dirty="0">
                <a:solidFill>
                  <a:srgbClr val="961D00"/>
                </a:solidFill>
                <a:latin typeface="Calibri" panose="020F0502020204030204" pitchFamily="34" charset="0"/>
              </a:rPr>
              <a:t>watch</a:t>
            </a:r>
            <a:br>
              <a:rPr lang="en-US" altLang="en-US" sz="2100" dirty="0">
                <a:solidFill>
                  <a:schemeClr val="bg1"/>
                </a:solidFill>
                <a:latin typeface="Calibri" panose="020F0502020204030204" pitchFamily="34" charset="0"/>
              </a:rPr>
            </a:br>
            <a:r>
              <a:rPr lang="en-US" altLang="en-US" sz="2100" b="1" dirty="0">
                <a:solidFill>
                  <a:srgbClr val="000066"/>
                </a:solidFill>
                <a:latin typeface="Calibri" panose="020F0502020204030204" pitchFamily="34" charset="0"/>
              </a:rPr>
              <a:t>for our blessed Lord’s coming again</a:t>
            </a:r>
            <a:br>
              <a:rPr lang="en-US" altLang="en-US" sz="2100" dirty="0">
                <a:latin typeface="Calibri" panose="020F0502020204030204" pitchFamily="34" charset="0"/>
              </a:rPr>
            </a:br>
            <a:r>
              <a:rPr lang="en-US" altLang="en-US" sz="2100" dirty="0">
                <a:latin typeface="Calibri" panose="020F0502020204030204" pitchFamily="34" charset="0"/>
              </a:rPr>
              <a:t>because </a:t>
            </a:r>
            <a:r>
              <a:rPr lang="en-US" altLang="en-US" sz="2100" b="1" dirty="0">
                <a:latin typeface="Calibri" panose="020F0502020204030204" pitchFamily="34" charset="0"/>
              </a:rPr>
              <a:t>we do not know when He will return!</a:t>
            </a:r>
          </a:p>
        </p:txBody>
      </p:sp>
      <p:sp>
        <p:nvSpPr>
          <p:cNvPr id="2" name="Rectangle 9">
            <a:extLst>
              <a:ext uri="{FF2B5EF4-FFF2-40B4-BE49-F238E27FC236}">
                <a16:creationId xmlns:a16="http://schemas.microsoft.com/office/drawing/2014/main" id="{A52692F2-1B6A-AABB-8096-A4C22D012862}"/>
              </a:ext>
            </a:extLst>
          </p:cNvPr>
          <p:cNvSpPr>
            <a:spLocks noChangeArrowheads="1"/>
          </p:cNvSpPr>
          <p:nvPr/>
        </p:nvSpPr>
        <p:spPr bwMode="auto">
          <a:xfrm>
            <a:off x="0" y="0"/>
            <a:ext cx="1257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10">
            <a:extLst>
              <a:ext uri="{FF2B5EF4-FFF2-40B4-BE49-F238E27FC236}">
                <a16:creationId xmlns:a16="http://schemas.microsoft.com/office/drawing/2014/main" id="{46CB631B-86A2-0DD2-E718-AE7BC561A159}"/>
              </a:ext>
            </a:extLst>
          </p:cNvPr>
          <p:cNvSpPr>
            <a:spLocks noChangeArrowheads="1"/>
          </p:cNvSpPr>
          <p:nvPr/>
        </p:nvSpPr>
        <p:spPr bwMode="auto">
          <a:xfrm>
            <a:off x="7886700" y="0"/>
            <a:ext cx="1257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11">
            <a:extLst>
              <a:ext uri="{FF2B5EF4-FFF2-40B4-BE49-F238E27FC236}">
                <a16:creationId xmlns:a16="http://schemas.microsoft.com/office/drawing/2014/main" id="{FB55E2D1-AE3D-62CA-59F6-C24BCBF823D1}"/>
              </a:ext>
            </a:extLst>
          </p:cNvPr>
          <p:cNvSpPr>
            <a:spLocks noChangeArrowheads="1"/>
          </p:cNvSpPr>
          <p:nvPr/>
        </p:nvSpPr>
        <p:spPr bwMode="auto">
          <a:xfrm>
            <a:off x="114300" y="0"/>
            <a:ext cx="8953500" cy="114295"/>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12">
            <a:extLst>
              <a:ext uri="{FF2B5EF4-FFF2-40B4-BE49-F238E27FC236}">
                <a16:creationId xmlns:a16="http://schemas.microsoft.com/office/drawing/2014/main" id="{A1D8D9C2-67A7-8370-F112-6013F062B08F}"/>
              </a:ext>
            </a:extLst>
          </p:cNvPr>
          <p:cNvSpPr>
            <a:spLocks noChangeArrowheads="1"/>
          </p:cNvSpPr>
          <p:nvPr/>
        </p:nvSpPr>
        <p:spPr bwMode="auto">
          <a:xfrm>
            <a:off x="0" y="5029200"/>
            <a:ext cx="9067800" cy="114300"/>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5" name="Rectangle 3">
            <a:extLst>
              <a:ext uri="{FF2B5EF4-FFF2-40B4-BE49-F238E27FC236}">
                <a16:creationId xmlns:a16="http://schemas.microsoft.com/office/drawing/2014/main" id="{FB9851D2-CCF9-47F0-8198-551A180AC54F}"/>
              </a:ext>
            </a:extLst>
          </p:cNvPr>
          <p:cNvSpPr>
            <a:spLocks noGrp="1" noChangeArrowheads="1"/>
          </p:cNvSpPr>
          <p:nvPr>
            <p:ph type="title"/>
          </p:nvPr>
        </p:nvSpPr>
        <p:spPr>
          <a:xfrm>
            <a:off x="1314450" y="171450"/>
            <a:ext cx="6515100" cy="628650"/>
          </a:xfrm>
          <a:effectLst>
            <a:outerShdw dist="35921" dir="2700000" algn="ctr" rotWithShape="0">
              <a:schemeClr val="accent2"/>
            </a:outerShdw>
          </a:effectLst>
        </p:spPr>
        <p:txBody>
          <a:bodyPr>
            <a:normAutofit fontScale="90000"/>
          </a:bodyPr>
          <a:lstStyle/>
          <a:p>
            <a:pPr algn="ctr"/>
            <a:r>
              <a:rPr lang="en-US" altLang="en-US" sz="4050" b="1" dirty="0">
                <a:solidFill>
                  <a:schemeClr val="bg1"/>
                </a:solidFill>
              </a:rPr>
              <a:t>The Disciples’ Questions</a:t>
            </a:r>
          </a:p>
        </p:txBody>
      </p:sp>
      <p:sp>
        <p:nvSpPr>
          <p:cNvPr id="44037" name="Line 5">
            <a:extLst>
              <a:ext uri="{FF2B5EF4-FFF2-40B4-BE49-F238E27FC236}">
                <a16:creationId xmlns:a16="http://schemas.microsoft.com/office/drawing/2014/main" id="{43294B97-D2AB-455A-83BD-D431F51B77A6}"/>
              </a:ext>
            </a:extLst>
          </p:cNvPr>
          <p:cNvSpPr>
            <a:spLocks noChangeShapeType="1"/>
          </p:cNvSpPr>
          <p:nvPr/>
        </p:nvSpPr>
        <p:spPr bwMode="auto">
          <a:xfrm>
            <a:off x="1371600" y="857250"/>
            <a:ext cx="6400800" cy="0"/>
          </a:xfrm>
          <a:prstGeom prst="line">
            <a:avLst/>
          </a:prstGeom>
          <a:noFill/>
          <a:ln w="2540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pic>
        <p:nvPicPr>
          <p:cNvPr id="44042" name="Picture 10" descr="OpenBible">
            <a:extLst>
              <a:ext uri="{FF2B5EF4-FFF2-40B4-BE49-F238E27FC236}">
                <a16:creationId xmlns:a16="http://schemas.microsoft.com/office/drawing/2014/main" id="{B6F52670-69F7-4C11-8615-38E5DD4FF4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971551"/>
            <a:ext cx="3429000" cy="2422922"/>
          </a:xfrm>
          <a:prstGeom prst="rect">
            <a:avLst/>
          </a:prstGeom>
          <a:noFill/>
          <a:extLst>
            <a:ext uri="{909E8E84-426E-40DD-AFC4-6F175D3DCCD1}">
              <a14:hiddenFill xmlns:a14="http://schemas.microsoft.com/office/drawing/2010/main">
                <a:solidFill>
                  <a:srgbClr val="FFFFFF"/>
                </a:solidFill>
              </a14:hiddenFill>
            </a:ext>
          </a:extLst>
        </p:spPr>
      </p:pic>
      <p:sp>
        <p:nvSpPr>
          <p:cNvPr id="44043" name="WordArt 11">
            <a:extLst>
              <a:ext uri="{FF2B5EF4-FFF2-40B4-BE49-F238E27FC236}">
                <a16:creationId xmlns:a16="http://schemas.microsoft.com/office/drawing/2014/main" id="{890CB6A1-B781-4967-B5E1-66D62629AA39}"/>
              </a:ext>
            </a:extLst>
          </p:cNvPr>
          <p:cNvSpPr>
            <a:spLocks noChangeArrowheads="1" noChangeShapeType="1" noTextEdit="1"/>
          </p:cNvSpPr>
          <p:nvPr/>
        </p:nvSpPr>
        <p:spPr bwMode="auto">
          <a:xfrm>
            <a:off x="457200" y="1428750"/>
            <a:ext cx="3028950" cy="514350"/>
          </a:xfrm>
          <a:prstGeom prst="rect">
            <a:avLst/>
          </a:prstGeom>
        </p:spPr>
        <p:txBody>
          <a:bodyPr wrap="none" fromWordArt="1">
            <a:prstTxWarp prst="textPlain">
              <a:avLst>
                <a:gd name="adj" fmla="val 50000"/>
              </a:avLst>
            </a:prstTxWarp>
          </a:bodyPr>
          <a:lstStyle/>
          <a:p>
            <a:pPr algn="ctr"/>
            <a:r>
              <a:rPr lang="en-US" sz="2700" b="1" kern="10" dirty="0">
                <a:ln w="9525">
                  <a:solidFill>
                    <a:srgbClr val="000000"/>
                  </a:solidFill>
                  <a:round/>
                  <a:headEnd/>
                  <a:tailEnd/>
                </a:ln>
                <a:solidFill>
                  <a:srgbClr val="FFFFFF"/>
                </a:solidFill>
                <a:effectLst>
                  <a:outerShdw dist="28398" dir="1593903" algn="ctr" rotWithShape="0">
                    <a:srgbClr val="961D00"/>
                  </a:outerShdw>
                </a:effectLst>
                <a:latin typeface="Calibri" panose="020F0502020204030204" pitchFamily="34" charset="0"/>
                <a:cs typeface="Calibri" panose="020F0502020204030204" pitchFamily="34" charset="0"/>
              </a:rPr>
              <a:t>Matthew 24</a:t>
            </a:r>
          </a:p>
        </p:txBody>
      </p:sp>
      <p:sp>
        <p:nvSpPr>
          <p:cNvPr id="44045" name="Text Box 13">
            <a:extLst>
              <a:ext uri="{FF2B5EF4-FFF2-40B4-BE49-F238E27FC236}">
                <a16:creationId xmlns:a16="http://schemas.microsoft.com/office/drawing/2014/main" id="{424B0C7E-D777-46C4-A312-37F947B09694}"/>
              </a:ext>
            </a:extLst>
          </p:cNvPr>
          <p:cNvSpPr txBox="1">
            <a:spLocks noChangeArrowheads="1"/>
          </p:cNvSpPr>
          <p:nvPr/>
        </p:nvSpPr>
        <p:spPr bwMode="auto">
          <a:xfrm>
            <a:off x="3810000" y="1242358"/>
            <a:ext cx="510540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400" dirty="0">
                <a:solidFill>
                  <a:schemeClr val="bg1"/>
                </a:solidFill>
                <a:latin typeface="Calibri" panose="020F0502020204030204" pitchFamily="34" charset="0"/>
              </a:rPr>
              <a:t>“….Do you not see all these things?</a:t>
            </a:r>
            <a:br>
              <a:rPr lang="en-US" altLang="en-US" sz="2400" dirty="0">
                <a:solidFill>
                  <a:schemeClr val="bg1"/>
                </a:solidFill>
                <a:latin typeface="Calibri" panose="020F0502020204030204" pitchFamily="34" charset="0"/>
              </a:rPr>
            </a:br>
            <a:r>
              <a:rPr lang="en-US" altLang="en-US" sz="2400" dirty="0">
                <a:solidFill>
                  <a:schemeClr val="bg1"/>
                </a:solidFill>
                <a:latin typeface="Calibri" panose="020F0502020204030204" pitchFamily="34" charset="0"/>
              </a:rPr>
              <a:t>I say to you, not one stone shall be left here upon another, that shall not</a:t>
            </a:r>
            <a:br>
              <a:rPr lang="en-US" altLang="en-US" sz="2400" dirty="0">
                <a:solidFill>
                  <a:schemeClr val="bg1"/>
                </a:solidFill>
                <a:latin typeface="Calibri" panose="020F0502020204030204" pitchFamily="34" charset="0"/>
              </a:rPr>
            </a:br>
            <a:r>
              <a:rPr lang="en-US" altLang="en-US" sz="2400" dirty="0">
                <a:solidFill>
                  <a:schemeClr val="bg1"/>
                </a:solidFill>
                <a:latin typeface="Calibri" panose="020F0502020204030204" pitchFamily="34" charset="0"/>
              </a:rPr>
              <a:t>be thrown down.”</a:t>
            </a:r>
            <a:br>
              <a:rPr lang="en-US" altLang="en-US" sz="2400" b="1" dirty="0">
                <a:solidFill>
                  <a:schemeClr val="bg1"/>
                </a:solidFill>
                <a:latin typeface="Calibri" panose="020F0502020204030204" pitchFamily="34" charset="0"/>
              </a:rPr>
            </a:br>
            <a:r>
              <a:rPr lang="en-US" altLang="en-US" sz="2400" b="1" dirty="0">
                <a:solidFill>
                  <a:schemeClr val="bg1"/>
                </a:solidFill>
                <a:latin typeface="Calibri" panose="020F0502020204030204" pitchFamily="34" charset="0"/>
              </a:rPr>
              <a:t>(Matthew 24:2)</a:t>
            </a:r>
          </a:p>
        </p:txBody>
      </p:sp>
      <p:sp>
        <p:nvSpPr>
          <p:cNvPr id="44046" name="Rectangle 14">
            <a:extLst>
              <a:ext uri="{FF2B5EF4-FFF2-40B4-BE49-F238E27FC236}">
                <a16:creationId xmlns:a16="http://schemas.microsoft.com/office/drawing/2014/main" id="{8D9FAABE-C791-488C-A639-CA99B8F1252D}"/>
              </a:ext>
            </a:extLst>
          </p:cNvPr>
          <p:cNvSpPr>
            <a:spLocks noChangeArrowheads="1"/>
          </p:cNvSpPr>
          <p:nvPr/>
        </p:nvSpPr>
        <p:spPr bwMode="auto">
          <a:xfrm>
            <a:off x="228600" y="3543300"/>
            <a:ext cx="8686800" cy="1371600"/>
          </a:xfrm>
          <a:prstGeom prst="rect">
            <a:avLst/>
          </a:prstGeom>
          <a:solidFill>
            <a:srgbClr val="961D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47" name="Text Box 15">
            <a:extLst>
              <a:ext uri="{FF2B5EF4-FFF2-40B4-BE49-F238E27FC236}">
                <a16:creationId xmlns:a16="http://schemas.microsoft.com/office/drawing/2014/main" id="{22D37273-D555-4077-8F53-126ADD5B4A14}"/>
              </a:ext>
            </a:extLst>
          </p:cNvPr>
          <p:cNvSpPr txBox="1">
            <a:spLocks noChangeArrowheads="1"/>
          </p:cNvSpPr>
          <p:nvPr/>
        </p:nvSpPr>
        <p:spPr bwMode="auto">
          <a:xfrm>
            <a:off x="304800" y="3673554"/>
            <a:ext cx="853440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en-US" sz="2200" b="1" dirty="0">
                <a:solidFill>
                  <a:schemeClr val="bg1"/>
                </a:solidFill>
                <a:latin typeface="Calibri" panose="020F0502020204030204" pitchFamily="34" charset="0"/>
              </a:rPr>
              <a:t>“Now as He sat on the Mount of Olives, the disciples came to Him privately, saying, “</a:t>
            </a:r>
            <a:r>
              <a:rPr lang="en-US" altLang="en-US" sz="2200" b="1" dirty="0">
                <a:solidFill>
                  <a:srgbClr val="FFFF00"/>
                </a:solidFill>
                <a:latin typeface="Calibri" panose="020F0502020204030204" pitchFamily="34" charset="0"/>
              </a:rPr>
              <a:t>Tell us, when will these things be?</a:t>
            </a:r>
            <a:r>
              <a:rPr lang="en-US" altLang="en-US" sz="2200" b="1" dirty="0">
                <a:latin typeface="Calibri" panose="020F0502020204030204" pitchFamily="34" charset="0"/>
              </a:rPr>
              <a:t> </a:t>
            </a:r>
            <a:r>
              <a:rPr lang="en-US" altLang="en-US" sz="2200" b="1" dirty="0">
                <a:solidFill>
                  <a:schemeClr val="bg1"/>
                </a:solidFill>
                <a:latin typeface="Calibri" panose="020F0502020204030204" pitchFamily="34" charset="0"/>
              </a:rPr>
              <a:t>And </a:t>
            </a:r>
            <a:r>
              <a:rPr lang="en-US" altLang="en-US" sz="2200" b="1" dirty="0">
                <a:solidFill>
                  <a:srgbClr val="FFFF00"/>
                </a:solidFill>
                <a:latin typeface="Calibri" panose="020F0502020204030204" pitchFamily="34" charset="0"/>
              </a:rPr>
              <a:t>what will be the sign of Your coming, and of the end of the age?</a:t>
            </a:r>
            <a:r>
              <a:rPr lang="en-US" altLang="en-US" sz="2200" b="1" dirty="0">
                <a:solidFill>
                  <a:schemeClr val="bg1"/>
                </a:solidFill>
                <a:latin typeface="Calibri" panose="020F0502020204030204" pitchFamily="34" charset="0"/>
              </a:rPr>
              <a:t>” (Matthew 24:3)</a:t>
            </a:r>
          </a:p>
        </p:txBody>
      </p:sp>
      <p:sp>
        <p:nvSpPr>
          <p:cNvPr id="2" name="Rectangle 9">
            <a:extLst>
              <a:ext uri="{FF2B5EF4-FFF2-40B4-BE49-F238E27FC236}">
                <a16:creationId xmlns:a16="http://schemas.microsoft.com/office/drawing/2014/main" id="{4DE31D61-32DA-1465-16C3-0CACCBBD75A3}"/>
              </a:ext>
            </a:extLst>
          </p:cNvPr>
          <p:cNvSpPr>
            <a:spLocks noChangeArrowheads="1"/>
          </p:cNvSpPr>
          <p:nvPr/>
        </p:nvSpPr>
        <p:spPr bwMode="auto">
          <a:xfrm>
            <a:off x="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10">
            <a:extLst>
              <a:ext uri="{FF2B5EF4-FFF2-40B4-BE49-F238E27FC236}">
                <a16:creationId xmlns:a16="http://schemas.microsoft.com/office/drawing/2014/main" id="{1A1E433A-66C2-120E-5FCD-D292AEF9B5A6}"/>
              </a:ext>
            </a:extLst>
          </p:cNvPr>
          <p:cNvSpPr>
            <a:spLocks noChangeArrowheads="1"/>
          </p:cNvSpPr>
          <p:nvPr/>
        </p:nvSpPr>
        <p:spPr bwMode="auto">
          <a:xfrm>
            <a:off x="902970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11">
            <a:extLst>
              <a:ext uri="{FF2B5EF4-FFF2-40B4-BE49-F238E27FC236}">
                <a16:creationId xmlns:a16="http://schemas.microsoft.com/office/drawing/2014/main" id="{41997ECA-0A2E-0476-EBB6-58FB63FA6B59}"/>
              </a:ext>
            </a:extLst>
          </p:cNvPr>
          <p:cNvSpPr>
            <a:spLocks noChangeArrowheads="1"/>
          </p:cNvSpPr>
          <p:nvPr/>
        </p:nvSpPr>
        <p:spPr bwMode="auto">
          <a:xfrm>
            <a:off x="114300" y="0"/>
            <a:ext cx="8953500" cy="114295"/>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12">
            <a:extLst>
              <a:ext uri="{FF2B5EF4-FFF2-40B4-BE49-F238E27FC236}">
                <a16:creationId xmlns:a16="http://schemas.microsoft.com/office/drawing/2014/main" id="{8678D36C-BA8E-E951-38F1-A1773CF0B19F}"/>
              </a:ext>
            </a:extLst>
          </p:cNvPr>
          <p:cNvSpPr>
            <a:spLocks noChangeArrowheads="1"/>
          </p:cNvSpPr>
          <p:nvPr/>
        </p:nvSpPr>
        <p:spPr bwMode="auto">
          <a:xfrm>
            <a:off x="0" y="5029200"/>
            <a:ext cx="9067800" cy="114300"/>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4045"/>
                                        </p:tgtEl>
                                        <p:attrNameLst>
                                          <p:attrName>style.visibility</p:attrName>
                                        </p:attrNameLst>
                                      </p:cBhvr>
                                      <p:to>
                                        <p:strVal val="visible"/>
                                      </p:to>
                                    </p:set>
                                    <p:anim calcmode="lin" valueType="num">
                                      <p:cBhvr>
                                        <p:cTn id="7" dur="500" fill="hold"/>
                                        <p:tgtEl>
                                          <p:spTgt spid="44045"/>
                                        </p:tgtEl>
                                        <p:attrNameLst>
                                          <p:attrName>ppt_w</p:attrName>
                                        </p:attrNameLst>
                                      </p:cBhvr>
                                      <p:tavLst>
                                        <p:tav tm="0">
                                          <p:val>
                                            <p:fltVal val="0"/>
                                          </p:val>
                                        </p:tav>
                                        <p:tav tm="100000">
                                          <p:val>
                                            <p:strVal val="#ppt_w"/>
                                          </p:val>
                                        </p:tav>
                                      </p:tavLst>
                                    </p:anim>
                                    <p:anim calcmode="lin" valueType="num">
                                      <p:cBhvr>
                                        <p:cTn id="8" dur="500" fill="hold"/>
                                        <p:tgtEl>
                                          <p:spTgt spid="44045"/>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3" presetClass="entr" presetSubtype="16" fill="hold" nodeType="clickEffect">
                                  <p:stCondLst>
                                    <p:cond delay="0"/>
                                  </p:stCondLst>
                                  <p:childTnLst>
                                    <p:set>
                                      <p:cBhvr>
                                        <p:cTn id="12" dur="1" fill="hold">
                                          <p:stCondLst>
                                            <p:cond delay="0"/>
                                          </p:stCondLst>
                                        </p:cTn>
                                        <p:tgtEl>
                                          <p:spTgt spid="44046"/>
                                        </p:tgtEl>
                                        <p:attrNameLst>
                                          <p:attrName>style.visibility</p:attrName>
                                        </p:attrNameLst>
                                      </p:cBhvr>
                                      <p:to>
                                        <p:strVal val="visible"/>
                                      </p:to>
                                    </p:set>
                                    <p:anim calcmode="lin" valueType="num">
                                      <p:cBhvr>
                                        <p:cTn id="13" dur="500" fill="hold"/>
                                        <p:tgtEl>
                                          <p:spTgt spid="44046"/>
                                        </p:tgtEl>
                                        <p:attrNameLst>
                                          <p:attrName>ppt_w</p:attrName>
                                        </p:attrNameLst>
                                      </p:cBhvr>
                                      <p:tavLst>
                                        <p:tav tm="0">
                                          <p:val>
                                            <p:fltVal val="0"/>
                                          </p:val>
                                        </p:tav>
                                        <p:tav tm="100000">
                                          <p:val>
                                            <p:strVal val="#ppt_w"/>
                                          </p:val>
                                        </p:tav>
                                      </p:tavLst>
                                    </p:anim>
                                    <p:anim calcmode="lin" valueType="num">
                                      <p:cBhvr>
                                        <p:cTn id="14" dur="500" fill="hold"/>
                                        <p:tgtEl>
                                          <p:spTgt spid="44046"/>
                                        </p:tgtEl>
                                        <p:attrNameLst>
                                          <p:attrName>ppt_h</p:attrName>
                                        </p:attrNameLst>
                                      </p:cBhvr>
                                      <p:tavLst>
                                        <p:tav tm="0">
                                          <p:val>
                                            <p:fltVal val="0"/>
                                          </p:val>
                                        </p:tav>
                                        <p:tav tm="100000">
                                          <p:val>
                                            <p:strVal val="#ppt_h"/>
                                          </p:val>
                                        </p:tav>
                                      </p:tavLst>
                                    </p:anim>
                                    <p:animEffect transition="in" filter="fade">
                                      <p:cBhvr>
                                        <p:cTn id="15" dur="500"/>
                                        <p:tgtEl>
                                          <p:spTgt spid="44046"/>
                                        </p:tgtEl>
                                      </p:cBhvr>
                                    </p:animEffect>
                                  </p:childTnLst>
                                </p:cTn>
                              </p:par>
                              <p:par>
                                <p:cTn id="16" presetID="53" presetClass="entr" presetSubtype="16" fill="hold" grpId="0" nodeType="withEffect">
                                  <p:stCondLst>
                                    <p:cond delay="0"/>
                                  </p:stCondLst>
                                  <p:childTnLst>
                                    <p:set>
                                      <p:cBhvr>
                                        <p:cTn id="17" dur="1" fill="hold">
                                          <p:stCondLst>
                                            <p:cond delay="0"/>
                                          </p:stCondLst>
                                        </p:cTn>
                                        <p:tgtEl>
                                          <p:spTgt spid="44047"/>
                                        </p:tgtEl>
                                        <p:attrNameLst>
                                          <p:attrName>style.visibility</p:attrName>
                                        </p:attrNameLst>
                                      </p:cBhvr>
                                      <p:to>
                                        <p:strVal val="visible"/>
                                      </p:to>
                                    </p:set>
                                    <p:anim calcmode="lin" valueType="num">
                                      <p:cBhvr>
                                        <p:cTn id="18" dur="500" fill="hold"/>
                                        <p:tgtEl>
                                          <p:spTgt spid="44047"/>
                                        </p:tgtEl>
                                        <p:attrNameLst>
                                          <p:attrName>ppt_w</p:attrName>
                                        </p:attrNameLst>
                                      </p:cBhvr>
                                      <p:tavLst>
                                        <p:tav tm="0">
                                          <p:val>
                                            <p:fltVal val="0"/>
                                          </p:val>
                                        </p:tav>
                                        <p:tav tm="100000">
                                          <p:val>
                                            <p:strVal val="#ppt_w"/>
                                          </p:val>
                                        </p:tav>
                                      </p:tavLst>
                                    </p:anim>
                                    <p:anim calcmode="lin" valueType="num">
                                      <p:cBhvr>
                                        <p:cTn id="19" dur="500" fill="hold"/>
                                        <p:tgtEl>
                                          <p:spTgt spid="44047"/>
                                        </p:tgtEl>
                                        <p:attrNameLst>
                                          <p:attrName>ppt_h</p:attrName>
                                        </p:attrNameLst>
                                      </p:cBhvr>
                                      <p:tavLst>
                                        <p:tav tm="0">
                                          <p:val>
                                            <p:fltVal val="0"/>
                                          </p:val>
                                        </p:tav>
                                        <p:tav tm="100000">
                                          <p:val>
                                            <p:strVal val="#ppt_h"/>
                                          </p:val>
                                        </p:tav>
                                      </p:tavLst>
                                    </p:anim>
                                    <p:animEffect transition="in" filter="fade">
                                      <p:cBhvr>
                                        <p:cTn id="20" dur="500"/>
                                        <p:tgtEl>
                                          <p:spTgt spid="440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45" grpId="0"/>
      <p:bldP spid="44047"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9" name="Rectangle 3">
            <a:extLst>
              <a:ext uri="{FF2B5EF4-FFF2-40B4-BE49-F238E27FC236}">
                <a16:creationId xmlns:a16="http://schemas.microsoft.com/office/drawing/2014/main" id="{E5CF5A8C-AE27-4FF0-8A9A-230F41F0CC43}"/>
              </a:ext>
            </a:extLst>
          </p:cNvPr>
          <p:cNvSpPr>
            <a:spLocks noGrp="1" noChangeArrowheads="1"/>
          </p:cNvSpPr>
          <p:nvPr>
            <p:ph type="title"/>
          </p:nvPr>
        </p:nvSpPr>
        <p:spPr>
          <a:xfrm>
            <a:off x="1314450" y="171450"/>
            <a:ext cx="6515100" cy="628650"/>
          </a:xfrm>
          <a:effectLst>
            <a:outerShdw dist="35921" dir="2700000" algn="ctr" rotWithShape="0">
              <a:schemeClr val="accent2"/>
            </a:outerShdw>
          </a:effectLst>
        </p:spPr>
        <p:txBody>
          <a:bodyPr>
            <a:normAutofit fontScale="90000"/>
          </a:bodyPr>
          <a:lstStyle/>
          <a:p>
            <a:pPr algn="ctr"/>
            <a:r>
              <a:rPr lang="en-US" altLang="en-US" sz="4050" b="1" dirty="0">
                <a:solidFill>
                  <a:schemeClr val="bg1"/>
                </a:solidFill>
              </a:rPr>
              <a:t>The Disciples’ Questions</a:t>
            </a:r>
          </a:p>
        </p:txBody>
      </p:sp>
      <p:sp>
        <p:nvSpPr>
          <p:cNvPr id="45060" name="Rectangle 4">
            <a:extLst>
              <a:ext uri="{FF2B5EF4-FFF2-40B4-BE49-F238E27FC236}">
                <a16:creationId xmlns:a16="http://schemas.microsoft.com/office/drawing/2014/main" id="{7BB6BD14-92E1-45F6-BE28-FE337046762F}"/>
              </a:ext>
            </a:extLst>
          </p:cNvPr>
          <p:cNvSpPr>
            <a:spLocks noGrp="1" noChangeArrowheads="1"/>
          </p:cNvSpPr>
          <p:nvPr>
            <p:ph idx="1"/>
          </p:nvPr>
        </p:nvSpPr>
        <p:spPr>
          <a:xfrm>
            <a:off x="228600" y="914400"/>
            <a:ext cx="8686800" cy="4057650"/>
          </a:xfrm>
        </p:spPr>
        <p:txBody>
          <a:bodyPr/>
          <a:lstStyle/>
          <a:p>
            <a:pPr>
              <a:lnSpc>
                <a:spcPct val="100000"/>
              </a:lnSpc>
            </a:pPr>
            <a:r>
              <a:rPr lang="en-US" altLang="en-US" sz="2700" b="1" dirty="0">
                <a:solidFill>
                  <a:schemeClr val="bg1"/>
                </a:solidFill>
                <a:latin typeface="Calibri" panose="020F0502020204030204" pitchFamily="34" charset="0"/>
              </a:rPr>
              <a:t>They first asked about the fall of Jerusalem – which seemed to imply the end of the world</a:t>
            </a:r>
          </a:p>
          <a:p>
            <a:pPr lvl="1">
              <a:lnSpc>
                <a:spcPct val="100000"/>
              </a:lnSpc>
            </a:pPr>
            <a:r>
              <a:rPr lang="en-US" altLang="en-US" sz="2550" dirty="0">
                <a:solidFill>
                  <a:schemeClr val="bg1"/>
                </a:solidFill>
                <a:latin typeface="Calibri" panose="020F0502020204030204" pitchFamily="34" charset="0"/>
              </a:rPr>
              <a:t>They thought a devastation so catastrophic as to include the leveling of the Temple must mean the end of the world</a:t>
            </a:r>
          </a:p>
          <a:p>
            <a:pPr lvl="2">
              <a:lnSpc>
                <a:spcPct val="100000"/>
              </a:lnSpc>
            </a:pPr>
            <a:r>
              <a:rPr lang="en-US" altLang="en-US" sz="2400" dirty="0">
                <a:solidFill>
                  <a:schemeClr val="bg1"/>
                </a:solidFill>
                <a:latin typeface="Calibri" panose="020F0502020204030204" pitchFamily="34" charset="0"/>
              </a:rPr>
              <a:t>It only heralded the conclusion of the Jewish economy</a:t>
            </a:r>
          </a:p>
        </p:txBody>
      </p:sp>
      <p:sp>
        <p:nvSpPr>
          <p:cNvPr id="45061" name="Line 5">
            <a:extLst>
              <a:ext uri="{FF2B5EF4-FFF2-40B4-BE49-F238E27FC236}">
                <a16:creationId xmlns:a16="http://schemas.microsoft.com/office/drawing/2014/main" id="{83F77663-0645-4387-ACA5-B126C64A0015}"/>
              </a:ext>
            </a:extLst>
          </p:cNvPr>
          <p:cNvSpPr>
            <a:spLocks noChangeShapeType="1"/>
          </p:cNvSpPr>
          <p:nvPr/>
        </p:nvSpPr>
        <p:spPr bwMode="auto">
          <a:xfrm>
            <a:off x="1371600" y="857250"/>
            <a:ext cx="6400800" cy="0"/>
          </a:xfrm>
          <a:prstGeom prst="line">
            <a:avLst/>
          </a:prstGeom>
          <a:noFill/>
          <a:ln w="2540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
        <p:nvSpPr>
          <p:cNvPr id="2" name="Rectangle 9">
            <a:extLst>
              <a:ext uri="{FF2B5EF4-FFF2-40B4-BE49-F238E27FC236}">
                <a16:creationId xmlns:a16="http://schemas.microsoft.com/office/drawing/2014/main" id="{C0950748-5572-1EAC-0EBF-EDCC45FD3063}"/>
              </a:ext>
            </a:extLst>
          </p:cNvPr>
          <p:cNvSpPr>
            <a:spLocks noChangeArrowheads="1"/>
          </p:cNvSpPr>
          <p:nvPr/>
        </p:nvSpPr>
        <p:spPr bwMode="auto">
          <a:xfrm>
            <a:off x="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10">
            <a:extLst>
              <a:ext uri="{FF2B5EF4-FFF2-40B4-BE49-F238E27FC236}">
                <a16:creationId xmlns:a16="http://schemas.microsoft.com/office/drawing/2014/main" id="{A5D86330-0726-7312-3814-9D0AB9F348E3}"/>
              </a:ext>
            </a:extLst>
          </p:cNvPr>
          <p:cNvSpPr>
            <a:spLocks noChangeArrowheads="1"/>
          </p:cNvSpPr>
          <p:nvPr/>
        </p:nvSpPr>
        <p:spPr bwMode="auto">
          <a:xfrm>
            <a:off x="902970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11">
            <a:extLst>
              <a:ext uri="{FF2B5EF4-FFF2-40B4-BE49-F238E27FC236}">
                <a16:creationId xmlns:a16="http://schemas.microsoft.com/office/drawing/2014/main" id="{2AA5BB9D-C828-96B8-6617-052ECE02304F}"/>
              </a:ext>
            </a:extLst>
          </p:cNvPr>
          <p:cNvSpPr>
            <a:spLocks noChangeArrowheads="1"/>
          </p:cNvSpPr>
          <p:nvPr/>
        </p:nvSpPr>
        <p:spPr bwMode="auto">
          <a:xfrm>
            <a:off x="114300" y="0"/>
            <a:ext cx="8953500" cy="114295"/>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12">
            <a:extLst>
              <a:ext uri="{FF2B5EF4-FFF2-40B4-BE49-F238E27FC236}">
                <a16:creationId xmlns:a16="http://schemas.microsoft.com/office/drawing/2014/main" id="{C11CC051-DE8B-FB1A-3BE7-F79D339E33EC}"/>
              </a:ext>
            </a:extLst>
          </p:cNvPr>
          <p:cNvSpPr>
            <a:spLocks noChangeArrowheads="1"/>
          </p:cNvSpPr>
          <p:nvPr/>
        </p:nvSpPr>
        <p:spPr bwMode="auto">
          <a:xfrm>
            <a:off x="0" y="5029200"/>
            <a:ext cx="9067800" cy="114300"/>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45060">
                                            <p:txEl>
                                              <p:pRg st="1" end="1"/>
                                            </p:txEl>
                                          </p:spTgt>
                                        </p:tgtEl>
                                        <p:attrNameLst>
                                          <p:attrName>style.visibility</p:attrName>
                                        </p:attrNameLst>
                                      </p:cBhvr>
                                      <p:to>
                                        <p:strVal val="visible"/>
                                      </p:to>
                                    </p:set>
                                    <p:anim calcmode="lin" valueType="num">
                                      <p:cBhvr>
                                        <p:cTn id="7" dur="500" fill="hold"/>
                                        <p:tgtEl>
                                          <p:spTgt spid="45060">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5060">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5060">
                                            <p:txEl>
                                              <p:pRg st="1" end="1"/>
                                            </p:txEl>
                                          </p:spTgt>
                                        </p:tgtEl>
                                      </p:cBhvr>
                                    </p:animEffect>
                                  </p:childTnLst>
                                </p:cTn>
                              </p:par>
                            </p:childTnLst>
                          </p:cTn>
                        </p:par>
                        <p:par>
                          <p:cTn id="10" fill="hold" nodeType="afterGroup">
                            <p:stCondLst>
                              <p:cond delay="500"/>
                            </p:stCondLst>
                            <p:childTnLst>
                              <p:par>
                                <p:cTn id="11" presetID="53" presetClass="entr" presetSubtype="16" fill="hold" nodeType="afterEffect">
                                  <p:stCondLst>
                                    <p:cond delay="0"/>
                                  </p:stCondLst>
                                  <p:childTnLst>
                                    <p:set>
                                      <p:cBhvr>
                                        <p:cTn id="12" dur="1" fill="hold">
                                          <p:stCondLst>
                                            <p:cond delay="0"/>
                                          </p:stCondLst>
                                        </p:cTn>
                                        <p:tgtEl>
                                          <p:spTgt spid="45060">
                                            <p:txEl>
                                              <p:pRg st="2" end="2"/>
                                            </p:txEl>
                                          </p:spTgt>
                                        </p:tgtEl>
                                        <p:attrNameLst>
                                          <p:attrName>style.visibility</p:attrName>
                                        </p:attrNameLst>
                                      </p:cBhvr>
                                      <p:to>
                                        <p:strVal val="visible"/>
                                      </p:to>
                                    </p:set>
                                    <p:anim calcmode="lin" valueType="num">
                                      <p:cBhvr>
                                        <p:cTn id="13" dur="500" fill="hold"/>
                                        <p:tgtEl>
                                          <p:spTgt spid="45060">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45060">
                                            <p:txEl>
                                              <p:pRg st="2" end="2"/>
                                            </p:txEl>
                                          </p:spTgt>
                                        </p:tgtEl>
                                        <p:attrNameLst>
                                          <p:attrName>ppt_h</p:attrName>
                                        </p:attrNameLst>
                                      </p:cBhvr>
                                      <p:tavLst>
                                        <p:tav tm="0">
                                          <p:val>
                                            <p:fltVal val="0"/>
                                          </p:val>
                                        </p:tav>
                                        <p:tav tm="100000">
                                          <p:val>
                                            <p:strVal val="#ppt_h"/>
                                          </p:val>
                                        </p:tav>
                                      </p:tavLst>
                                    </p:anim>
                                    <p:animEffect transition="in" filter="fade">
                                      <p:cBhvr>
                                        <p:cTn id="15" dur="500"/>
                                        <p:tgtEl>
                                          <p:spTgt spid="4506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3E997805-F740-4F63-9074-248308928BE6}"/>
              </a:ext>
            </a:extLst>
          </p:cNvPr>
          <p:cNvSpPr>
            <a:spLocks noGrp="1" noChangeArrowheads="1"/>
          </p:cNvSpPr>
          <p:nvPr>
            <p:ph type="title"/>
          </p:nvPr>
        </p:nvSpPr>
        <p:spPr>
          <a:xfrm>
            <a:off x="1314450" y="171450"/>
            <a:ext cx="6515100" cy="628650"/>
          </a:xfrm>
          <a:effectLst>
            <a:outerShdw dist="35921" dir="2700000" algn="ctr" rotWithShape="0">
              <a:schemeClr val="accent2"/>
            </a:outerShdw>
          </a:effectLst>
        </p:spPr>
        <p:txBody>
          <a:bodyPr>
            <a:normAutofit fontScale="90000"/>
          </a:bodyPr>
          <a:lstStyle/>
          <a:p>
            <a:pPr algn="ctr"/>
            <a:r>
              <a:rPr lang="en-US" altLang="en-US" sz="4050" b="1" dirty="0">
                <a:solidFill>
                  <a:schemeClr val="bg1"/>
                </a:solidFill>
              </a:rPr>
              <a:t>The Disciples’ Questions</a:t>
            </a:r>
          </a:p>
        </p:txBody>
      </p:sp>
      <p:sp>
        <p:nvSpPr>
          <p:cNvPr id="46083" name="Rectangle 3">
            <a:extLst>
              <a:ext uri="{FF2B5EF4-FFF2-40B4-BE49-F238E27FC236}">
                <a16:creationId xmlns:a16="http://schemas.microsoft.com/office/drawing/2014/main" id="{58E5E146-A589-4F69-98B0-3BC8642911B4}"/>
              </a:ext>
            </a:extLst>
          </p:cNvPr>
          <p:cNvSpPr>
            <a:spLocks noGrp="1" noChangeArrowheads="1"/>
          </p:cNvSpPr>
          <p:nvPr>
            <p:ph idx="1"/>
          </p:nvPr>
        </p:nvSpPr>
        <p:spPr>
          <a:xfrm>
            <a:off x="228600" y="914400"/>
            <a:ext cx="5867400" cy="2343150"/>
          </a:xfrm>
        </p:spPr>
        <p:txBody>
          <a:bodyPr/>
          <a:lstStyle/>
          <a:p>
            <a:pPr>
              <a:lnSpc>
                <a:spcPct val="100000"/>
              </a:lnSpc>
            </a:pPr>
            <a:r>
              <a:rPr lang="en-US" altLang="en-US" sz="2700" b="1" dirty="0">
                <a:solidFill>
                  <a:schemeClr val="bg1"/>
                </a:solidFill>
                <a:latin typeface="Calibri" panose="020F0502020204030204" pitchFamily="34" charset="0"/>
              </a:rPr>
              <a:t>Temple was the pride and glory of</a:t>
            </a:r>
            <a:br>
              <a:rPr lang="en-US" altLang="en-US" sz="2700" b="1" dirty="0">
                <a:solidFill>
                  <a:schemeClr val="bg1"/>
                </a:solidFill>
                <a:latin typeface="Calibri" panose="020F0502020204030204" pitchFamily="34" charset="0"/>
              </a:rPr>
            </a:br>
            <a:r>
              <a:rPr lang="en-US" altLang="en-US" sz="2700" b="1" dirty="0">
                <a:solidFill>
                  <a:schemeClr val="bg1"/>
                </a:solidFill>
                <a:latin typeface="Calibri" panose="020F0502020204030204" pitchFamily="34" charset="0"/>
              </a:rPr>
              <a:t>the Jews</a:t>
            </a:r>
          </a:p>
          <a:p>
            <a:pPr lvl="1">
              <a:lnSpc>
                <a:spcPct val="100000"/>
              </a:lnSpc>
            </a:pPr>
            <a:r>
              <a:rPr lang="en-US" altLang="en-US" sz="2550" dirty="0">
                <a:solidFill>
                  <a:schemeClr val="bg1"/>
                </a:solidFill>
                <a:latin typeface="Calibri" panose="020F0502020204030204" pitchFamily="34" charset="0"/>
              </a:rPr>
              <a:t>Four to five times the size of its predecessors</a:t>
            </a:r>
          </a:p>
          <a:p>
            <a:pPr lvl="1">
              <a:lnSpc>
                <a:spcPct val="100000"/>
              </a:lnSpc>
            </a:pPr>
            <a:r>
              <a:rPr lang="en-US" altLang="en-US" sz="2550" dirty="0">
                <a:solidFill>
                  <a:schemeClr val="bg1"/>
                </a:solidFill>
                <a:latin typeface="Calibri" panose="020F0502020204030204" pitchFamily="34" charset="0"/>
              </a:rPr>
              <a:t>20-64 A.D. in the building process</a:t>
            </a:r>
          </a:p>
        </p:txBody>
      </p:sp>
      <p:sp>
        <p:nvSpPr>
          <p:cNvPr id="46084" name="Line 4">
            <a:extLst>
              <a:ext uri="{FF2B5EF4-FFF2-40B4-BE49-F238E27FC236}">
                <a16:creationId xmlns:a16="http://schemas.microsoft.com/office/drawing/2014/main" id="{DA0AC32C-BCB3-4647-8F2E-7FC3F0A83E99}"/>
              </a:ext>
            </a:extLst>
          </p:cNvPr>
          <p:cNvSpPr>
            <a:spLocks noChangeShapeType="1"/>
          </p:cNvSpPr>
          <p:nvPr/>
        </p:nvSpPr>
        <p:spPr bwMode="auto">
          <a:xfrm>
            <a:off x="1371600" y="857250"/>
            <a:ext cx="6400800" cy="0"/>
          </a:xfrm>
          <a:prstGeom prst="line">
            <a:avLst/>
          </a:prstGeom>
          <a:noFill/>
          <a:ln w="2540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pic>
        <p:nvPicPr>
          <p:cNvPr id="46089" name="Picture 9" descr="Jerusalem%20Temple">
            <a:extLst>
              <a:ext uri="{FF2B5EF4-FFF2-40B4-BE49-F238E27FC236}">
                <a16:creationId xmlns:a16="http://schemas.microsoft.com/office/drawing/2014/main" id="{EEBB92DB-CB26-4CDC-BC1E-A1FE7084858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1200" y="914400"/>
            <a:ext cx="3124200" cy="2298940"/>
          </a:xfrm>
          <a:prstGeom prst="rect">
            <a:avLst/>
          </a:prstGeom>
          <a:noFill/>
          <a:extLst>
            <a:ext uri="{909E8E84-426E-40DD-AFC4-6F175D3DCCD1}">
              <a14:hiddenFill xmlns:a14="http://schemas.microsoft.com/office/drawing/2010/main">
                <a:solidFill>
                  <a:srgbClr val="FFFFFF"/>
                </a:solidFill>
              </a14:hiddenFill>
            </a:ext>
          </a:extLst>
        </p:spPr>
      </p:pic>
      <p:sp>
        <p:nvSpPr>
          <p:cNvPr id="46090" name="Rectangle 10">
            <a:extLst>
              <a:ext uri="{FF2B5EF4-FFF2-40B4-BE49-F238E27FC236}">
                <a16:creationId xmlns:a16="http://schemas.microsoft.com/office/drawing/2014/main" id="{C20308D7-1280-4B88-9574-79053FB268A6}"/>
              </a:ext>
            </a:extLst>
          </p:cNvPr>
          <p:cNvSpPr>
            <a:spLocks noChangeArrowheads="1"/>
          </p:cNvSpPr>
          <p:nvPr/>
        </p:nvSpPr>
        <p:spPr bwMode="auto">
          <a:xfrm>
            <a:off x="228600" y="3200400"/>
            <a:ext cx="8686800"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accent2"/>
              </a:buClr>
              <a:buSzPct val="75000"/>
              <a:buFont typeface="Wingdings" panose="05000000000000000000" pitchFamily="2" charset="2"/>
              <a:buChar char="n"/>
              <a:defRPr sz="3100">
                <a:solidFill>
                  <a:schemeClr val="tx1"/>
                </a:solidFill>
                <a:latin typeface="Arial" panose="020B0604020202020204" pitchFamily="34" charset="0"/>
              </a:defRPr>
            </a:lvl1pPr>
            <a:lvl2pPr marL="742950" indent="-285750">
              <a:spcBef>
                <a:spcPct val="20000"/>
              </a:spcBef>
              <a:buClr>
                <a:schemeClr val="accent1"/>
              </a:buClr>
              <a:buSzPct val="6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hlink"/>
              </a:buClr>
              <a:buSzPct val="5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tx1"/>
              </a:buClr>
              <a:buSzPct val="85000"/>
              <a:buFont typeface="Wingdings" panose="05000000000000000000" pitchFamily="2" charset="2"/>
              <a:buChar char="§"/>
              <a:defRPr sz="2000">
                <a:solidFill>
                  <a:schemeClr val="tx1"/>
                </a:solidFill>
                <a:latin typeface="Arial" panose="020B0604020202020204" pitchFamily="34" charset="0"/>
              </a:defRPr>
            </a:lvl5pPr>
            <a:lvl6pPr marL="2514600" indent="-228600" fontAlgn="base">
              <a:spcBef>
                <a:spcPct val="20000"/>
              </a:spcBef>
              <a:spcAft>
                <a:spcPct val="0"/>
              </a:spcAft>
              <a:buClr>
                <a:schemeClr val="tx1"/>
              </a:buClr>
              <a:buSzPct val="85000"/>
              <a:buFont typeface="Wingdings" panose="05000000000000000000" pitchFamily="2" charset="2"/>
              <a:buChar char="§"/>
              <a:defRPr sz="2000">
                <a:solidFill>
                  <a:schemeClr val="tx1"/>
                </a:solidFill>
                <a:latin typeface="Arial" panose="020B0604020202020204" pitchFamily="34" charset="0"/>
              </a:defRPr>
            </a:lvl6pPr>
            <a:lvl7pPr marL="2971800" indent="-228600" fontAlgn="base">
              <a:spcBef>
                <a:spcPct val="20000"/>
              </a:spcBef>
              <a:spcAft>
                <a:spcPct val="0"/>
              </a:spcAft>
              <a:buClr>
                <a:schemeClr val="tx1"/>
              </a:buClr>
              <a:buSzPct val="85000"/>
              <a:buFont typeface="Wingdings" panose="05000000000000000000" pitchFamily="2" charset="2"/>
              <a:buChar char="§"/>
              <a:defRPr sz="2000">
                <a:solidFill>
                  <a:schemeClr val="tx1"/>
                </a:solidFill>
                <a:latin typeface="Arial" panose="020B0604020202020204" pitchFamily="34" charset="0"/>
              </a:defRPr>
            </a:lvl7pPr>
            <a:lvl8pPr marL="3429000" indent="-228600" fontAlgn="base">
              <a:spcBef>
                <a:spcPct val="20000"/>
              </a:spcBef>
              <a:spcAft>
                <a:spcPct val="0"/>
              </a:spcAft>
              <a:buClr>
                <a:schemeClr val="tx1"/>
              </a:buClr>
              <a:buSzPct val="85000"/>
              <a:buFont typeface="Wingdings" panose="05000000000000000000" pitchFamily="2" charset="2"/>
              <a:buChar char="§"/>
              <a:defRPr sz="2000">
                <a:solidFill>
                  <a:schemeClr val="tx1"/>
                </a:solidFill>
                <a:latin typeface="Arial" panose="020B0604020202020204" pitchFamily="34" charset="0"/>
              </a:defRPr>
            </a:lvl8pPr>
            <a:lvl9pPr marL="3886200" indent="-228600" fontAlgn="base">
              <a:spcBef>
                <a:spcPct val="20000"/>
              </a:spcBef>
              <a:spcAft>
                <a:spcPct val="0"/>
              </a:spcAft>
              <a:buClr>
                <a:schemeClr val="tx1"/>
              </a:buClr>
              <a:buSzPct val="85000"/>
              <a:buFont typeface="Wingdings" panose="05000000000000000000" pitchFamily="2" charset="2"/>
              <a:buChar char="§"/>
              <a:defRPr sz="2000">
                <a:solidFill>
                  <a:schemeClr val="tx1"/>
                </a:solidFill>
                <a:latin typeface="Arial" panose="020B0604020202020204" pitchFamily="34" charset="0"/>
              </a:defRPr>
            </a:lvl9pPr>
          </a:lstStyle>
          <a:p>
            <a:pPr lvl="2" eaLnBrk="1" hangingPunct="1">
              <a:spcBef>
                <a:spcPts val="600"/>
              </a:spcBef>
            </a:pPr>
            <a:r>
              <a:rPr lang="en-US" altLang="en-US" dirty="0">
                <a:solidFill>
                  <a:schemeClr val="bg1"/>
                </a:solidFill>
                <a:latin typeface="Calibri" panose="020F0502020204030204" pitchFamily="34" charset="0"/>
              </a:rPr>
              <a:t>Stones were 50 feet long, 20 feet wide, 16 feet thick</a:t>
            </a:r>
          </a:p>
          <a:p>
            <a:pPr lvl="2" eaLnBrk="1" hangingPunct="1">
              <a:spcBef>
                <a:spcPts val="600"/>
              </a:spcBef>
            </a:pPr>
            <a:r>
              <a:rPr lang="en-US" altLang="en-US" dirty="0">
                <a:solidFill>
                  <a:schemeClr val="bg1"/>
                </a:solidFill>
                <a:latin typeface="Calibri" panose="020F0502020204030204" pitchFamily="34" charset="0"/>
              </a:rPr>
              <a:t>Cut of white and green-spotted marble that would glisten in the sun </a:t>
            </a:r>
            <a:r>
              <a:rPr lang="en-US" altLang="en-US" i="1" dirty="0">
                <a:solidFill>
                  <a:schemeClr val="bg1"/>
                </a:solidFill>
                <a:latin typeface="Calibri" panose="020F0502020204030204" pitchFamily="34" charset="0"/>
              </a:rPr>
              <a:t>“like a white mountain”</a:t>
            </a:r>
          </a:p>
          <a:p>
            <a:pPr lvl="2" eaLnBrk="1" hangingPunct="1">
              <a:spcBef>
                <a:spcPts val="600"/>
              </a:spcBef>
            </a:pPr>
            <a:r>
              <a:rPr lang="en-US" altLang="en-US" dirty="0">
                <a:solidFill>
                  <a:schemeClr val="bg1"/>
                </a:solidFill>
                <a:latin typeface="Calibri" panose="020F0502020204030204" pitchFamily="34" charset="0"/>
              </a:rPr>
              <a:t>Jews considered it built to last, maybe even forever! </a:t>
            </a:r>
          </a:p>
        </p:txBody>
      </p:sp>
      <p:sp>
        <p:nvSpPr>
          <p:cNvPr id="2" name="Rectangle 9">
            <a:extLst>
              <a:ext uri="{FF2B5EF4-FFF2-40B4-BE49-F238E27FC236}">
                <a16:creationId xmlns:a16="http://schemas.microsoft.com/office/drawing/2014/main" id="{683D73B8-FE24-7488-A0A0-5339C29086CF}"/>
              </a:ext>
            </a:extLst>
          </p:cNvPr>
          <p:cNvSpPr>
            <a:spLocks noChangeArrowheads="1"/>
          </p:cNvSpPr>
          <p:nvPr/>
        </p:nvSpPr>
        <p:spPr bwMode="auto">
          <a:xfrm>
            <a:off x="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10">
            <a:extLst>
              <a:ext uri="{FF2B5EF4-FFF2-40B4-BE49-F238E27FC236}">
                <a16:creationId xmlns:a16="http://schemas.microsoft.com/office/drawing/2014/main" id="{214DD56C-7A7E-EC4C-EB75-893410F1C40E}"/>
              </a:ext>
            </a:extLst>
          </p:cNvPr>
          <p:cNvSpPr>
            <a:spLocks noChangeArrowheads="1"/>
          </p:cNvSpPr>
          <p:nvPr/>
        </p:nvSpPr>
        <p:spPr bwMode="auto">
          <a:xfrm>
            <a:off x="902970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11">
            <a:extLst>
              <a:ext uri="{FF2B5EF4-FFF2-40B4-BE49-F238E27FC236}">
                <a16:creationId xmlns:a16="http://schemas.microsoft.com/office/drawing/2014/main" id="{C3BAA368-88F7-5692-313C-191B0E63E220}"/>
              </a:ext>
            </a:extLst>
          </p:cNvPr>
          <p:cNvSpPr>
            <a:spLocks noChangeArrowheads="1"/>
          </p:cNvSpPr>
          <p:nvPr/>
        </p:nvSpPr>
        <p:spPr bwMode="auto">
          <a:xfrm>
            <a:off x="114300" y="0"/>
            <a:ext cx="8953500" cy="114295"/>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12">
            <a:extLst>
              <a:ext uri="{FF2B5EF4-FFF2-40B4-BE49-F238E27FC236}">
                <a16:creationId xmlns:a16="http://schemas.microsoft.com/office/drawing/2014/main" id="{B8ABAB31-5A73-EE9A-CB09-855680E931EC}"/>
              </a:ext>
            </a:extLst>
          </p:cNvPr>
          <p:cNvSpPr>
            <a:spLocks noChangeArrowheads="1"/>
          </p:cNvSpPr>
          <p:nvPr/>
        </p:nvSpPr>
        <p:spPr bwMode="auto">
          <a:xfrm>
            <a:off x="0" y="5029200"/>
            <a:ext cx="9067800" cy="114300"/>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46090">
                                            <p:txEl>
                                              <p:pRg st="0" end="0"/>
                                            </p:txEl>
                                          </p:spTgt>
                                        </p:tgtEl>
                                        <p:attrNameLst>
                                          <p:attrName>style.visibility</p:attrName>
                                        </p:attrNameLst>
                                      </p:cBhvr>
                                      <p:to>
                                        <p:strVal val="visible"/>
                                      </p:to>
                                    </p:set>
                                    <p:anim calcmode="lin" valueType="num">
                                      <p:cBhvr>
                                        <p:cTn id="7" dur="500" fill="hold"/>
                                        <p:tgtEl>
                                          <p:spTgt spid="4609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6090">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6090">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nodeType="clickEffect">
                                  <p:stCondLst>
                                    <p:cond delay="0"/>
                                  </p:stCondLst>
                                  <p:childTnLst>
                                    <p:set>
                                      <p:cBhvr>
                                        <p:cTn id="13" dur="1" fill="hold">
                                          <p:stCondLst>
                                            <p:cond delay="0"/>
                                          </p:stCondLst>
                                        </p:cTn>
                                        <p:tgtEl>
                                          <p:spTgt spid="46090">
                                            <p:txEl>
                                              <p:pRg st="1" end="1"/>
                                            </p:txEl>
                                          </p:spTgt>
                                        </p:tgtEl>
                                        <p:attrNameLst>
                                          <p:attrName>style.visibility</p:attrName>
                                        </p:attrNameLst>
                                      </p:cBhvr>
                                      <p:to>
                                        <p:strVal val="visible"/>
                                      </p:to>
                                    </p:set>
                                    <p:anim calcmode="lin" valueType="num">
                                      <p:cBhvr>
                                        <p:cTn id="14" dur="500" fill="hold"/>
                                        <p:tgtEl>
                                          <p:spTgt spid="46090">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6090">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6090">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16" fill="hold" nodeType="clickEffect">
                                  <p:stCondLst>
                                    <p:cond delay="0"/>
                                  </p:stCondLst>
                                  <p:childTnLst>
                                    <p:set>
                                      <p:cBhvr>
                                        <p:cTn id="20" dur="1" fill="hold">
                                          <p:stCondLst>
                                            <p:cond delay="0"/>
                                          </p:stCondLst>
                                        </p:cTn>
                                        <p:tgtEl>
                                          <p:spTgt spid="46090">
                                            <p:txEl>
                                              <p:pRg st="2" end="2"/>
                                            </p:txEl>
                                          </p:spTgt>
                                        </p:tgtEl>
                                        <p:attrNameLst>
                                          <p:attrName>style.visibility</p:attrName>
                                        </p:attrNameLst>
                                      </p:cBhvr>
                                      <p:to>
                                        <p:strVal val="visible"/>
                                      </p:to>
                                    </p:set>
                                    <p:anim calcmode="lin" valueType="num">
                                      <p:cBhvr>
                                        <p:cTn id="21" dur="500" fill="hold"/>
                                        <p:tgtEl>
                                          <p:spTgt spid="46090">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6090">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609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C264B868-A295-4230-A9D2-63D5C7132BBC}"/>
              </a:ext>
            </a:extLst>
          </p:cNvPr>
          <p:cNvSpPr>
            <a:spLocks noGrp="1" noChangeArrowheads="1"/>
          </p:cNvSpPr>
          <p:nvPr>
            <p:ph type="title"/>
          </p:nvPr>
        </p:nvSpPr>
        <p:spPr>
          <a:xfrm>
            <a:off x="1314450" y="171450"/>
            <a:ext cx="6515100" cy="628650"/>
          </a:xfrm>
          <a:effectLst>
            <a:outerShdw dist="35921" dir="2700000" algn="ctr" rotWithShape="0">
              <a:schemeClr val="accent2"/>
            </a:outerShdw>
          </a:effectLst>
        </p:spPr>
        <p:txBody>
          <a:bodyPr>
            <a:normAutofit fontScale="90000"/>
          </a:bodyPr>
          <a:lstStyle/>
          <a:p>
            <a:pPr algn="ctr"/>
            <a:r>
              <a:rPr lang="en-US" altLang="en-US" sz="4050" b="1" dirty="0">
                <a:solidFill>
                  <a:schemeClr val="bg1"/>
                </a:solidFill>
              </a:rPr>
              <a:t>The Disciples’ Questions</a:t>
            </a:r>
          </a:p>
        </p:txBody>
      </p:sp>
      <p:sp>
        <p:nvSpPr>
          <p:cNvPr id="47107" name="Rectangle 3">
            <a:extLst>
              <a:ext uri="{FF2B5EF4-FFF2-40B4-BE49-F238E27FC236}">
                <a16:creationId xmlns:a16="http://schemas.microsoft.com/office/drawing/2014/main" id="{35D14D1B-C8B2-41E1-9E1F-837E925A8960}"/>
              </a:ext>
            </a:extLst>
          </p:cNvPr>
          <p:cNvSpPr>
            <a:spLocks noGrp="1" noChangeArrowheads="1"/>
          </p:cNvSpPr>
          <p:nvPr>
            <p:ph idx="1"/>
          </p:nvPr>
        </p:nvSpPr>
        <p:spPr>
          <a:xfrm>
            <a:off x="228600" y="895350"/>
            <a:ext cx="8686800" cy="3562351"/>
          </a:xfrm>
        </p:spPr>
        <p:txBody>
          <a:bodyPr>
            <a:normAutofit/>
          </a:bodyPr>
          <a:lstStyle/>
          <a:p>
            <a:pPr>
              <a:lnSpc>
                <a:spcPct val="100000"/>
              </a:lnSpc>
            </a:pPr>
            <a:r>
              <a:rPr lang="en-US" altLang="en-US" sz="2700" b="1" dirty="0">
                <a:solidFill>
                  <a:schemeClr val="bg1"/>
                </a:solidFill>
                <a:latin typeface="Calibri" panose="020F0502020204030204" pitchFamily="34" charset="0"/>
              </a:rPr>
              <a:t>Jesus dashed their hopes with His few words</a:t>
            </a:r>
          </a:p>
          <a:p>
            <a:pPr lvl="1">
              <a:lnSpc>
                <a:spcPct val="100000"/>
              </a:lnSpc>
            </a:pPr>
            <a:r>
              <a:rPr lang="en-US" altLang="en-US" sz="2550" dirty="0">
                <a:solidFill>
                  <a:schemeClr val="bg1"/>
                </a:solidFill>
                <a:latin typeface="Calibri" panose="020F0502020204030204" pitchFamily="34" charset="0"/>
              </a:rPr>
              <a:t>Portrayed the coming destruction as absolute</a:t>
            </a:r>
            <a:br>
              <a:rPr lang="en-US" altLang="en-US" sz="2550" dirty="0">
                <a:solidFill>
                  <a:schemeClr val="bg1"/>
                </a:solidFill>
                <a:latin typeface="Calibri" panose="020F0502020204030204" pitchFamily="34" charset="0"/>
              </a:rPr>
            </a:br>
            <a:r>
              <a:rPr lang="en-US" altLang="en-US" sz="2300" i="1" dirty="0">
                <a:solidFill>
                  <a:schemeClr val="bg1"/>
                </a:solidFill>
                <a:latin typeface="Calibri" panose="020F0502020204030204" pitchFamily="34" charset="0"/>
              </a:rPr>
              <a:t>Josephus (Wars of the Jews 7, 9)</a:t>
            </a:r>
          </a:p>
          <a:p>
            <a:pPr>
              <a:lnSpc>
                <a:spcPct val="100000"/>
              </a:lnSpc>
            </a:pPr>
            <a:r>
              <a:rPr lang="en-US" altLang="en-US" sz="2700" b="1" dirty="0">
                <a:solidFill>
                  <a:srgbClr val="FFFF00"/>
                </a:solidFill>
                <a:latin typeface="Calibri" panose="020F0502020204030204" pitchFamily="34" charset="0"/>
              </a:rPr>
              <a:t>“These things” </a:t>
            </a:r>
            <a:r>
              <a:rPr lang="en-US" altLang="en-US" sz="2700" b="1" dirty="0">
                <a:solidFill>
                  <a:schemeClr val="bg1"/>
                </a:solidFill>
                <a:latin typeface="Calibri" panose="020F0502020204030204" pitchFamily="34" charset="0"/>
              </a:rPr>
              <a:t>in verse 3 refers to the buildings of the temple and their destruction (24:2)</a:t>
            </a:r>
          </a:p>
          <a:p>
            <a:pPr lvl="1">
              <a:lnSpc>
                <a:spcPct val="100000"/>
              </a:lnSpc>
            </a:pPr>
            <a:r>
              <a:rPr lang="en-US" altLang="en-US" sz="2550" dirty="0">
                <a:solidFill>
                  <a:schemeClr val="bg1"/>
                </a:solidFill>
                <a:latin typeface="Calibri" panose="020F0502020204030204" pitchFamily="34" charset="0"/>
              </a:rPr>
              <a:t>Verses 4 through 35, Jesus discusses the desolation and destruction of Jerusalem</a:t>
            </a:r>
          </a:p>
          <a:p>
            <a:pPr lvl="1">
              <a:lnSpc>
                <a:spcPct val="100000"/>
              </a:lnSpc>
            </a:pPr>
            <a:r>
              <a:rPr lang="en-US" altLang="en-US" sz="2550" b="1" dirty="0">
                <a:solidFill>
                  <a:schemeClr val="bg1"/>
                </a:solidFill>
                <a:latin typeface="Calibri" panose="020F0502020204030204" pitchFamily="34" charset="0"/>
              </a:rPr>
              <a:t>KEY VERSE:</a:t>
            </a:r>
          </a:p>
        </p:txBody>
      </p:sp>
      <p:sp>
        <p:nvSpPr>
          <p:cNvPr id="47108" name="Line 4">
            <a:extLst>
              <a:ext uri="{FF2B5EF4-FFF2-40B4-BE49-F238E27FC236}">
                <a16:creationId xmlns:a16="http://schemas.microsoft.com/office/drawing/2014/main" id="{0225E353-11E3-4877-918F-D7CC99861798}"/>
              </a:ext>
            </a:extLst>
          </p:cNvPr>
          <p:cNvSpPr>
            <a:spLocks noChangeShapeType="1"/>
          </p:cNvSpPr>
          <p:nvPr/>
        </p:nvSpPr>
        <p:spPr bwMode="auto">
          <a:xfrm>
            <a:off x="1371600" y="857250"/>
            <a:ext cx="6400800" cy="0"/>
          </a:xfrm>
          <a:prstGeom prst="line">
            <a:avLst/>
          </a:prstGeom>
          <a:noFill/>
          <a:ln w="2540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
        <p:nvSpPr>
          <p:cNvPr id="47115" name="Rectangle 11">
            <a:extLst>
              <a:ext uri="{FF2B5EF4-FFF2-40B4-BE49-F238E27FC236}">
                <a16:creationId xmlns:a16="http://schemas.microsoft.com/office/drawing/2014/main" id="{0A24ABD5-D714-452D-9C4F-9575BF4EB19F}"/>
              </a:ext>
            </a:extLst>
          </p:cNvPr>
          <p:cNvSpPr>
            <a:spLocks noChangeArrowheads="1"/>
          </p:cNvSpPr>
          <p:nvPr/>
        </p:nvSpPr>
        <p:spPr bwMode="auto">
          <a:xfrm>
            <a:off x="228600" y="4400550"/>
            <a:ext cx="8686800" cy="514350"/>
          </a:xfrm>
          <a:prstGeom prst="rect">
            <a:avLst/>
          </a:prstGeom>
          <a:solidFill>
            <a:srgbClr val="52527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16" name="Text Box 12">
            <a:extLst>
              <a:ext uri="{FF2B5EF4-FFF2-40B4-BE49-F238E27FC236}">
                <a16:creationId xmlns:a16="http://schemas.microsoft.com/office/drawing/2014/main" id="{FBB69818-C1A1-4E58-8D5B-5F10839FE626}"/>
              </a:ext>
            </a:extLst>
          </p:cNvPr>
          <p:cNvSpPr txBox="1">
            <a:spLocks noChangeArrowheads="1"/>
          </p:cNvSpPr>
          <p:nvPr/>
        </p:nvSpPr>
        <p:spPr bwMode="auto">
          <a:xfrm>
            <a:off x="228600" y="4400550"/>
            <a:ext cx="8686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600" dirty="0">
                <a:solidFill>
                  <a:schemeClr val="bg1"/>
                </a:solidFill>
                <a:latin typeface="Calibri" panose="020F0502020204030204" pitchFamily="34" charset="0"/>
              </a:rPr>
              <a:t>“But he who endures to the end shall be saved” </a:t>
            </a:r>
            <a:r>
              <a:rPr lang="en-US" altLang="en-US" sz="2600" b="1" dirty="0">
                <a:solidFill>
                  <a:schemeClr val="bg1"/>
                </a:solidFill>
                <a:latin typeface="Calibri" panose="020F0502020204030204" pitchFamily="34" charset="0"/>
              </a:rPr>
              <a:t>(24:13)</a:t>
            </a:r>
          </a:p>
        </p:txBody>
      </p:sp>
      <p:sp>
        <p:nvSpPr>
          <p:cNvPr id="2" name="Rectangle 9">
            <a:extLst>
              <a:ext uri="{FF2B5EF4-FFF2-40B4-BE49-F238E27FC236}">
                <a16:creationId xmlns:a16="http://schemas.microsoft.com/office/drawing/2014/main" id="{E01DA34E-C791-46FC-2519-1D9BB8AD9233}"/>
              </a:ext>
            </a:extLst>
          </p:cNvPr>
          <p:cNvSpPr>
            <a:spLocks noChangeArrowheads="1"/>
          </p:cNvSpPr>
          <p:nvPr/>
        </p:nvSpPr>
        <p:spPr bwMode="auto">
          <a:xfrm>
            <a:off x="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10">
            <a:extLst>
              <a:ext uri="{FF2B5EF4-FFF2-40B4-BE49-F238E27FC236}">
                <a16:creationId xmlns:a16="http://schemas.microsoft.com/office/drawing/2014/main" id="{301BE322-38ED-3F22-01EA-EE088405E13A}"/>
              </a:ext>
            </a:extLst>
          </p:cNvPr>
          <p:cNvSpPr>
            <a:spLocks noChangeArrowheads="1"/>
          </p:cNvSpPr>
          <p:nvPr/>
        </p:nvSpPr>
        <p:spPr bwMode="auto">
          <a:xfrm>
            <a:off x="902970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11">
            <a:extLst>
              <a:ext uri="{FF2B5EF4-FFF2-40B4-BE49-F238E27FC236}">
                <a16:creationId xmlns:a16="http://schemas.microsoft.com/office/drawing/2014/main" id="{579924CC-232D-C306-640D-0FEA5A69A942}"/>
              </a:ext>
            </a:extLst>
          </p:cNvPr>
          <p:cNvSpPr>
            <a:spLocks noChangeArrowheads="1"/>
          </p:cNvSpPr>
          <p:nvPr/>
        </p:nvSpPr>
        <p:spPr bwMode="auto">
          <a:xfrm>
            <a:off x="114300" y="0"/>
            <a:ext cx="8953500" cy="114295"/>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12">
            <a:extLst>
              <a:ext uri="{FF2B5EF4-FFF2-40B4-BE49-F238E27FC236}">
                <a16:creationId xmlns:a16="http://schemas.microsoft.com/office/drawing/2014/main" id="{B5822FFE-BB86-62FC-3461-3B8A056940D4}"/>
              </a:ext>
            </a:extLst>
          </p:cNvPr>
          <p:cNvSpPr>
            <a:spLocks noChangeArrowheads="1"/>
          </p:cNvSpPr>
          <p:nvPr/>
        </p:nvSpPr>
        <p:spPr bwMode="auto">
          <a:xfrm>
            <a:off x="0" y="5029200"/>
            <a:ext cx="9067800" cy="114300"/>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47107">
                                            <p:txEl>
                                              <p:pRg st="2" end="2"/>
                                            </p:txEl>
                                          </p:spTgt>
                                        </p:tgtEl>
                                        <p:attrNameLst>
                                          <p:attrName>style.visibility</p:attrName>
                                        </p:attrNameLst>
                                      </p:cBhvr>
                                      <p:to>
                                        <p:strVal val="visible"/>
                                      </p:to>
                                    </p:set>
                                    <p:anim calcmode="lin" valueType="num">
                                      <p:cBhvr>
                                        <p:cTn id="7" dur="500" fill="hold"/>
                                        <p:tgtEl>
                                          <p:spTgt spid="47107">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47107">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47107">
                                            <p:txEl>
                                              <p:pRg st="2" end="2"/>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16" fill="hold" nodeType="clickEffect">
                                  <p:stCondLst>
                                    <p:cond delay="0"/>
                                  </p:stCondLst>
                                  <p:childTnLst>
                                    <p:set>
                                      <p:cBhvr>
                                        <p:cTn id="13" dur="1" fill="hold">
                                          <p:stCondLst>
                                            <p:cond delay="0"/>
                                          </p:stCondLst>
                                        </p:cTn>
                                        <p:tgtEl>
                                          <p:spTgt spid="47107">
                                            <p:txEl>
                                              <p:pRg st="3" end="3"/>
                                            </p:txEl>
                                          </p:spTgt>
                                        </p:tgtEl>
                                        <p:attrNameLst>
                                          <p:attrName>style.visibility</p:attrName>
                                        </p:attrNameLst>
                                      </p:cBhvr>
                                      <p:to>
                                        <p:strVal val="visible"/>
                                      </p:to>
                                    </p:set>
                                    <p:anim calcmode="lin" valueType="num">
                                      <p:cBhvr>
                                        <p:cTn id="14" dur="500" fill="hold"/>
                                        <p:tgtEl>
                                          <p:spTgt spid="47107">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47107">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47107">
                                            <p:txEl>
                                              <p:pRg st="3" end="3"/>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16" fill="hold" nodeType="clickEffect">
                                  <p:stCondLst>
                                    <p:cond delay="0"/>
                                  </p:stCondLst>
                                  <p:childTnLst>
                                    <p:set>
                                      <p:cBhvr>
                                        <p:cTn id="20" dur="1" fill="hold">
                                          <p:stCondLst>
                                            <p:cond delay="0"/>
                                          </p:stCondLst>
                                        </p:cTn>
                                        <p:tgtEl>
                                          <p:spTgt spid="47107">
                                            <p:txEl>
                                              <p:pRg st="4" end="4"/>
                                            </p:txEl>
                                          </p:spTgt>
                                        </p:tgtEl>
                                        <p:attrNameLst>
                                          <p:attrName>style.visibility</p:attrName>
                                        </p:attrNameLst>
                                      </p:cBhvr>
                                      <p:to>
                                        <p:strVal val="visible"/>
                                      </p:to>
                                    </p:set>
                                    <p:anim calcmode="lin" valueType="num">
                                      <p:cBhvr>
                                        <p:cTn id="21" dur="500" fill="hold"/>
                                        <p:tgtEl>
                                          <p:spTgt spid="47107">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47107">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47107">
                                            <p:txEl>
                                              <p:pRg st="4" end="4"/>
                                            </p:txEl>
                                          </p:spTgt>
                                        </p:tgtEl>
                                      </p:cBhvr>
                                    </p:animEffect>
                                  </p:childTnLst>
                                </p:cTn>
                              </p:par>
                            </p:childTnLst>
                          </p:cTn>
                        </p:par>
                        <p:par>
                          <p:cTn id="24" fill="hold" nodeType="afterGroup">
                            <p:stCondLst>
                              <p:cond delay="500"/>
                            </p:stCondLst>
                            <p:childTnLst>
                              <p:par>
                                <p:cTn id="25" presetID="53" presetClass="entr" presetSubtype="16" fill="hold" nodeType="afterEffect">
                                  <p:stCondLst>
                                    <p:cond delay="0"/>
                                  </p:stCondLst>
                                  <p:childTnLst>
                                    <p:set>
                                      <p:cBhvr>
                                        <p:cTn id="26" dur="1" fill="hold">
                                          <p:stCondLst>
                                            <p:cond delay="0"/>
                                          </p:stCondLst>
                                        </p:cTn>
                                        <p:tgtEl>
                                          <p:spTgt spid="47115"/>
                                        </p:tgtEl>
                                        <p:attrNameLst>
                                          <p:attrName>style.visibility</p:attrName>
                                        </p:attrNameLst>
                                      </p:cBhvr>
                                      <p:to>
                                        <p:strVal val="visible"/>
                                      </p:to>
                                    </p:set>
                                    <p:anim calcmode="lin" valueType="num">
                                      <p:cBhvr>
                                        <p:cTn id="27" dur="500" fill="hold"/>
                                        <p:tgtEl>
                                          <p:spTgt spid="47115"/>
                                        </p:tgtEl>
                                        <p:attrNameLst>
                                          <p:attrName>ppt_w</p:attrName>
                                        </p:attrNameLst>
                                      </p:cBhvr>
                                      <p:tavLst>
                                        <p:tav tm="0">
                                          <p:val>
                                            <p:fltVal val="0"/>
                                          </p:val>
                                        </p:tav>
                                        <p:tav tm="100000">
                                          <p:val>
                                            <p:strVal val="#ppt_w"/>
                                          </p:val>
                                        </p:tav>
                                      </p:tavLst>
                                    </p:anim>
                                    <p:anim calcmode="lin" valueType="num">
                                      <p:cBhvr>
                                        <p:cTn id="28" dur="500" fill="hold"/>
                                        <p:tgtEl>
                                          <p:spTgt spid="47115"/>
                                        </p:tgtEl>
                                        <p:attrNameLst>
                                          <p:attrName>ppt_h</p:attrName>
                                        </p:attrNameLst>
                                      </p:cBhvr>
                                      <p:tavLst>
                                        <p:tav tm="0">
                                          <p:val>
                                            <p:fltVal val="0"/>
                                          </p:val>
                                        </p:tav>
                                        <p:tav tm="100000">
                                          <p:val>
                                            <p:strVal val="#ppt_h"/>
                                          </p:val>
                                        </p:tav>
                                      </p:tavLst>
                                    </p:anim>
                                    <p:animEffect transition="in" filter="fade">
                                      <p:cBhvr>
                                        <p:cTn id="29" dur="500"/>
                                        <p:tgtEl>
                                          <p:spTgt spid="47115"/>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47116"/>
                                        </p:tgtEl>
                                        <p:attrNameLst>
                                          <p:attrName>style.visibility</p:attrName>
                                        </p:attrNameLst>
                                      </p:cBhvr>
                                      <p:to>
                                        <p:strVal val="visible"/>
                                      </p:to>
                                    </p:set>
                                    <p:anim calcmode="lin" valueType="num">
                                      <p:cBhvr>
                                        <p:cTn id="32" dur="500" fill="hold"/>
                                        <p:tgtEl>
                                          <p:spTgt spid="47116"/>
                                        </p:tgtEl>
                                        <p:attrNameLst>
                                          <p:attrName>ppt_w</p:attrName>
                                        </p:attrNameLst>
                                      </p:cBhvr>
                                      <p:tavLst>
                                        <p:tav tm="0">
                                          <p:val>
                                            <p:fltVal val="0"/>
                                          </p:val>
                                        </p:tav>
                                        <p:tav tm="100000">
                                          <p:val>
                                            <p:strVal val="#ppt_w"/>
                                          </p:val>
                                        </p:tav>
                                      </p:tavLst>
                                    </p:anim>
                                    <p:anim calcmode="lin" valueType="num">
                                      <p:cBhvr>
                                        <p:cTn id="33" dur="500" fill="hold"/>
                                        <p:tgtEl>
                                          <p:spTgt spid="47116"/>
                                        </p:tgtEl>
                                        <p:attrNameLst>
                                          <p:attrName>ppt_h</p:attrName>
                                        </p:attrNameLst>
                                      </p:cBhvr>
                                      <p:tavLst>
                                        <p:tav tm="0">
                                          <p:val>
                                            <p:fltVal val="0"/>
                                          </p:val>
                                        </p:tav>
                                        <p:tav tm="100000">
                                          <p:val>
                                            <p:strVal val="#ppt_h"/>
                                          </p:val>
                                        </p:tav>
                                      </p:tavLst>
                                    </p:anim>
                                    <p:animEffect transition="in" filter="fade">
                                      <p:cBhvr>
                                        <p:cTn id="34" dur="500"/>
                                        <p:tgtEl>
                                          <p:spTgt spid="471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16"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4EBC9387-851D-425F-96C5-FAF0436C0ADC}"/>
              </a:ext>
            </a:extLst>
          </p:cNvPr>
          <p:cNvSpPr>
            <a:spLocks noGrp="1" noChangeArrowheads="1"/>
          </p:cNvSpPr>
          <p:nvPr>
            <p:ph type="title"/>
          </p:nvPr>
        </p:nvSpPr>
        <p:spPr>
          <a:xfrm>
            <a:off x="1314450" y="171450"/>
            <a:ext cx="6515100" cy="628650"/>
          </a:xfrm>
          <a:effectLst>
            <a:outerShdw dist="35921" dir="2700000" algn="ctr" rotWithShape="0">
              <a:schemeClr val="accent2"/>
            </a:outerShdw>
          </a:effectLst>
        </p:spPr>
        <p:txBody>
          <a:bodyPr>
            <a:normAutofit fontScale="90000"/>
          </a:bodyPr>
          <a:lstStyle/>
          <a:p>
            <a:pPr algn="ctr"/>
            <a:r>
              <a:rPr lang="en-US" altLang="en-US" sz="4050" b="1" dirty="0">
                <a:solidFill>
                  <a:schemeClr val="bg1"/>
                </a:solidFill>
              </a:rPr>
              <a:t>The Disciples’ Questions</a:t>
            </a:r>
          </a:p>
        </p:txBody>
      </p:sp>
      <p:sp>
        <p:nvSpPr>
          <p:cNvPr id="48132" name="Line 4">
            <a:extLst>
              <a:ext uri="{FF2B5EF4-FFF2-40B4-BE49-F238E27FC236}">
                <a16:creationId xmlns:a16="http://schemas.microsoft.com/office/drawing/2014/main" id="{E3662A37-3D87-4505-81B4-182371A20C49}"/>
              </a:ext>
            </a:extLst>
          </p:cNvPr>
          <p:cNvSpPr>
            <a:spLocks noChangeShapeType="1"/>
          </p:cNvSpPr>
          <p:nvPr/>
        </p:nvSpPr>
        <p:spPr bwMode="auto">
          <a:xfrm>
            <a:off x="1371600" y="857250"/>
            <a:ext cx="6400800" cy="0"/>
          </a:xfrm>
          <a:prstGeom prst="line">
            <a:avLst/>
          </a:prstGeom>
          <a:noFill/>
          <a:ln w="2540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dirty="0"/>
          </a:p>
        </p:txBody>
      </p:sp>
      <p:pic>
        <p:nvPicPr>
          <p:cNvPr id="48140" name="Picture 12" descr="war_of_jews">
            <a:extLst>
              <a:ext uri="{FF2B5EF4-FFF2-40B4-BE49-F238E27FC236}">
                <a16:creationId xmlns:a16="http://schemas.microsoft.com/office/drawing/2014/main" id="{086C03A4-09C2-48B7-B714-47CEC0237CD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6300" y="971550"/>
            <a:ext cx="3238500" cy="1943100"/>
          </a:xfrm>
          <a:prstGeom prst="rect">
            <a:avLst/>
          </a:prstGeom>
          <a:noFill/>
          <a:extLst>
            <a:ext uri="{909E8E84-426E-40DD-AFC4-6F175D3DCCD1}">
              <a14:hiddenFill xmlns:a14="http://schemas.microsoft.com/office/drawing/2010/main">
                <a:solidFill>
                  <a:srgbClr val="FFFFFF"/>
                </a:solidFill>
              </a14:hiddenFill>
            </a:ext>
          </a:extLst>
        </p:spPr>
      </p:pic>
      <p:pic>
        <p:nvPicPr>
          <p:cNvPr id="48141" name="Picture 13" descr="Christs%20Second%20Coming2">
            <a:extLst>
              <a:ext uri="{FF2B5EF4-FFF2-40B4-BE49-F238E27FC236}">
                <a16:creationId xmlns:a16="http://schemas.microsoft.com/office/drawing/2014/main" id="{28240CF7-0645-4749-B6F3-7FABFDAF317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86300" y="3028950"/>
            <a:ext cx="3238500" cy="1943100"/>
          </a:xfrm>
          <a:prstGeom prst="rect">
            <a:avLst/>
          </a:prstGeom>
          <a:noFill/>
          <a:extLst>
            <a:ext uri="{909E8E84-426E-40DD-AFC4-6F175D3DCCD1}">
              <a14:hiddenFill xmlns:a14="http://schemas.microsoft.com/office/drawing/2010/main">
                <a:solidFill>
                  <a:srgbClr val="FFFFFF"/>
                </a:solidFill>
              </a14:hiddenFill>
            </a:ext>
          </a:extLst>
        </p:spPr>
      </p:pic>
      <p:sp>
        <p:nvSpPr>
          <p:cNvPr id="48142" name="AutoShape 14">
            <a:extLst>
              <a:ext uri="{FF2B5EF4-FFF2-40B4-BE49-F238E27FC236}">
                <a16:creationId xmlns:a16="http://schemas.microsoft.com/office/drawing/2014/main" id="{92405688-3C80-4AD6-B300-AA68BEE6FF7C}"/>
              </a:ext>
            </a:extLst>
          </p:cNvPr>
          <p:cNvSpPr>
            <a:spLocks noChangeArrowheads="1"/>
          </p:cNvSpPr>
          <p:nvPr/>
        </p:nvSpPr>
        <p:spPr bwMode="auto">
          <a:xfrm>
            <a:off x="1295400" y="914400"/>
            <a:ext cx="3429000" cy="628650"/>
          </a:xfrm>
          <a:prstGeom prst="rightArrow">
            <a:avLst>
              <a:gd name="adj1" fmla="val 50000"/>
              <a:gd name="adj2" fmla="val 136364"/>
            </a:avLst>
          </a:prstGeom>
          <a:solidFill>
            <a:srgbClr val="52527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43" name="AutoShape 15">
            <a:extLst>
              <a:ext uri="{FF2B5EF4-FFF2-40B4-BE49-F238E27FC236}">
                <a16:creationId xmlns:a16="http://schemas.microsoft.com/office/drawing/2014/main" id="{7FA8C440-9231-40E9-B9B3-E650AA9F16CF}"/>
              </a:ext>
            </a:extLst>
          </p:cNvPr>
          <p:cNvSpPr>
            <a:spLocks noChangeArrowheads="1"/>
          </p:cNvSpPr>
          <p:nvPr/>
        </p:nvSpPr>
        <p:spPr bwMode="auto">
          <a:xfrm>
            <a:off x="1295400" y="4229100"/>
            <a:ext cx="3429000" cy="628650"/>
          </a:xfrm>
          <a:prstGeom prst="rightArrow">
            <a:avLst>
              <a:gd name="adj1" fmla="val 50000"/>
              <a:gd name="adj2" fmla="val 136364"/>
            </a:avLst>
          </a:prstGeom>
          <a:solidFill>
            <a:srgbClr val="52527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44" name="Text Box 16">
            <a:extLst>
              <a:ext uri="{FF2B5EF4-FFF2-40B4-BE49-F238E27FC236}">
                <a16:creationId xmlns:a16="http://schemas.microsoft.com/office/drawing/2014/main" id="{7265B02A-E25B-4097-B5E1-1F237BA8E5BB}"/>
              </a:ext>
            </a:extLst>
          </p:cNvPr>
          <p:cNvSpPr txBox="1">
            <a:spLocks noChangeArrowheads="1"/>
          </p:cNvSpPr>
          <p:nvPr/>
        </p:nvSpPr>
        <p:spPr bwMode="auto">
          <a:xfrm>
            <a:off x="1333500" y="1028700"/>
            <a:ext cx="2571750"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100" b="1" dirty="0">
                <a:solidFill>
                  <a:schemeClr val="bg1"/>
                </a:solidFill>
                <a:latin typeface="Calibri" panose="020F0502020204030204" pitchFamily="34" charset="0"/>
              </a:rPr>
              <a:t>Matthew 24:4-35</a:t>
            </a:r>
          </a:p>
        </p:txBody>
      </p:sp>
      <p:sp>
        <p:nvSpPr>
          <p:cNvPr id="48145" name="Text Box 17">
            <a:extLst>
              <a:ext uri="{FF2B5EF4-FFF2-40B4-BE49-F238E27FC236}">
                <a16:creationId xmlns:a16="http://schemas.microsoft.com/office/drawing/2014/main" id="{B72D2B0C-372B-41D9-B64C-07AD1981219D}"/>
              </a:ext>
            </a:extLst>
          </p:cNvPr>
          <p:cNvSpPr txBox="1">
            <a:spLocks noChangeArrowheads="1"/>
          </p:cNvSpPr>
          <p:nvPr/>
        </p:nvSpPr>
        <p:spPr bwMode="auto">
          <a:xfrm>
            <a:off x="1371600" y="1371600"/>
            <a:ext cx="2514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dirty="0">
                <a:solidFill>
                  <a:schemeClr val="bg1"/>
                </a:solidFill>
                <a:latin typeface="Calibri" panose="020F0502020204030204" pitchFamily="34" charset="0"/>
              </a:rPr>
              <a:t>Destruction of Jerusalem</a:t>
            </a:r>
          </a:p>
        </p:txBody>
      </p:sp>
      <p:sp>
        <p:nvSpPr>
          <p:cNvPr id="48146" name="Text Box 18">
            <a:extLst>
              <a:ext uri="{FF2B5EF4-FFF2-40B4-BE49-F238E27FC236}">
                <a16:creationId xmlns:a16="http://schemas.microsoft.com/office/drawing/2014/main" id="{435368BA-BB91-42E7-ADDE-26065A6C6062}"/>
              </a:ext>
            </a:extLst>
          </p:cNvPr>
          <p:cNvSpPr txBox="1">
            <a:spLocks noChangeArrowheads="1"/>
          </p:cNvSpPr>
          <p:nvPr/>
        </p:nvSpPr>
        <p:spPr bwMode="auto">
          <a:xfrm>
            <a:off x="1371600" y="4686300"/>
            <a:ext cx="2514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dirty="0">
                <a:solidFill>
                  <a:schemeClr val="bg1"/>
                </a:solidFill>
                <a:latin typeface="Calibri" panose="020F0502020204030204" pitchFamily="34" charset="0"/>
              </a:rPr>
              <a:t>Second coming of Christ</a:t>
            </a:r>
          </a:p>
        </p:txBody>
      </p:sp>
      <p:sp>
        <p:nvSpPr>
          <p:cNvPr id="48147" name="Text Box 19">
            <a:extLst>
              <a:ext uri="{FF2B5EF4-FFF2-40B4-BE49-F238E27FC236}">
                <a16:creationId xmlns:a16="http://schemas.microsoft.com/office/drawing/2014/main" id="{6B6C7574-132B-4D4A-B068-5DB6ED0193D2}"/>
              </a:ext>
            </a:extLst>
          </p:cNvPr>
          <p:cNvSpPr txBox="1">
            <a:spLocks noChangeArrowheads="1"/>
          </p:cNvSpPr>
          <p:nvPr/>
        </p:nvSpPr>
        <p:spPr bwMode="auto">
          <a:xfrm>
            <a:off x="1352550" y="4354116"/>
            <a:ext cx="2571750"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100" b="1" dirty="0">
                <a:solidFill>
                  <a:schemeClr val="bg1"/>
                </a:solidFill>
                <a:latin typeface="Calibri" panose="020F0502020204030204" pitchFamily="34" charset="0"/>
              </a:rPr>
              <a:t>Matthew 24:36-25:46</a:t>
            </a:r>
          </a:p>
        </p:txBody>
      </p:sp>
      <p:sp>
        <p:nvSpPr>
          <p:cNvPr id="48148" name="Rectangle 20">
            <a:extLst>
              <a:ext uri="{FF2B5EF4-FFF2-40B4-BE49-F238E27FC236}">
                <a16:creationId xmlns:a16="http://schemas.microsoft.com/office/drawing/2014/main" id="{3179470D-67E4-432F-897E-C07390B715E7}"/>
              </a:ext>
            </a:extLst>
          </p:cNvPr>
          <p:cNvSpPr>
            <a:spLocks noChangeArrowheads="1"/>
          </p:cNvSpPr>
          <p:nvPr/>
        </p:nvSpPr>
        <p:spPr bwMode="auto">
          <a:xfrm>
            <a:off x="1181100" y="1809750"/>
            <a:ext cx="3314700" cy="2286000"/>
          </a:xfrm>
          <a:prstGeom prst="rect">
            <a:avLst/>
          </a:prstGeom>
          <a:solidFill>
            <a:srgbClr val="961D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49" name="Text Box 21">
            <a:extLst>
              <a:ext uri="{FF2B5EF4-FFF2-40B4-BE49-F238E27FC236}">
                <a16:creationId xmlns:a16="http://schemas.microsoft.com/office/drawing/2014/main" id="{9CD48EEF-50B6-4778-B3E9-6A9416EA2F7D}"/>
              </a:ext>
            </a:extLst>
          </p:cNvPr>
          <p:cNvSpPr txBox="1">
            <a:spLocks noChangeArrowheads="1"/>
          </p:cNvSpPr>
          <p:nvPr/>
        </p:nvSpPr>
        <p:spPr bwMode="auto">
          <a:xfrm>
            <a:off x="1181100" y="1892417"/>
            <a:ext cx="3314700" cy="21121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1875" dirty="0">
                <a:solidFill>
                  <a:schemeClr val="bg1"/>
                </a:solidFill>
                <a:latin typeface="Calibri" panose="020F0502020204030204" pitchFamily="34" charset="0"/>
              </a:rPr>
              <a:t>Jesus looked beyond the fall of Jerusalem to what would be the actual (literal) end of the world. This would be the section of scripture beginning in Matthew 24:36 and continuing through </a:t>
            </a:r>
            <a:r>
              <a:rPr lang="en-US" altLang="en-US" sz="1875" b="1" dirty="0">
                <a:solidFill>
                  <a:schemeClr val="bg1"/>
                </a:solidFill>
                <a:latin typeface="Calibri" panose="020F0502020204030204" pitchFamily="34" charset="0"/>
              </a:rPr>
              <a:t>Matthew 25:46</a:t>
            </a:r>
          </a:p>
        </p:txBody>
      </p:sp>
      <p:sp>
        <p:nvSpPr>
          <p:cNvPr id="2" name="Rectangle 9">
            <a:extLst>
              <a:ext uri="{FF2B5EF4-FFF2-40B4-BE49-F238E27FC236}">
                <a16:creationId xmlns:a16="http://schemas.microsoft.com/office/drawing/2014/main" id="{F7A1ADCC-7A36-BAB9-8964-4E1E67CB86DB}"/>
              </a:ext>
            </a:extLst>
          </p:cNvPr>
          <p:cNvSpPr>
            <a:spLocks noChangeArrowheads="1"/>
          </p:cNvSpPr>
          <p:nvPr/>
        </p:nvSpPr>
        <p:spPr bwMode="auto">
          <a:xfrm>
            <a:off x="0" y="0"/>
            <a:ext cx="9906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10">
            <a:extLst>
              <a:ext uri="{FF2B5EF4-FFF2-40B4-BE49-F238E27FC236}">
                <a16:creationId xmlns:a16="http://schemas.microsoft.com/office/drawing/2014/main" id="{7A68FEC8-4C67-759A-3AE0-FA887BCCA56E}"/>
              </a:ext>
            </a:extLst>
          </p:cNvPr>
          <p:cNvSpPr>
            <a:spLocks noChangeArrowheads="1"/>
          </p:cNvSpPr>
          <p:nvPr/>
        </p:nvSpPr>
        <p:spPr bwMode="auto">
          <a:xfrm>
            <a:off x="8077200" y="0"/>
            <a:ext cx="10668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11">
            <a:extLst>
              <a:ext uri="{FF2B5EF4-FFF2-40B4-BE49-F238E27FC236}">
                <a16:creationId xmlns:a16="http://schemas.microsoft.com/office/drawing/2014/main" id="{98A24ECA-4872-EBE5-6E86-03BEE7174F52}"/>
              </a:ext>
            </a:extLst>
          </p:cNvPr>
          <p:cNvSpPr>
            <a:spLocks noChangeArrowheads="1"/>
          </p:cNvSpPr>
          <p:nvPr/>
        </p:nvSpPr>
        <p:spPr bwMode="auto">
          <a:xfrm>
            <a:off x="114300" y="0"/>
            <a:ext cx="8953500" cy="114295"/>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12">
            <a:extLst>
              <a:ext uri="{FF2B5EF4-FFF2-40B4-BE49-F238E27FC236}">
                <a16:creationId xmlns:a16="http://schemas.microsoft.com/office/drawing/2014/main" id="{7A676507-B122-EA8F-6BF4-1704D3198063}"/>
              </a:ext>
            </a:extLst>
          </p:cNvPr>
          <p:cNvSpPr>
            <a:spLocks noChangeArrowheads="1"/>
          </p:cNvSpPr>
          <p:nvPr/>
        </p:nvSpPr>
        <p:spPr bwMode="auto">
          <a:xfrm>
            <a:off x="0" y="5029200"/>
            <a:ext cx="9067800" cy="114300"/>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66" name="Rectangle 14">
            <a:extLst>
              <a:ext uri="{FF2B5EF4-FFF2-40B4-BE49-F238E27FC236}">
                <a16:creationId xmlns:a16="http://schemas.microsoft.com/office/drawing/2014/main" id="{B53043DF-A096-4F31-B762-120EC45C5CAB}"/>
              </a:ext>
            </a:extLst>
          </p:cNvPr>
          <p:cNvSpPr>
            <a:spLocks noChangeArrowheads="1"/>
          </p:cNvSpPr>
          <p:nvPr/>
        </p:nvSpPr>
        <p:spPr bwMode="auto">
          <a:xfrm>
            <a:off x="228600" y="2171700"/>
            <a:ext cx="8686800" cy="742950"/>
          </a:xfrm>
          <a:prstGeom prst="rect">
            <a:avLst/>
          </a:prstGeom>
          <a:solidFill>
            <a:srgbClr val="52527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54" name="Rectangle 2">
            <a:extLst>
              <a:ext uri="{FF2B5EF4-FFF2-40B4-BE49-F238E27FC236}">
                <a16:creationId xmlns:a16="http://schemas.microsoft.com/office/drawing/2014/main" id="{DB09DDC4-2964-4E1D-BDF7-B218B638CDE2}"/>
              </a:ext>
            </a:extLst>
          </p:cNvPr>
          <p:cNvSpPr>
            <a:spLocks noGrp="1" noChangeArrowheads="1"/>
          </p:cNvSpPr>
          <p:nvPr>
            <p:ph type="title"/>
          </p:nvPr>
        </p:nvSpPr>
        <p:spPr>
          <a:xfrm>
            <a:off x="1314450" y="171450"/>
            <a:ext cx="6515100" cy="628650"/>
          </a:xfrm>
          <a:effectLst>
            <a:outerShdw dist="35921" dir="2700000" algn="ctr" rotWithShape="0">
              <a:schemeClr val="accent2"/>
            </a:outerShdw>
          </a:effectLst>
        </p:spPr>
        <p:txBody>
          <a:bodyPr>
            <a:normAutofit fontScale="90000"/>
          </a:bodyPr>
          <a:lstStyle/>
          <a:p>
            <a:pPr algn="ctr"/>
            <a:r>
              <a:rPr lang="en-US" altLang="en-US" sz="4050" b="1" dirty="0">
                <a:solidFill>
                  <a:schemeClr val="bg1"/>
                </a:solidFill>
              </a:rPr>
              <a:t>“This Generation” Passage</a:t>
            </a:r>
          </a:p>
        </p:txBody>
      </p:sp>
      <p:sp>
        <p:nvSpPr>
          <p:cNvPr id="49155" name="Rectangle 3">
            <a:extLst>
              <a:ext uri="{FF2B5EF4-FFF2-40B4-BE49-F238E27FC236}">
                <a16:creationId xmlns:a16="http://schemas.microsoft.com/office/drawing/2014/main" id="{F9B3EA65-B4BC-4632-8E27-178240D4B0A4}"/>
              </a:ext>
            </a:extLst>
          </p:cNvPr>
          <p:cNvSpPr>
            <a:spLocks noGrp="1" noChangeArrowheads="1"/>
          </p:cNvSpPr>
          <p:nvPr>
            <p:ph idx="1"/>
          </p:nvPr>
        </p:nvSpPr>
        <p:spPr>
          <a:xfrm>
            <a:off x="228600" y="857250"/>
            <a:ext cx="8686800" cy="4229100"/>
          </a:xfrm>
        </p:spPr>
        <p:txBody>
          <a:bodyPr>
            <a:normAutofit/>
          </a:bodyPr>
          <a:lstStyle/>
          <a:p>
            <a:pPr>
              <a:lnSpc>
                <a:spcPct val="100000"/>
              </a:lnSpc>
            </a:pPr>
            <a:r>
              <a:rPr lang="en-US" altLang="en-US" sz="2700" b="1" dirty="0">
                <a:solidFill>
                  <a:srgbClr val="FFA86D"/>
                </a:solidFill>
                <a:latin typeface="Calibri" panose="020F0502020204030204" pitchFamily="34" charset="0"/>
              </a:rPr>
              <a:t>Matthew 24:34</a:t>
            </a:r>
            <a:r>
              <a:rPr lang="en-US" altLang="en-US" sz="2700" b="1" dirty="0">
                <a:latin typeface="Calibri" panose="020F0502020204030204" pitchFamily="34" charset="0"/>
              </a:rPr>
              <a:t> </a:t>
            </a:r>
            <a:r>
              <a:rPr lang="en-US" altLang="en-US" sz="2700" b="1" dirty="0">
                <a:solidFill>
                  <a:schemeClr val="bg1"/>
                </a:solidFill>
                <a:latin typeface="Calibri" panose="020F0502020204030204" pitchFamily="34" charset="0"/>
              </a:rPr>
              <a:t>– Key passage in confirming the destruction of Jerusalem would take place in that generation</a:t>
            </a:r>
          </a:p>
          <a:p>
            <a:endParaRPr lang="en-US" altLang="en-US" sz="2400" b="1" dirty="0">
              <a:latin typeface="Calibri" panose="020F0502020204030204" pitchFamily="34" charset="0"/>
            </a:endParaRPr>
          </a:p>
          <a:p>
            <a:endParaRPr lang="en-US" altLang="en-US" sz="2400" b="1" dirty="0">
              <a:latin typeface="Calibri" panose="020F0502020204030204" pitchFamily="34" charset="0"/>
            </a:endParaRPr>
          </a:p>
          <a:p>
            <a:pPr lvl="1">
              <a:lnSpc>
                <a:spcPct val="100000"/>
              </a:lnSpc>
            </a:pPr>
            <a:r>
              <a:rPr lang="en-US" altLang="en-US" sz="2550" dirty="0">
                <a:solidFill>
                  <a:schemeClr val="bg1"/>
                </a:solidFill>
                <a:latin typeface="Calibri" panose="020F0502020204030204" pitchFamily="34" charset="0"/>
              </a:rPr>
              <a:t>Reference to </a:t>
            </a:r>
            <a:r>
              <a:rPr lang="en-US" altLang="en-US" sz="2550" b="1" dirty="0">
                <a:solidFill>
                  <a:schemeClr val="bg1"/>
                </a:solidFill>
                <a:latin typeface="Calibri" panose="020F0502020204030204" pitchFamily="34" charset="0"/>
              </a:rPr>
              <a:t>“these things”</a:t>
            </a:r>
            <a:r>
              <a:rPr lang="en-US" altLang="en-US" sz="2550" dirty="0">
                <a:solidFill>
                  <a:schemeClr val="bg1"/>
                </a:solidFill>
                <a:latin typeface="Calibri" panose="020F0502020204030204" pitchFamily="34" charset="0"/>
              </a:rPr>
              <a:t> and </a:t>
            </a:r>
            <a:r>
              <a:rPr lang="en-US" altLang="en-US" sz="2550" b="1" dirty="0">
                <a:solidFill>
                  <a:schemeClr val="bg1"/>
                </a:solidFill>
                <a:latin typeface="Calibri" panose="020F0502020204030204" pitchFamily="34" charset="0"/>
              </a:rPr>
              <a:t>“this generation”</a:t>
            </a:r>
            <a:r>
              <a:rPr lang="en-US" altLang="en-US" sz="2550" dirty="0">
                <a:solidFill>
                  <a:schemeClr val="bg1"/>
                </a:solidFill>
                <a:latin typeface="Calibri" panose="020F0502020204030204" pitchFamily="34" charset="0"/>
              </a:rPr>
              <a:t> is defined by its earlier use in the book of Matthew</a:t>
            </a:r>
          </a:p>
          <a:p>
            <a:pPr lvl="2">
              <a:lnSpc>
                <a:spcPct val="100000"/>
              </a:lnSpc>
            </a:pPr>
            <a:r>
              <a:rPr lang="en-US" altLang="en-US" sz="2200" b="1" dirty="0">
                <a:solidFill>
                  <a:schemeClr val="bg1"/>
                </a:solidFill>
                <a:latin typeface="Calibri" panose="020F0502020204030204" pitchFamily="34" charset="0"/>
              </a:rPr>
              <a:t>Matthew 1:17</a:t>
            </a:r>
          </a:p>
          <a:p>
            <a:pPr lvl="2">
              <a:lnSpc>
                <a:spcPct val="100000"/>
              </a:lnSpc>
            </a:pPr>
            <a:r>
              <a:rPr lang="en-US" altLang="en-US" sz="2200" b="1" dirty="0">
                <a:solidFill>
                  <a:srgbClr val="FFA86D"/>
                </a:solidFill>
                <a:latin typeface="Calibri" panose="020F0502020204030204" pitchFamily="34" charset="0"/>
              </a:rPr>
              <a:t>Matthew 11:16</a:t>
            </a:r>
          </a:p>
          <a:p>
            <a:pPr lvl="2">
              <a:lnSpc>
                <a:spcPct val="100000"/>
              </a:lnSpc>
            </a:pPr>
            <a:r>
              <a:rPr lang="en-US" altLang="en-US" sz="2200" dirty="0">
                <a:solidFill>
                  <a:schemeClr val="bg1"/>
                </a:solidFill>
                <a:latin typeface="Calibri" panose="020F0502020204030204" pitchFamily="34" charset="0"/>
              </a:rPr>
              <a:t>The “this generation” of this text is the “now” of </a:t>
            </a:r>
            <a:r>
              <a:rPr lang="en-US" altLang="en-US" sz="2200" b="1" dirty="0">
                <a:solidFill>
                  <a:srgbClr val="FFA86D"/>
                </a:solidFill>
                <a:latin typeface="Calibri" panose="020F0502020204030204" pitchFamily="34" charset="0"/>
              </a:rPr>
              <a:t>Matthew 11:12</a:t>
            </a:r>
          </a:p>
        </p:txBody>
      </p:sp>
      <p:sp>
        <p:nvSpPr>
          <p:cNvPr id="49156" name="Line 4">
            <a:extLst>
              <a:ext uri="{FF2B5EF4-FFF2-40B4-BE49-F238E27FC236}">
                <a16:creationId xmlns:a16="http://schemas.microsoft.com/office/drawing/2014/main" id="{3890D23C-31F3-4AA6-830F-5D4CCC9B5F13}"/>
              </a:ext>
            </a:extLst>
          </p:cNvPr>
          <p:cNvSpPr>
            <a:spLocks noChangeShapeType="1"/>
          </p:cNvSpPr>
          <p:nvPr/>
        </p:nvSpPr>
        <p:spPr bwMode="auto">
          <a:xfrm>
            <a:off x="1371600" y="857250"/>
            <a:ext cx="6400800" cy="0"/>
          </a:xfrm>
          <a:prstGeom prst="line">
            <a:avLst/>
          </a:prstGeom>
          <a:noFill/>
          <a:ln w="2540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
        <p:nvSpPr>
          <p:cNvPr id="49165" name="Text Box 13">
            <a:extLst>
              <a:ext uri="{FF2B5EF4-FFF2-40B4-BE49-F238E27FC236}">
                <a16:creationId xmlns:a16="http://schemas.microsoft.com/office/drawing/2014/main" id="{5B57B668-AD7D-4518-A823-563681E0179D}"/>
              </a:ext>
            </a:extLst>
          </p:cNvPr>
          <p:cNvSpPr txBox="1">
            <a:spLocks noChangeArrowheads="1"/>
          </p:cNvSpPr>
          <p:nvPr/>
        </p:nvSpPr>
        <p:spPr bwMode="auto">
          <a:xfrm>
            <a:off x="228600" y="2171700"/>
            <a:ext cx="876300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en-US" sz="2100" b="1" i="1" dirty="0">
                <a:solidFill>
                  <a:schemeClr val="bg1"/>
                </a:solidFill>
                <a:latin typeface="Calibri" panose="020F0502020204030204" pitchFamily="34" charset="0"/>
              </a:rPr>
              <a:t>“Assuredly, I say to you, </a:t>
            </a:r>
            <a:r>
              <a:rPr lang="en-US" altLang="en-US" sz="2100" b="1" i="1" dirty="0">
                <a:solidFill>
                  <a:srgbClr val="FFFF00"/>
                </a:solidFill>
                <a:latin typeface="Calibri" panose="020F0502020204030204" pitchFamily="34" charset="0"/>
              </a:rPr>
              <a:t>this generation</a:t>
            </a:r>
            <a:r>
              <a:rPr lang="en-US" altLang="en-US" sz="2100" b="1" i="1" dirty="0">
                <a:latin typeface="Calibri" panose="020F0502020204030204" pitchFamily="34" charset="0"/>
              </a:rPr>
              <a:t> </a:t>
            </a:r>
            <a:r>
              <a:rPr lang="en-US" altLang="en-US" sz="2100" b="1" i="1" dirty="0">
                <a:solidFill>
                  <a:schemeClr val="bg1"/>
                </a:solidFill>
                <a:latin typeface="Calibri" panose="020F0502020204030204" pitchFamily="34" charset="0"/>
              </a:rPr>
              <a:t>will by no means</a:t>
            </a:r>
            <a:br>
              <a:rPr lang="en-US" altLang="en-US" sz="2100" b="1" i="1" dirty="0">
                <a:latin typeface="Calibri" panose="020F0502020204030204" pitchFamily="34" charset="0"/>
              </a:rPr>
            </a:br>
            <a:r>
              <a:rPr lang="en-US" altLang="en-US" sz="2100" b="1" i="1" dirty="0">
                <a:solidFill>
                  <a:schemeClr val="bg1"/>
                </a:solidFill>
                <a:latin typeface="Calibri" panose="020F0502020204030204" pitchFamily="34" charset="0"/>
              </a:rPr>
              <a:t>pass away till all </a:t>
            </a:r>
            <a:r>
              <a:rPr lang="en-US" altLang="en-US" sz="2100" b="1" i="1" dirty="0">
                <a:solidFill>
                  <a:srgbClr val="FFFF00"/>
                </a:solidFill>
                <a:latin typeface="Calibri" panose="020F0502020204030204" pitchFamily="34" charset="0"/>
              </a:rPr>
              <a:t>these things</a:t>
            </a:r>
            <a:r>
              <a:rPr lang="en-US" altLang="en-US" sz="2100" b="1" i="1" dirty="0">
                <a:latin typeface="Calibri" panose="020F0502020204030204" pitchFamily="34" charset="0"/>
              </a:rPr>
              <a:t> </a:t>
            </a:r>
            <a:r>
              <a:rPr lang="en-US" altLang="en-US" sz="2100" b="1" i="1" dirty="0">
                <a:solidFill>
                  <a:schemeClr val="bg1"/>
                </a:solidFill>
                <a:latin typeface="Calibri" panose="020F0502020204030204" pitchFamily="34" charset="0"/>
              </a:rPr>
              <a:t>take place.”</a:t>
            </a:r>
          </a:p>
        </p:txBody>
      </p:sp>
      <p:sp>
        <p:nvSpPr>
          <p:cNvPr id="2" name="Rectangle 9">
            <a:extLst>
              <a:ext uri="{FF2B5EF4-FFF2-40B4-BE49-F238E27FC236}">
                <a16:creationId xmlns:a16="http://schemas.microsoft.com/office/drawing/2014/main" id="{C6756CAC-1599-6E73-59D5-043D3CE781A8}"/>
              </a:ext>
            </a:extLst>
          </p:cNvPr>
          <p:cNvSpPr>
            <a:spLocks noChangeArrowheads="1"/>
          </p:cNvSpPr>
          <p:nvPr/>
        </p:nvSpPr>
        <p:spPr bwMode="auto">
          <a:xfrm>
            <a:off x="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10">
            <a:extLst>
              <a:ext uri="{FF2B5EF4-FFF2-40B4-BE49-F238E27FC236}">
                <a16:creationId xmlns:a16="http://schemas.microsoft.com/office/drawing/2014/main" id="{BC2EDAE0-E363-7C84-61ED-0EF00C522482}"/>
              </a:ext>
            </a:extLst>
          </p:cNvPr>
          <p:cNvSpPr>
            <a:spLocks noChangeArrowheads="1"/>
          </p:cNvSpPr>
          <p:nvPr/>
        </p:nvSpPr>
        <p:spPr bwMode="auto">
          <a:xfrm>
            <a:off x="902970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11">
            <a:extLst>
              <a:ext uri="{FF2B5EF4-FFF2-40B4-BE49-F238E27FC236}">
                <a16:creationId xmlns:a16="http://schemas.microsoft.com/office/drawing/2014/main" id="{A7473A5B-0C93-5352-DB1D-35BF8382822F}"/>
              </a:ext>
            </a:extLst>
          </p:cNvPr>
          <p:cNvSpPr>
            <a:spLocks noChangeArrowheads="1"/>
          </p:cNvSpPr>
          <p:nvPr/>
        </p:nvSpPr>
        <p:spPr bwMode="auto">
          <a:xfrm>
            <a:off x="114300" y="0"/>
            <a:ext cx="8953500" cy="114295"/>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12">
            <a:extLst>
              <a:ext uri="{FF2B5EF4-FFF2-40B4-BE49-F238E27FC236}">
                <a16:creationId xmlns:a16="http://schemas.microsoft.com/office/drawing/2014/main" id="{0DFCDAF0-36E1-3563-EC6C-14B2BAF44763}"/>
              </a:ext>
            </a:extLst>
          </p:cNvPr>
          <p:cNvSpPr>
            <a:spLocks noChangeArrowheads="1"/>
          </p:cNvSpPr>
          <p:nvPr/>
        </p:nvSpPr>
        <p:spPr bwMode="auto">
          <a:xfrm>
            <a:off x="0" y="5029200"/>
            <a:ext cx="9067800" cy="114300"/>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nodeType="clickEffect">
                                  <p:stCondLst>
                                    <p:cond delay="0"/>
                                  </p:stCondLst>
                                  <p:childTnLst>
                                    <p:set>
                                      <p:cBhvr>
                                        <p:cTn id="6" dur="1" fill="hold">
                                          <p:stCondLst>
                                            <p:cond delay="0"/>
                                          </p:stCondLst>
                                        </p:cTn>
                                        <p:tgtEl>
                                          <p:spTgt spid="49155">
                                            <p:txEl>
                                              <p:pRg st="3" end="3"/>
                                            </p:txEl>
                                          </p:spTgt>
                                        </p:tgtEl>
                                        <p:attrNameLst>
                                          <p:attrName>style.visibility</p:attrName>
                                        </p:attrNameLst>
                                      </p:cBhvr>
                                      <p:to>
                                        <p:strVal val="visible"/>
                                      </p:to>
                                    </p:set>
                                    <p:anim calcmode="lin" valueType="num">
                                      <p:cBhvr>
                                        <p:cTn id="7" dur="500" fill="hold"/>
                                        <p:tgtEl>
                                          <p:spTgt spid="49155">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49155">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49155">
                                            <p:txEl>
                                              <p:pRg st="3" end="3"/>
                                            </p:txEl>
                                          </p:spTgt>
                                        </p:tgtEl>
                                      </p:cBhvr>
                                    </p:animEffect>
                                  </p:childTnLst>
                                </p:cTn>
                              </p:par>
                            </p:childTnLst>
                          </p:cTn>
                        </p:par>
                        <p:par>
                          <p:cTn id="10" fill="hold" nodeType="afterGroup">
                            <p:stCondLst>
                              <p:cond delay="500"/>
                            </p:stCondLst>
                            <p:childTnLst>
                              <p:par>
                                <p:cTn id="11" presetID="53" presetClass="entr" presetSubtype="16" fill="hold" nodeType="afterEffect">
                                  <p:stCondLst>
                                    <p:cond delay="0"/>
                                  </p:stCondLst>
                                  <p:childTnLst>
                                    <p:set>
                                      <p:cBhvr>
                                        <p:cTn id="12" dur="1" fill="hold">
                                          <p:stCondLst>
                                            <p:cond delay="0"/>
                                          </p:stCondLst>
                                        </p:cTn>
                                        <p:tgtEl>
                                          <p:spTgt spid="49155">
                                            <p:txEl>
                                              <p:pRg st="4" end="4"/>
                                            </p:txEl>
                                          </p:spTgt>
                                        </p:tgtEl>
                                        <p:attrNameLst>
                                          <p:attrName>style.visibility</p:attrName>
                                        </p:attrNameLst>
                                      </p:cBhvr>
                                      <p:to>
                                        <p:strVal val="visible"/>
                                      </p:to>
                                    </p:set>
                                    <p:anim calcmode="lin" valueType="num">
                                      <p:cBhvr>
                                        <p:cTn id="13" dur="500" fill="hold"/>
                                        <p:tgtEl>
                                          <p:spTgt spid="49155">
                                            <p:txEl>
                                              <p:pRg st="4" end="4"/>
                                            </p:txEl>
                                          </p:spTgt>
                                        </p:tgtEl>
                                        <p:attrNameLst>
                                          <p:attrName>ppt_w</p:attrName>
                                        </p:attrNameLst>
                                      </p:cBhvr>
                                      <p:tavLst>
                                        <p:tav tm="0">
                                          <p:val>
                                            <p:fltVal val="0"/>
                                          </p:val>
                                        </p:tav>
                                        <p:tav tm="100000">
                                          <p:val>
                                            <p:strVal val="#ppt_w"/>
                                          </p:val>
                                        </p:tav>
                                      </p:tavLst>
                                    </p:anim>
                                    <p:anim calcmode="lin" valueType="num">
                                      <p:cBhvr>
                                        <p:cTn id="14" dur="500" fill="hold"/>
                                        <p:tgtEl>
                                          <p:spTgt spid="49155">
                                            <p:txEl>
                                              <p:pRg st="4" end="4"/>
                                            </p:txEl>
                                          </p:spTgt>
                                        </p:tgtEl>
                                        <p:attrNameLst>
                                          <p:attrName>ppt_h</p:attrName>
                                        </p:attrNameLst>
                                      </p:cBhvr>
                                      <p:tavLst>
                                        <p:tav tm="0">
                                          <p:val>
                                            <p:fltVal val="0"/>
                                          </p:val>
                                        </p:tav>
                                        <p:tav tm="100000">
                                          <p:val>
                                            <p:strVal val="#ppt_h"/>
                                          </p:val>
                                        </p:tav>
                                      </p:tavLst>
                                    </p:anim>
                                    <p:animEffect transition="in" filter="fade">
                                      <p:cBhvr>
                                        <p:cTn id="15" dur="500"/>
                                        <p:tgtEl>
                                          <p:spTgt spid="49155">
                                            <p:txEl>
                                              <p:pRg st="4" end="4"/>
                                            </p:txEl>
                                          </p:spTgt>
                                        </p:tgtEl>
                                      </p:cBhvr>
                                    </p:animEffect>
                                  </p:childTnLst>
                                </p:cTn>
                              </p:par>
                            </p:childTnLst>
                          </p:cTn>
                        </p:par>
                        <p:par>
                          <p:cTn id="16" fill="hold" nodeType="afterGroup">
                            <p:stCondLst>
                              <p:cond delay="1000"/>
                            </p:stCondLst>
                            <p:childTnLst>
                              <p:par>
                                <p:cTn id="17" presetID="53" presetClass="entr" presetSubtype="16" fill="hold" nodeType="afterEffect">
                                  <p:stCondLst>
                                    <p:cond delay="0"/>
                                  </p:stCondLst>
                                  <p:childTnLst>
                                    <p:set>
                                      <p:cBhvr>
                                        <p:cTn id="18" dur="1" fill="hold">
                                          <p:stCondLst>
                                            <p:cond delay="0"/>
                                          </p:stCondLst>
                                        </p:cTn>
                                        <p:tgtEl>
                                          <p:spTgt spid="49155">
                                            <p:txEl>
                                              <p:pRg st="5" end="5"/>
                                            </p:txEl>
                                          </p:spTgt>
                                        </p:tgtEl>
                                        <p:attrNameLst>
                                          <p:attrName>style.visibility</p:attrName>
                                        </p:attrNameLst>
                                      </p:cBhvr>
                                      <p:to>
                                        <p:strVal val="visible"/>
                                      </p:to>
                                    </p:set>
                                    <p:anim calcmode="lin" valueType="num">
                                      <p:cBhvr>
                                        <p:cTn id="19" dur="500" fill="hold"/>
                                        <p:tgtEl>
                                          <p:spTgt spid="49155">
                                            <p:txEl>
                                              <p:pRg st="5" end="5"/>
                                            </p:txEl>
                                          </p:spTgt>
                                        </p:tgtEl>
                                        <p:attrNameLst>
                                          <p:attrName>ppt_w</p:attrName>
                                        </p:attrNameLst>
                                      </p:cBhvr>
                                      <p:tavLst>
                                        <p:tav tm="0">
                                          <p:val>
                                            <p:fltVal val="0"/>
                                          </p:val>
                                        </p:tav>
                                        <p:tav tm="100000">
                                          <p:val>
                                            <p:strVal val="#ppt_w"/>
                                          </p:val>
                                        </p:tav>
                                      </p:tavLst>
                                    </p:anim>
                                    <p:anim calcmode="lin" valueType="num">
                                      <p:cBhvr>
                                        <p:cTn id="20" dur="500" fill="hold"/>
                                        <p:tgtEl>
                                          <p:spTgt spid="49155">
                                            <p:txEl>
                                              <p:pRg st="5" end="5"/>
                                            </p:txEl>
                                          </p:spTgt>
                                        </p:tgtEl>
                                        <p:attrNameLst>
                                          <p:attrName>ppt_h</p:attrName>
                                        </p:attrNameLst>
                                      </p:cBhvr>
                                      <p:tavLst>
                                        <p:tav tm="0">
                                          <p:val>
                                            <p:fltVal val="0"/>
                                          </p:val>
                                        </p:tav>
                                        <p:tav tm="100000">
                                          <p:val>
                                            <p:strVal val="#ppt_h"/>
                                          </p:val>
                                        </p:tav>
                                      </p:tavLst>
                                    </p:anim>
                                    <p:animEffect transition="in" filter="fade">
                                      <p:cBhvr>
                                        <p:cTn id="21" dur="500"/>
                                        <p:tgtEl>
                                          <p:spTgt spid="49155">
                                            <p:txEl>
                                              <p:pRg st="5" end="5"/>
                                            </p:txEl>
                                          </p:spTgt>
                                        </p:tgtEl>
                                      </p:cBhvr>
                                    </p:animEffect>
                                  </p:childTnLst>
                                </p:cTn>
                              </p:par>
                            </p:childTnLst>
                          </p:cTn>
                        </p:par>
                        <p:par>
                          <p:cTn id="22" fill="hold" nodeType="afterGroup">
                            <p:stCondLst>
                              <p:cond delay="1500"/>
                            </p:stCondLst>
                            <p:childTnLst>
                              <p:par>
                                <p:cTn id="23" presetID="53" presetClass="entr" presetSubtype="16" fill="hold" nodeType="afterEffect">
                                  <p:stCondLst>
                                    <p:cond delay="0"/>
                                  </p:stCondLst>
                                  <p:childTnLst>
                                    <p:set>
                                      <p:cBhvr>
                                        <p:cTn id="24" dur="1" fill="hold">
                                          <p:stCondLst>
                                            <p:cond delay="0"/>
                                          </p:stCondLst>
                                        </p:cTn>
                                        <p:tgtEl>
                                          <p:spTgt spid="49155">
                                            <p:txEl>
                                              <p:pRg st="6" end="6"/>
                                            </p:txEl>
                                          </p:spTgt>
                                        </p:tgtEl>
                                        <p:attrNameLst>
                                          <p:attrName>style.visibility</p:attrName>
                                        </p:attrNameLst>
                                      </p:cBhvr>
                                      <p:to>
                                        <p:strVal val="visible"/>
                                      </p:to>
                                    </p:set>
                                    <p:anim calcmode="lin" valueType="num">
                                      <p:cBhvr>
                                        <p:cTn id="25" dur="500" fill="hold"/>
                                        <p:tgtEl>
                                          <p:spTgt spid="49155">
                                            <p:txEl>
                                              <p:pRg st="6" end="6"/>
                                            </p:txEl>
                                          </p:spTgt>
                                        </p:tgtEl>
                                        <p:attrNameLst>
                                          <p:attrName>ppt_w</p:attrName>
                                        </p:attrNameLst>
                                      </p:cBhvr>
                                      <p:tavLst>
                                        <p:tav tm="0">
                                          <p:val>
                                            <p:fltVal val="0"/>
                                          </p:val>
                                        </p:tav>
                                        <p:tav tm="100000">
                                          <p:val>
                                            <p:strVal val="#ppt_w"/>
                                          </p:val>
                                        </p:tav>
                                      </p:tavLst>
                                    </p:anim>
                                    <p:anim calcmode="lin" valueType="num">
                                      <p:cBhvr>
                                        <p:cTn id="26" dur="500" fill="hold"/>
                                        <p:tgtEl>
                                          <p:spTgt spid="49155">
                                            <p:txEl>
                                              <p:pRg st="6" end="6"/>
                                            </p:txEl>
                                          </p:spTgt>
                                        </p:tgtEl>
                                        <p:attrNameLst>
                                          <p:attrName>ppt_h</p:attrName>
                                        </p:attrNameLst>
                                      </p:cBhvr>
                                      <p:tavLst>
                                        <p:tav tm="0">
                                          <p:val>
                                            <p:fltVal val="0"/>
                                          </p:val>
                                        </p:tav>
                                        <p:tav tm="100000">
                                          <p:val>
                                            <p:strVal val="#ppt_h"/>
                                          </p:val>
                                        </p:tav>
                                      </p:tavLst>
                                    </p:anim>
                                    <p:animEffect transition="in" filter="fade">
                                      <p:cBhvr>
                                        <p:cTn id="27" dur="500"/>
                                        <p:tgtEl>
                                          <p:spTgt spid="4915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9" name="Rectangle 3">
            <a:extLst>
              <a:ext uri="{FF2B5EF4-FFF2-40B4-BE49-F238E27FC236}">
                <a16:creationId xmlns:a16="http://schemas.microsoft.com/office/drawing/2014/main" id="{27007745-E10E-4918-B391-7D61371BCDD5}"/>
              </a:ext>
            </a:extLst>
          </p:cNvPr>
          <p:cNvSpPr>
            <a:spLocks noGrp="1" noChangeArrowheads="1"/>
          </p:cNvSpPr>
          <p:nvPr>
            <p:ph type="title"/>
          </p:nvPr>
        </p:nvSpPr>
        <p:spPr>
          <a:xfrm>
            <a:off x="1314450" y="171450"/>
            <a:ext cx="6515100" cy="628650"/>
          </a:xfrm>
          <a:effectLst>
            <a:outerShdw dist="35921" dir="2700000" algn="ctr" rotWithShape="0">
              <a:schemeClr val="accent2"/>
            </a:outerShdw>
          </a:effectLst>
        </p:spPr>
        <p:txBody>
          <a:bodyPr>
            <a:normAutofit fontScale="90000"/>
          </a:bodyPr>
          <a:lstStyle/>
          <a:p>
            <a:pPr algn="ctr"/>
            <a:r>
              <a:rPr lang="en-US" altLang="en-US" sz="4050" b="1" dirty="0">
                <a:solidFill>
                  <a:schemeClr val="bg1"/>
                </a:solidFill>
              </a:rPr>
              <a:t>“This Generation” Passage</a:t>
            </a:r>
          </a:p>
        </p:txBody>
      </p:sp>
      <p:sp>
        <p:nvSpPr>
          <p:cNvPr id="50181" name="Line 5">
            <a:extLst>
              <a:ext uri="{FF2B5EF4-FFF2-40B4-BE49-F238E27FC236}">
                <a16:creationId xmlns:a16="http://schemas.microsoft.com/office/drawing/2014/main" id="{98D0FDF2-42A0-4E3F-961F-4BB8FCC36F57}"/>
              </a:ext>
            </a:extLst>
          </p:cNvPr>
          <p:cNvSpPr>
            <a:spLocks noChangeShapeType="1"/>
          </p:cNvSpPr>
          <p:nvPr/>
        </p:nvSpPr>
        <p:spPr bwMode="auto">
          <a:xfrm>
            <a:off x="1371600" y="857250"/>
            <a:ext cx="6400800" cy="0"/>
          </a:xfrm>
          <a:prstGeom prst="line">
            <a:avLst/>
          </a:prstGeom>
          <a:noFill/>
          <a:ln w="25400">
            <a:solidFill>
              <a:srgbClr val="8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endParaRPr lang="en-US"/>
          </a:p>
        </p:txBody>
      </p:sp>
      <p:sp>
        <p:nvSpPr>
          <p:cNvPr id="50188" name="AutoShape 12">
            <a:extLst>
              <a:ext uri="{FF2B5EF4-FFF2-40B4-BE49-F238E27FC236}">
                <a16:creationId xmlns:a16="http://schemas.microsoft.com/office/drawing/2014/main" id="{AB01D83B-B982-485B-980B-F85FE9E02B7D}"/>
              </a:ext>
            </a:extLst>
          </p:cNvPr>
          <p:cNvSpPr>
            <a:spLocks noChangeArrowheads="1"/>
          </p:cNvSpPr>
          <p:nvPr/>
        </p:nvSpPr>
        <p:spPr bwMode="auto">
          <a:xfrm>
            <a:off x="228600" y="1314450"/>
            <a:ext cx="8686800" cy="3600450"/>
          </a:xfrm>
          <a:prstGeom prst="upArrowCallout">
            <a:avLst>
              <a:gd name="adj1" fmla="val 44444"/>
              <a:gd name="adj2" fmla="val 44444"/>
              <a:gd name="adj3" fmla="val 16667"/>
              <a:gd name="adj4" fmla="val 66667"/>
            </a:avLst>
          </a:prstGeom>
          <a:solidFill>
            <a:srgbClr val="52527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9" name="WordArt 13">
            <a:extLst>
              <a:ext uri="{FF2B5EF4-FFF2-40B4-BE49-F238E27FC236}">
                <a16:creationId xmlns:a16="http://schemas.microsoft.com/office/drawing/2014/main" id="{1A27B176-1F92-44AA-8A8E-27D671F30E57}"/>
              </a:ext>
            </a:extLst>
          </p:cNvPr>
          <p:cNvSpPr>
            <a:spLocks noChangeArrowheads="1" noChangeShapeType="1" noTextEdit="1"/>
          </p:cNvSpPr>
          <p:nvPr/>
        </p:nvSpPr>
        <p:spPr bwMode="auto">
          <a:xfrm>
            <a:off x="2114550" y="971551"/>
            <a:ext cx="4629150" cy="392906"/>
          </a:xfrm>
          <a:prstGeom prst="rect">
            <a:avLst/>
          </a:prstGeom>
        </p:spPr>
        <p:txBody>
          <a:bodyPr wrap="none" fromWordArt="1">
            <a:prstTxWarp prst="textPlain">
              <a:avLst>
                <a:gd name="adj" fmla="val 50000"/>
              </a:avLst>
            </a:prstTxWarp>
          </a:bodyPr>
          <a:lstStyle/>
          <a:p>
            <a:pPr algn="ctr"/>
            <a:r>
              <a:rPr lang="sv-SE" sz="2700" b="1" kern="10" dirty="0">
                <a:ln w="9525">
                  <a:solidFill>
                    <a:srgbClr val="000000"/>
                  </a:solidFill>
                  <a:round/>
                  <a:headEnd/>
                  <a:tailEnd/>
                </a:ln>
                <a:solidFill>
                  <a:srgbClr val="FFA86D"/>
                </a:solidFill>
                <a:effectLst>
                  <a:outerShdw dist="28398" dir="1593903" algn="ctr" rotWithShape="0">
                    <a:srgbClr val="52527A"/>
                  </a:outerShdw>
                </a:effectLst>
                <a:latin typeface="Calibri" panose="020F0502020204030204" pitchFamily="34" charset="0"/>
                <a:cs typeface="Calibri" panose="020F0502020204030204" pitchFamily="34" charset="0"/>
              </a:rPr>
              <a:t>Matthew 12:39, 41, 42, 45</a:t>
            </a:r>
            <a:endParaRPr lang="en-US" sz="2700" b="1" kern="10" dirty="0">
              <a:ln w="9525">
                <a:solidFill>
                  <a:srgbClr val="000000"/>
                </a:solidFill>
                <a:round/>
                <a:headEnd/>
                <a:tailEnd/>
              </a:ln>
              <a:solidFill>
                <a:srgbClr val="FFA86D"/>
              </a:solidFill>
              <a:effectLst>
                <a:outerShdw dist="28398" dir="1593903" algn="ctr" rotWithShape="0">
                  <a:srgbClr val="52527A"/>
                </a:outerShdw>
              </a:effectLst>
              <a:latin typeface="Calibri" panose="020F0502020204030204" pitchFamily="34" charset="0"/>
              <a:cs typeface="Calibri" panose="020F0502020204030204" pitchFamily="34" charset="0"/>
            </a:endParaRPr>
          </a:p>
        </p:txBody>
      </p:sp>
      <p:sp>
        <p:nvSpPr>
          <p:cNvPr id="50190" name="Text Box 14">
            <a:extLst>
              <a:ext uri="{FF2B5EF4-FFF2-40B4-BE49-F238E27FC236}">
                <a16:creationId xmlns:a16="http://schemas.microsoft.com/office/drawing/2014/main" id="{683480F1-20E9-48E5-8606-5F2AAB30976B}"/>
              </a:ext>
            </a:extLst>
          </p:cNvPr>
          <p:cNvSpPr txBox="1">
            <a:spLocks noChangeArrowheads="1"/>
          </p:cNvSpPr>
          <p:nvPr/>
        </p:nvSpPr>
        <p:spPr bwMode="auto">
          <a:xfrm>
            <a:off x="304800" y="2647950"/>
            <a:ext cx="8534400" cy="21929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en-US" sz="2100" i="1" dirty="0">
                <a:solidFill>
                  <a:schemeClr val="bg1"/>
                </a:solidFill>
                <a:latin typeface="Calibri" panose="020F0502020204030204" pitchFamily="34" charset="0"/>
              </a:rPr>
              <a:t>“An evil and adulterous generation …. this generation …. this wicked generation”</a:t>
            </a:r>
            <a:r>
              <a:rPr lang="en-US" altLang="en-US" sz="2100" dirty="0">
                <a:solidFill>
                  <a:schemeClr val="bg1"/>
                </a:solidFill>
                <a:latin typeface="Calibri" panose="020F0502020204030204" pitchFamily="34" charset="0"/>
              </a:rPr>
              <a:t> is that era, that day, the generation of Christ’s personal preaching, death, burial and resurrection.</a:t>
            </a:r>
          </a:p>
          <a:p>
            <a:pPr algn="ctr">
              <a:spcBef>
                <a:spcPct val="50000"/>
              </a:spcBef>
            </a:pPr>
            <a:r>
              <a:rPr lang="en-US" altLang="en-US" sz="2100" dirty="0">
                <a:solidFill>
                  <a:schemeClr val="bg1"/>
                </a:solidFill>
                <a:latin typeface="Calibri" panose="020F0502020204030204" pitchFamily="34" charset="0"/>
              </a:rPr>
              <a:t>The </a:t>
            </a:r>
            <a:r>
              <a:rPr lang="en-US" altLang="en-US" sz="2100" i="1" dirty="0">
                <a:solidFill>
                  <a:schemeClr val="bg1"/>
                </a:solidFill>
                <a:latin typeface="Calibri" panose="020F0502020204030204" pitchFamily="34" charset="0"/>
              </a:rPr>
              <a:t>“men of Nineveh”</a:t>
            </a:r>
            <a:r>
              <a:rPr lang="en-US" altLang="en-US" sz="2100" dirty="0">
                <a:solidFill>
                  <a:schemeClr val="bg1"/>
                </a:solidFill>
                <a:latin typeface="Calibri" panose="020F0502020204030204" pitchFamily="34" charset="0"/>
              </a:rPr>
              <a:t> is the generation of Jonah.</a:t>
            </a:r>
            <a:br>
              <a:rPr lang="en-US" altLang="en-US" sz="2100" dirty="0">
                <a:solidFill>
                  <a:schemeClr val="bg1"/>
                </a:solidFill>
                <a:latin typeface="Calibri" panose="020F0502020204030204" pitchFamily="34" charset="0"/>
              </a:rPr>
            </a:br>
            <a:r>
              <a:rPr lang="en-US" altLang="en-US" sz="2100" dirty="0">
                <a:solidFill>
                  <a:schemeClr val="bg1"/>
                </a:solidFill>
                <a:latin typeface="Calibri" panose="020F0502020204030204" pitchFamily="34" charset="0"/>
              </a:rPr>
              <a:t>The </a:t>
            </a:r>
            <a:r>
              <a:rPr lang="en-US" altLang="en-US" sz="2100" i="1" dirty="0">
                <a:solidFill>
                  <a:schemeClr val="bg1"/>
                </a:solidFill>
                <a:latin typeface="Calibri" panose="020F0502020204030204" pitchFamily="34" charset="0"/>
              </a:rPr>
              <a:t>“queen of the south”</a:t>
            </a:r>
            <a:r>
              <a:rPr lang="en-US" altLang="en-US" sz="2100" dirty="0">
                <a:solidFill>
                  <a:schemeClr val="bg1"/>
                </a:solidFill>
                <a:latin typeface="Calibri" panose="020F0502020204030204" pitchFamily="34" charset="0"/>
              </a:rPr>
              <a:t> is the generation of Solomon contrasted with</a:t>
            </a:r>
            <a:br>
              <a:rPr lang="en-US" altLang="en-US" sz="2100" dirty="0">
                <a:solidFill>
                  <a:schemeClr val="bg1"/>
                </a:solidFill>
                <a:latin typeface="Calibri" panose="020F0502020204030204" pitchFamily="34" charset="0"/>
              </a:rPr>
            </a:br>
            <a:r>
              <a:rPr lang="en-US" altLang="en-US" sz="2100" i="1" dirty="0">
                <a:solidFill>
                  <a:schemeClr val="bg1"/>
                </a:solidFill>
                <a:latin typeface="Calibri" panose="020F0502020204030204" pitchFamily="34" charset="0"/>
              </a:rPr>
              <a:t>“this generation”</a:t>
            </a:r>
            <a:r>
              <a:rPr lang="en-US" altLang="en-US" sz="2100" dirty="0">
                <a:solidFill>
                  <a:schemeClr val="bg1"/>
                </a:solidFill>
                <a:latin typeface="Calibri" panose="020F0502020204030204" pitchFamily="34" charset="0"/>
              </a:rPr>
              <a:t> of Jesus.</a:t>
            </a:r>
          </a:p>
        </p:txBody>
      </p:sp>
      <p:sp>
        <p:nvSpPr>
          <p:cNvPr id="2" name="Rectangle 9">
            <a:extLst>
              <a:ext uri="{FF2B5EF4-FFF2-40B4-BE49-F238E27FC236}">
                <a16:creationId xmlns:a16="http://schemas.microsoft.com/office/drawing/2014/main" id="{F1CCBED3-6D31-A7AF-CD90-DFC9E7AE8AB2}"/>
              </a:ext>
            </a:extLst>
          </p:cNvPr>
          <p:cNvSpPr>
            <a:spLocks noChangeArrowheads="1"/>
          </p:cNvSpPr>
          <p:nvPr/>
        </p:nvSpPr>
        <p:spPr bwMode="auto">
          <a:xfrm>
            <a:off x="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 name="Rectangle 10">
            <a:extLst>
              <a:ext uri="{FF2B5EF4-FFF2-40B4-BE49-F238E27FC236}">
                <a16:creationId xmlns:a16="http://schemas.microsoft.com/office/drawing/2014/main" id="{31CA51F0-D8C1-FCFC-8E3B-314823ED5B5B}"/>
              </a:ext>
            </a:extLst>
          </p:cNvPr>
          <p:cNvSpPr>
            <a:spLocks noChangeArrowheads="1"/>
          </p:cNvSpPr>
          <p:nvPr/>
        </p:nvSpPr>
        <p:spPr bwMode="auto">
          <a:xfrm>
            <a:off x="9029700" y="0"/>
            <a:ext cx="114300" cy="5143500"/>
          </a:xfrm>
          <a:prstGeom prst="rect">
            <a:avLst/>
          </a:prstGeom>
          <a:solidFill>
            <a:srgbClr val="B82C00"/>
          </a:solidFill>
          <a:ln>
            <a:noFill/>
          </a:ln>
          <a:effectLst/>
          <a:extLst>
            <a:ext uri="{91240B29-F687-4F45-9708-019B960494DF}">
              <a14:hiddenLine xmlns:a14="http://schemas.microsoft.com/office/drawing/2010/main" w="9525">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 name="Rectangle 11">
            <a:extLst>
              <a:ext uri="{FF2B5EF4-FFF2-40B4-BE49-F238E27FC236}">
                <a16:creationId xmlns:a16="http://schemas.microsoft.com/office/drawing/2014/main" id="{2FA319CE-BF48-9026-0825-AC15537D9D6E}"/>
              </a:ext>
            </a:extLst>
          </p:cNvPr>
          <p:cNvSpPr>
            <a:spLocks noChangeArrowheads="1"/>
          </p:cNvSpPr>
          <p:nvPr/>
        </p:nvSpPr>
        <p:spPr bwMode="auto">
          <a:xfrm>
            <a:off x="114300" y="0"/>
            <a:ext cx="8953500" cy="114295"/>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Rectangle 12">
            <a:extLst>
              <a:ext uri="{FF2B5EF4-FFF2-40B4-BE49-F238E27FC236}">
                <a16:creationId xmlns:a16="http://schemas.microsoft.com/office/drawing/2014/main" id="{5595D76D-EA8A-FB19-A033-E23ACBED9D72}"/>
              </a:ext>
            </a:extLst>
          </p:cNvPr>
          <p:cNvSpPr>
            <a:spLocks noChangeArrowheads="1"/>
          </p:cNvSpPr>
          <p:nvPr/>
        </p:nvSpPr>
        <p:spPr bwMode="auto">
          <a:xfrm>
            <a:off x="0" y="5029200"/>
            <a:ext cx="9067800" cy="114300"/>
          </a:xfrm>
          <a:prstGeom prst="rect">
            <a:avLst/>
          </a:prstGeom>
          <a:solidFill>
            <a:srgbClr val="B82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nodeType="afterEffect">
                                  <p:stCondLst>
                                    <p:cond delay="0"/>
                                  </p:stCondLst>
                                  <p:childTnLst>
                                    <p:set>
                                      <p:cBhvr>
                                        <p:cTn id="6" dur="1" fill="hold">
                                          <p:stCondLst>
                                            <p:cond delay="0"/>
                                          </p:stCondLst>
                                        </p:cTn>
                                        <p:tgtEl>
                                          <p:spTgt spid="50188"/>
                                        </p:tgtEl>
                                        <p:attrNameLst>
                                          <p:attrName>style.visibility</p:attrName>
                                        </p:attrNameLst>
                                      </p:cBhvr>
                                      <p:to>
                                        <p:strVal val="visible"/>
                                      </p:to>
                                    </p:set>
                                    <p:animEffect transition="in" filter="wipe(down)">
                                      <p:cBhvr>
                                        <p:cTn id="7" dur="1000"/>
                                        <p:tgtEl>
                                          <p:spTgt spid="50188"/>
                                        </p:tgtEl>
                                      </p:cBhvr>
                                    </p:animEffect>
                                  </p:childTnLst>
                                </p:cTn>
                              </p:par>
                            </p:childTnLst>
                          </p:cTn>
                        </p:par>
                        <p:par>
                          <p:cTn id="8" fill="hold" nodeType="afterGroup">
                            <p:stCondLst>
                              <p:cond delay="1000"/>
                            </p:stCondLst>
                            <p:childTnLst>
                              <p:par>
                                <p:cTn id="9" presetID="23" presetClass="entr" presetSubtype="16" fill="hold" nodeType="afterEffect">
                                  <p:stCondLst>
                                    <p:cond delay="0"/>
                                  </p:stCondLst>
                                  <p:childTnLst>
                                    <p:set>
                                      <p:cBhvr>
                                        <p:cTn id="10" dur="1" fill="hold">
                                          <p:stCondLst>
                                            <p:cond delay="0"/>
                                          </p:stCondLst>
                                        </p:cTn>
                                        <p:tgtEl>
                                          <p:spTgt spid="50189"/>
                                        </p:tgtEl>
                                        <p:attrNameLst>
                                          <p:attrName>style.visibility</p:attrName>
                                        </p:attrNameLst>
                                      </p:cBhvr>
                                      <p:to>
                                        <p:strVal val="visible"/>
                                      </p:to>
                                    </p:set>
                                    <p:anim calcmode="lin" valueType="num">
                                      <p:cBhvr>
                                        <p:cTn id="11" dur="500" fill="hold"/>
                                        <p:tgtEl>
                                          <p:spTgt spid="50189"/>
                                        </p:tgtEl>
                                        <p:attrNameLst>
                                          <p:attrName>ppt_w</p:attrName>
                                        </p:attrNameLst>
                                      </p:cBhvr>
                                      <p:tavLst>
                                        <p:tav tm="0">
                                          <p:val>
                                            <p:fltVal val="0"/>
                                          </p:val>
                                        </p:tav>
                                        <p:tav tm="100000">
                                          <p:val>
                                            <p:strVal val="#ppt_w"/>
                                          </p:val>
                                        </p:tav>
                                      </p:tavLst>
                                    </p:anim>
                                    <p:anim calcmode="lin" valueType="num">
                                      <p:cBhvr>
                                        <p:cTn id="12" dur="500" fill="hold"/>
                                        <p:tgtEl>
                                          <p:spTgt spid="50189"/>
                                        </p:tgtEl>
                                        <p:attrNameLst>
                                          <p:attrName>ppt_h</p:attrName>
                                        </p:attrNameLst>
                                      </p:cBhvr>
                                      <p:tavLst>
                                        <p:tav tm="0">
                                          <p:val>
                                            <p:fltVal val="0"/>
                                          </p:val>
                                        </p:tav>
                                        <p:tav tm="100000">
                                          <p:val>
                                            <p:strVal val="#ppt_h"/>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3" presetClass="entr" presetSubtype="16" fill="hold" nodeType="clickEffect">
                                  <p:stCondLst>
                                    <p:cond delay="0"/>
                                  </p:stCondLst>
                                  <p:childTnLst>
                                    <p:set>
                                      <p:cBhvr>
                                        <p:cTn id="16" dur="1" fill="hold">
                                          <p:stCondLst>
                                            <p:cond delay="0"/>
                                          </p:stCondLst>
                                        </p:cTn>
                                        <p:tgtEl>
                                          <p:spTgt spid="50190">
                                            <p:txEl>
                                              <p:pRg st="0" end="0"/>
                                            </p:txEl>
                                          </p:spTgt>
                                        </p:tgtEl>
                                        <p:attrNameLst>
                                          <p:attrName>style.visibility</p:attrName>
                                        </p:attrNameLst>
                                      </p:cBhvr>
                                      <p:to>
                                        <p:strVal val="visible"/>
                                      </p:to>
                                    </p:set>
                                    <p:anim calcmode="lin" valueType="num">
                                      <p:cBhvr>
                                        <p:cTn id="17" dur="500" fill="hold"/>
                                        <p:tgtEl>
                                          <p:spTgt spid="50190">
                                            <p:txEl>
                                              <p:pRg st="0" end="0"/>
                                            </p:txEl>
                                          </p:spTgt>
                                        </p:tgtEl>
                                        <p:attrNameLst>
                                          <p:attrName>ppt_w</p:attrName>
                                        </p:attrNameLst>
                                      </p:cBhvr>
                                      <p:tavLst>
                                        <p:tav tm="0">
                                          <p:val>
                                            <p:fltVal val="0"/>
                                          </p:val>
                                        </p:tav>
                                        <p:tav tm="100000">
                                          <p:val>
                                            <p:strVal val="#ppt_w"/>
                                          </p:val>
                                        </p:tav>
                                      </p:tavLst>
                                    </p:anim>
                                    <p:anim calcmode="lin" valueType="num">
                                      <p:cBhvr>
                                        <p:cTn id="18" dur="500" fill="hold"/>
                                        <p:tgtEl>
                                          <p:spTgt spid="50190">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3" presetClass="entr" presetSubtype="16" fill="hold" nodeType="clickEffect">
                                  <p:stCondLst>
                                    <p:cond delay="0"/>
                                  </p:stCondLst>
                                  <p:childTnLst>
                                    <p:set>
                                      <p:cBhvr>
                                        <p:cTn id="22" dur="1" fill="hold">
                                          <p:stCondLst>
                                            <p:cond delay="0"/>
                                          </p:stCondLst>
                                        </p:cTn>
                                        <p:tgtEl>
                                          <p:spTgt spid="50190">
                                            <p:txEl>
                                              <p:pRg st="1" end="1"/>
                                            </p:txEl>
                                          </p:spTgt>
                                        </p:tgtEl>
                                        <p:attrNameLst>
                                          <p:attrName>style.visibility</p:attrName>
                                        </p:attrNameLst>
                                      </p:cBhvr>
                                      <p:to>
                                        <p:strVal val="visible"/>
                                      </p:to>
                                    </p:set>
                                    <p:anim calcmode="lin" valueType="num">
                                      <p:cBhvr>
                                        <p:cTn id="23" dur="500" fill="hold"/>
                                        <p:tgtEl>
                                          <p:spTgt spid="50190">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50190">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1242</TotalTime>
  <Words>1479</Words>
  <Application>Microsoft Office PowerPoint</Application>
  <PresentationFormat>On-screen Show (16:9)</PresentationFormat>
  <Paragraphs>146</Paragraphs>
  <Slides>23</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Arial</vt:lpstr>
      <vt:lpstr>Calibri</vt:lpstr>
      <vt:lpstr>Office Theme</vt:lpstr>
      <vt:lpstr>Realized Eschatology</vt:lpstr>
      <vt:lpstr>Introduction</vt:lpstr>
      <vt:lpstr>The Disciples’ Questions</vt:lpstr>
      <vt:lpstr>The Disciples’ Questions</vt:lpstr>
      <vt:lpstr>The Disciples’ Questions</vt:lpstr>
      <vt:lpstr>The Disciples’ Questions</vt:lpstr>
      <vt:lpstr>The Disciples’ Questions</vt:lpstr>
      <vt:lpstr>“This Generation” Passage</vt:lpstr>
      <vt:lpstr>“This Generation” Passage</vt:lpstr>
      <vt:lpstr>“This Generation” Passage</vt:lpstr>
      <vt:lpstr>“This Generation” Passage</vt:lpstr>
      <vt:lpstr>“This Generation” Passage</vt:lpstr>
      <vt:lpstr>“That Day” Versus “Those Days”</vt:lpstr>
      <vt:lpstr>The “Signs” Versus “Suddenness”</vt:lpstr>
      <vt:lpstr>The “Signs” Versus “Suddenness”</vt:lpstr>
      <vt:lpstr>The “Signs” Versus “Suddenness”</vt:lpstr>
      <vt:lpstr>Local Destruction Versus World Wide Destruction</vt:lpstr>
      <vt:lpstr>Local Destruction Versus World Wide Destruction</vt:lpstr>
      <vt:lpstr>Local Destruction Versus World Wide Destruction</vt:lpstr>
      <vt:lpstr>Local Destruction Versus World Wide Destruction</vt:lpstr>
      <vt:lpstr>Local Destruction Versus World Wide Destruction</vt:lpstr>
      <vt:lpstr>Local Destruction Versus World Wide Destruction</vt:lpstr>
      <vt:lpstr>Realized Eschatology</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Realized Eschatology</dc:title>
  <dc:creator>HP Authorized Customer</dc:creator>
  <cp:lastModifiedBy>Richard Thetford</cp:lastModifiedBy>
  <cp:revision>50</cp:revision>
  <dcterms:created xsi:type="dcterms:W3CDTF">2008-12-23T03:04:59Z</dcterms:created>
  <dcterms:modified xsi:type="dcterms:W3CDTF">2026-04-01T17:14:23Z</dcterms:modified>
</cp:coreProperties>
</file>