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B061"/>
    <a:srgbClr val="424262"/>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60" y="5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04832E6-2BC6-4C93-88C4-2A0DB74FD741}" type="slidenum">
              <a:rPr lang="en-US" altLang="en-US" smtClean="0"/>
              <a:pPr/>
              <a:t>‹#›</a:t>
            </a:fld>
            <a:endParaRPr lang="en-US" altLang="en-US"/>
          </a:p>
        </p:txBody>
      </p:sp>
    </p:spTree>
    <p:extLst>
      <p:ext uri="{BB962C8B-B14F-4D97-AF65-F5344CB8AC3E}">
        <p14:creationId xmlns:p14="http://schemas.microsoft.com/office/powerpoint/2010/main" val="829474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7D7A700-942D-4E02-B979-CC06F342473A}" type="slidenum">
              <a:rPr lang="en-US" altLang="en-US" smtClean="0"/>
              <a:pPr/>
              <a:t>‹#›</a:t>
            </a:fld>
            <a:endParaRPr lang="en-US" altLang="en-US"/>
          </a:p>
        </p:txBody>
      </p:sp>
    </p:spTree>
    <p:extLst>
      <p:ext uri="{BB962C8B-B14F-4D97-AF65-F5344CB8AC3E}">
        <p14:creationId xmlns:p14="http://schemas.microsoft.com/office/powerpoint/2010/main" val="3542632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D10471B-8B63-4D06-AF2F-CBBFAB439FCA}" type="slidenum">
              <a:rPr lang="en-US" altLang="en-US" smtClean="0"/>
              <a:pPr/>
              <a:t>‹#›</a:t>
            </a:fld>
            <a:endParaRPr lang="en-US" altLang="en-US"/>
          </a:p>
        </p:txBody>
      </p:sp>
    </p:spTree>
    <p:extLst>
      <p:ext uri="{BB962C8B-B14F-4D97-AF65-F5344CB8AC3E}">
        <p14:creationId xmlns:p14="http://schemas.microsoft.com/office/powerpoint/2010/main" val="164390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5D82B5C-A560-4FED-ADE0-7F58A74E5573}" type="slidenum">
              <a:rPr lang="en-US" altLang="en-US" smtClean="0"/>
              <a:pPr/>
              <a:t>‹#›</a:t>
            </a:fld>
            <a:endParaRPr lang="en-US" altLang="en-US"/>
          </a:p>
        </p:txBody>
      </p:sp>
    </p:spTree>
    <p:extLst>
      <p:ext uri="{BB962C8B-B14F-4D97-AF65-F5344CB8AC3E}">
        <p14:creationId xmlns:p14="http://schemas.microsoft.com/office/powerpoint/2010/main" val="2800977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7E0430B-3D06-4777-9917-38176ED5B3FA}" type="slidenum">
              <a:rPr lang="en-US" altLang="en-US" smtClean="0"/>
              <a:pPr/>
              <a:t>‹#›</a:t>
            </a:fld>
            <a:endParaRPr lang="en-US" altLang="en-US"/>
          </a:p>
        </p:txBody>
      </p:sp>
    </p:spTree>
    <p:extLst>
      <p:ext uri="{BB962C8B-B14F-4D97-AF65-F5344CB8AC3E}">
        <p14:creationId xmlns:p14="http://schemas.microsoft.com/office/powerpoint/2010/main" val="3389735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5E13199-F96C-4C72-B8DA-E33E4D2FB81B}" type="slidenum">
              <a:rPr lang="en-US" altLang="en-US" smtClean="0"/>
              <a:pPr/>
              <a:t>‹#›</a:t>
            </a:fld>
            <a:endParaRPr lang="en-US" altLang="en-US"/>
          </a:p>
        </p:txBody>
      </p:sp>
    </p:spTree>
    <p:extLst>
      <p:ext uri="{BB962C8B-B14F-4D97-AF65-F5344CB8AC3E}">
        <p14:creationId xmlns:p14="http://schemas.microsoft.com/office/powerpoint/2010/main" val="1810476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8EC2FA3-0563-4F64-A526-7D85A8DA5467}" type="slidenum">
              <a:rPr lang="en-US" altLang="en-US" smtClean="0"/>
              <a:pPr/>
              <a:t>‹#›</a:t>
            </a:fld>
            <a:endParaRPr lang="en-US" altLang="en-US"/>
          </a:p>
        </p:txBody>
      </p:sp>
    </p:spTree>
    <p:extLst>
      <p:ext uri="{BB962C8B-B14F-4D97-AF65-F5344CB8AC3E}">
        <p14:creationId xmlns:p14="http://schemas.microsoft.com/office/powerpoint/2010/main" val="29699269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66BD891-672F-4DE2-BC24-BDA005CE96EB}" type="slidenum">
              <a:rPr lang="en-US" altLang="en-US" smtClean="0"/>
              <a:pPr/>
              <a:t>‹#›</a:t>
            </a:fld>
            <a:endParaRPr lang="en-US" altLang="en-US"/>
          </a:p>
        </p:txBody>
      </p:sp>
    </p:spTree>
    <p:extLst>
      <p:ext uri="{BB962C8B-B14F-4D97-AF65-F5344CB8AC3E}">
        <p14:creationId xmlns:p14="http://schemas.microsoft.com/office/powerpoint/2010/main" val="790120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56676F5-AF91-4F4C-815F-7B334962536D}" type="slidenum">
              <a:rPr lang="en-US" altLang="en-US" smtClean="0"/>
              <a:pPr/>
              <a:t>‹#›</a:t>
            </a:fld>
            <a:endParaRPr lang="en-US" altLang="en-US"/>
          </a:p>
        </p:txBody>
      </p:sp>
    </p:spTree>
    <p:extLst>
      <p:ext uri="{BB962C8B-B14F-4D97-AF65-F5344CB8AC3E}">
        <p14:creationId xmlns:p14="http://schemas.microsoft.com/office/powerpoint/2010/main" val="2230870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4FBAFE6-1997-48F4-A414-8A254DA494EC}" type="slidenum">
              <a:rPr lang="en-US" altLang="en-US" smtClean="0"/>
              <a:pPr/>
              <a:t>‹#›</a:t>
            </a:fld>
            <a:endParaRPr lang="en-US" altLang="en-US"/>
          </a:p>
        </p:txBody>
      </p:sp>
    </p:spTree>
    <p:extLst>
      <p:ext uri="{BB962C8B-B14F-4D97-AF65-F5344CB8AC3E}">
        <p14:creationId xmlns:p14="http://schemas.microsoft.com/office/powerpoint/2010/main" val="3481184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52A4B0A-1038-4F5A-9BB9-05EA2A3BB633}" type="slidenum">
              <a:rPr lang="en-US" altLang="en-US" smtClean="0"/>
              <a:pPr/>
              <a:t>‹#›</a:t>
            </a:fld>
            <a:endParaRPr lang="en-US" altLang="en-US"/>
          </a:p>
        </p:txBody>
      </p:sp>
    </p:spTree>
    <p:extLst>
      <p:ext uri="{BB962C8B-B14F-4D97-AF65-F5344CB8AC3E}">
        <p14:creationId xmlns:p14="http://schemas.microsoft.com/office/powerpoint/2010/main" val="3090919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49665-E158-4944-9D20-CB7F77DF192D}" type="slidenum">
              <a:rPr lang="en-US" altLang="en-US" smtClean="0"/>
              <a:pPr/>
              <a:t>‹#›</a:t>
            </a:fld>
            <a:endParaRPr lang="en-US" altLang="en-US"/>
          </a:p>
        </p:txBody>
      </p:sp>
    </p:spTree>
    <p:extLst>
      <p:ext uri="{BB962C8B-B14F-4D97-AF65-F5344CB8AC3E}">
        <p14:creationId xmlns:p14="http://schemas.microsoft.com/office/powerpoint/2010/main" val="3449122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8188BB0-B4E6-4195-A4B6-F879FC5B0799}"/>
              </a:ext>
            </a:extLst>
          </p:cNvPr>
          <p:cNvSpPr>
            <a:spLocks noGrp="1" noChangeArrowheads="1"/>
          </p:cNvSpPr>
          <p:nvPr>
            <p:ph type="ctrTitle"/>
          </p:nvPr>
        </p:nvSpPr>
        <p:spPr>
          <a:xfrm>
            <a:off x="2286000" y="838200"/>
            <a:ext cx="7696200" cy="2559050"/>
          </a:xfrm>
          <a:effectLst>
            <a:outerShdw dist="35921" dir="2700000" algn="ctr" rotWithShape="0">
              <a:schemeClr val="accent2"/>
            </a:outerShdw>
          </a:effectLst>
        </p:spPr>
        <p:txBody>
          <a:bodyPr/>
          <a:lstStyle/>
          <a:p>
            <a:r>
              <a:rPr lang="en-US" altLang="en-US" b="1" dirty="0">
                <a:solidFill>
                  <a:schemeClr val="bg1"/>
                </a:solidFill>
                <a:latin typeface="Calibri" panose="020F0502020204030204" pitchFamily="34" charset="0"/>
                <a:cs typeface="Calibri" panose="020F0502020204030204" pitchFamily="34" charset="0"/>
              </a:rPr>
              <a:t>Realized Eschatology</a:t>
            </a:r>
          </a:p>
        </p:txBody>
      </p:sp>
      <p:sp>
        <p:nvSpPr>
          <p:cNvPr id="2051" name="Rectangle 3">
            <a:extLst>
              <a:ext uri="{FF2B5EF4-FFF2-40B4-BE49-F238E27FC236}">
                <a16:creationId xmlns:a16="http://schemas.microsoft.com/office/drawing/2014/main" id="{D74253AB-C761-4EF5-BA51-8A6963A5B9C5}"/>
              </a:ext>
            </a:extLst>
          </p:cNvPr>
          <p:cNvSpPr>
            <a:spLocks noGrp="1" noChangeArrowheads="1"/>
          </p:cNvSpPr>
          <p:nvPr>
            <p:ph type="subTitle" idx="1"/>
          </p:nvPr>
        </p:nvSpPr>
        <p:spPr>
          <a:xfrm>
            <a:off x="1524000" y="3830639"/>
            <a:ext cx="9144000" cy="893761"/>
          </a:xfrm>
        </p:spPr>
        <p:txBody>
          <a:bodyPr/>
          <a:lstStyle/>
          <a:p>
            <a:r>
              <a:rPr lang="en-US" altLang="en-US" sz="4400" dirty="0">
                <a:solidFill>
                  <a:schemeClr val="bg1"/>
                </a:solidFill>
                <a:latin typeface="Calibri" panose="020F0502020204030204" pitchFamily="34" charset="0"/>
                <a:cs typeface="Calibri" panose="020F0502020204030204" pitchFamily="34" charset="0"/>
              </a:rPr>
              <a:t>The 70 A.D. Doctrine</a:t>
            </a:r>
          </a:p>
        </p:txBody>
      </p:sp>
      <p:sp>
        <p:nvSpPr>
          <p:cNvPr id="2057" name="Rectangle 9">
            <a:extLst>
              <a:ext uri="{FF2B5EF4-FFF2-40B4-BE49-F238E27FC236}">
                <a16:creationId xmlns:a16="http://schemas.microsoft.com/office/drawing/2014/main" id="{CC9AE2A4-0B2A-4F3A-AD30-45313CB169FB}"/>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10">
            <a:extLst>
              <a:ext uri="{FF2B5EF4-FFF2-40B4-BE49-F238E27FC236}">
                <a16:creationId xmlns:a16="http://schemas.microsoft.com/office/drawing/2014/main" id="{5923C51D-B3DE-41D8-B96F-070BABD0827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11">
            <a:extLst>
              <a:ext uri="{FF2B5EF4-FFF2-40B4-BE49-F238E27FC236}">
                <a16:creationId xmlns:a16="http://schemas.microsoft.com/office/drawing/2014/main" id="{C598CF8B-5E14-45A6-8CFD-6CC2FC7779D9}"/>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12">
            <a:extLst>
              <a:ext uri="{FF2B5EF4-FFF2-40B4-BE49-F238E27FC236}">
                <a16:creationId xmlns:a16="http://schemas.microsoft.com/office/drawing/2014/main" id="{6F8326A5-BB6D-4484-8083-DBB14137562B}"/>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Line 13">
            <a:extLst>
              <a:ext uri="{FF2B5EF4-FFF2-40B4-BE49-F238E27FC236}">
                <a16:creationId xmlns:a16="http://schemas.microsoft.com/office/drawing/2014/main" id="{614C2380-BF37-493A-9BF4-BADE7DA8BA1B}"/>
              </a:ext>
            </a:extLst>
          </p:cNvPr>
          <p:cNvSpPr>
            <a:spLocks noChangeShapeType="1"/>
          </p:cNvSpPr>
          <p:nvPr/>
        </p:nvSpPr>
        <p:spPr bwMode="auto">
          <a:xfrm>
            <a:off x="1828800" y="35814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8E38DF-7CD1-4C25-B837-17A8B7F7A788}"/>
              </a:ext>
            </a:extLst>
          </p:cNvPr>
          <p:cNvSpPr>
            <a:spLocks noChangeArrowheads="1"/>
          </p:cNvSpPr>
          <p:nvPr/>
        </p:nvSpPr>
        <p:spPr bwMode="auto">
          <a:xfrm>
            <a:off x="381000" y="3505200"/>
            <a:ext cx="11430000" cy="10668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Rectangle 3">
            <a:extLst>
              <a:ext uri="{FF2B5EF4-FFF2-40B4-BE49-F238E27FC236}">
                <a16:creationId xmlns:a16="http://schemas.microsoft.com/office/drawing/2014/main" id="{6205B821-AF32-4DF8-9D8F-EF5B85464345}"/>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latin typeface="+mn-lt"/>
              </a:rPr>
              <a:t>What Does This Doctrine Teach?</a:t>
            </a:r>
          </a:p>
        </p:txBody>
      </p:sp>
      <p:sp>
        <p:nvSpPr>
          <p:cNvPr id="14340" name="Rectangle 4">
            <a:extLst>
              <a:ext uri="{FF2B5EF4-FFF2-40B4-BE49-F238E27FC236}">
                <a16:creationId xmlns:a16="http://schemas.microsoft.com/office/drawing/2014/main" id="{31E0C3D0-4B4A-4EFB-A80E-CC6C7A58782D}"/>
              </a:ext>
            </a:extLst>
          </p:cNvPr>
          <p:cNvSpPr>
            <a:spLocks noGrp="1" noChangeArrowheads="1"/>
          </p:cNvSpPr>
          <p:nvPr>
            <p:ph idx="1"/>
          </p:nvPr>
        </p:nvSpPr>
        <p:spPr>
          <a:xfrm>
            <a:off x="381000" y="1752600"/>
            <a:ext cx="11430000" cy="4648200"/>
          </a:xfrm>
        </p:spPr>
        <p:txBody>
          <a:bodyPr/>
          <a:lstStyle/>
          <a:p>
            <a:pPr>
              <a:lnSpc>
                <a:spcPct val="100000"/>
              </a:lnSpc>
            </a:pPr>
            <a:r>
              <a:rPr lang="en-US" altLang="en-US" sz="3600" b="1" dirty="0">
                <a:solidFill>
                  <a:schemeClr val="bg1"/>
                </a:solidFill>
                <a:latin typeface="Calibri" panose="020F0502020204030204" pitchFamily="34" charset="0"/>
              </a:rPr>
              <a:t>THE DAY OF JUDGMENT</a:t>
            </a:r>
          </a:p>
          <a:p>
            <a:pPr lvl="1">
              <a:lnSpc>
                <a:spcPct val="100000"/>
              </a:lnSpc>
            </a:pPr>
            <a:r>
              <a:rPr lang="en-US" altLang="en-US" sz="3400" dirty="0">
                <a:solidFill>
                  <a:schemeClr val="bg1"/>
                </a:solidFill>
                <a:latin typeface="Calibri" panose="020F0502020204030204" pitchFamily="34" charset="0"/>
              </a:rPr>
              <a:t>Not a time in the future when all men and women will give an account to God for the deeds done in these bodies</a:t>
            </a:r>
          </a:p>
          <a:p>
            <a:pPr lvl="1">
              <a:lnSpc>
                <a:spcPct val="100000"/>
              </a:lnSpc>
            </a:pPr>
            <a:r>
              <a:rPr lang="en-US" altLang="en-US" sz="3400" dirty="0">
                <a:solidFill>
                  <a:schemeClr val="bg1"/>
                </a:solidFill>
                <a:latin typeface="Calibri" panose="020F0502020204030204" pitchFamily="34" charset="0"/>
              </a:rPr>
              <a:t>Instead, the judgment day is the destruction of Jerusalem, which occurred in 70 A.D.</a:t>
            </a:r>
          </a:p>
        </p:txBody>
      </p:sp>
      <p:sp>
        <p:nvSpPr>
          <p:cNvPr id="14345" name="Line 9">
            <a:extLst>
              <a:ext uri="{FF2B5EF4-FFF2-40B4-BE49-F238E27FC236}">
                <a16:creationId xmlns:a16="http://schemas.microsoft.com/office/drawing/2014/main" id="{F30ADEA6-AA76-4990-82EE-C14A5C360BB7}"/>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AA76D520-C09D-0AD5-AE6C-455E10EC5421}"/>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4745A46E-A240-7A6D-BC18-323329A15B18}"/>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0D273908-AE37-E287-8C2C-54D529BA7EFF}"/>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2CF0CB5F-9090-E229-B02D-E9728F8F1259}"/>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par>
                                <p:cTn id="10" presetID="53" presetClass="entr" presetSubtype="16" fill="hold" nodeType="with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 calcmode="lin" valueType="num">
                                      <p:cBhvr>
                                        <p:cTn id="12" dur="5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4340">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1F61405-5932-43A9-AA3B-DEFC4706A894}"/>
              </a:ext>
            </a:extLst>
          </p:cNvPr>
          <p:cNvSpPr>
            <a:spLocks noChangeArrowheads="1"/>
          </p:cNvSpPr>
          <p:nvPr/>
        </p:nvSpPr>
        <p:spPr bwMode="auto">
          <a:xfrm>
            <a:off x="381000" y="2971800"/>
            <a:ext cx="11430000" cy="5334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Rectangle 3">
            <a:extLst>
              <a:ext uri="{FF2B5EF4-FFF2-40B4-BE49-F238E27FC236}">
                <a16:creationId xmlns:a16="http://schemas.microsoft.com/office/drawing/2014/main" id="{0A95F967-E19A-4D3D-8D53-2D29EA29EBC8}"/>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rPr>
              <a:t>What Does This Doctrine Teach?</a:t>
            </a:r>
          </a:p>
        </p:txBody>
      </p:sp>
      <p:sp>
        <p:nvSpPr>
          <p:cNvPr id="15364" name="Rectangle 4">
            <a:extLst>
              <a:ext uri="{FF2B5EF4-FFF2-40B4-BE49-F238E27FC236}">
                <a16:creationId xmlns:a16="http://schemas.microsoft.com/office/drawing/2014/main" id="{3DB57571-6AEA-43F1-84A8-554158F6328A}"/>
              </a:ext>
            </a:extLst>
          </p:cNvPr>
          <p:cNvSpPr>
            <a:spLocks noGrp="1" noChangeArrowheads="1"/>
          </p:cNvSpPr>
          <p:nvPr>
            <p:ph idx="1"/>
          </p:nvPr>
        </p:nvSpPr>
        <p:spPr>
          <a:xfrm>
            <a:off x="381000" y="1752600"/>
            <a:ext cx="11430000" cy="1828800"/>
          </a:xfrm>
        </p:spPr>
        <p:txBody>
          <a:bodyPr/>
          <a:lstStyle/>
          <a:p>
            <a:pPr>
              <a:lnSpc>
                <a:spcPct val="100000"/>
              </a:lnSpc>
            </a:pPr>
            <a:r>
              <a:rPr lang="en-US" altLang="en-US" sz="3600" b="1" dirty="0">
                <a:solidFill>
                  <a:schemeClr val="bg1"/>
                </a:solidFill>
                <a:latin typeface="Calibri" panose="020F0502020204030204" pitchFamily="34" charset="0"/>
              </a:rPr>
              <a:t>THE END OF THE WORLD</a:t>
            </a:r>
          </a:p>
          <a:p>
            <a:pPr lvl="1">
              <a:lnSpc>
                <a:spcPct val="100000"/>
              </a:lnSpc>
            </a:pPr>
            <a:r>
              <a:rPr lang="en-US" altLang="en-US" sz="3200" dirty="0">
                <a:solidFill>
                  <a:schemeClr val="bg1"/>
                </a:solidFill>
                <a:latin typeface="Calibri" panose="020F0502020204030204" pitchFamily="34" charset="0"/>
              </a:rPr>
              <a:t>Not the passing away of the earth</a:t>
            </a:r>
          </a:p>
          <a:p>
            <a:pPr lvl="1">
              <a:lnSpc>
                <a:spcPct val="100000"/>
              </a:lnSpc>
            </a:pPr>
            <a:r>
              <a:rPr lang="en-US" altLang="en-US" sz="3200" dirty="0">
                <a:solidFill>
                  <a:schemeClr val="bg1"/>
                </a:solidFill>
                <a:latin typeface="Calibri" panose="020F0502020204030204" pitchFamily="34" charset="0"/>
              </a:rPr>
              <a:t>Instead, the dissolving of the Jewish world</a:t>
            </a:r>
          </a:p>
        </p:txBody>
      </p:sp>
      <p:sp>
        <p:nvSpPr>
          <p:cNvPr id="15369" name="Line 9">
            <a:extLst>
              <a:ext uri="{FF2B5EF4-FFF2-40B4-BE49-F238E27FC236}">
                <a16:creationId xmlns:a16="http://schemas.microsoft.com/office/drawing/2014/main" id="{6F4C408D-BFBD-4D86-A5D4-0ACB117CE56B}"/>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15371" name="Text Box 11">
            <a:extLst>
              <a:ext uri="{FF2B5EF4-FFF2-40B4-BE49-F238E27FC236}">
                <a16:creationId xmlns:a16="http://schemas.microsoft.com/office/drawing/2014/main" id="{233E6854-F2C3-4FE8-AC7A-D35CAEEDDF5C}"/>
              </a:ext>
            </a:extLst>
          </p:cNvPr>
          <p:cNvSpPr txBox="1">
            <a:spLocks noChangeArrowheads="1"/>
          </p:cNvSpPr>
          <p:nvPr/>
        </p:nvSpPr>
        <p:spPr bwMode="auto">
          <a:xfrm>
            <a:off x="381000" y="3594318"/>
            <a:ext cx="11430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chemeClr val="bg1"/>
                </a:solidFill>
                <a:latin typeface="Calibri" panose="020F0502020204030204" pitchFamily="34" charset="0"/>
              </a:rPr>
              <a:t>“But the day of the Lord will come as a thief in the night, in which the heavens will pass away with a great noise, and the elements will melt with fervent heat; both the earth and the works that are in it will be burned up.”</a:t>
            </a:r>
            <a:br>
              <a:rPr lang="en-US" altLang="en-US" sz="2800" i="1"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2 Peter 3:10</a:t>
            </a:r>
          </a:p>
        </p:txBody>
      </p:sp>
      <p:sp>
        <p:nvSpPr>
          <p:cNvPr id="15373" name="Rectangle 13">
            <a:extLst>
              <a:ext uri="{FF2B5EF4-FFF2-40B4-BE49-F238E27FC236}">
                <a16:creationId xmlns:a16="http://schemas.microsoft.com/office/drawing/2014/main" id="{65AD2413-6190-451E-BE56-49BE0228A562}"/>
              </a:ext>
            </a:extLst>
          </p:cNvPr>
          <p:cNvSpPr>
            <a:spLocks noChangeArrowheads="1"/>
          </p:cNvSpPr>
          <p:nvPr/>
        </p:nvSpPr>
        <p:spPr bwMode="auto">
          <a:xfrm>
            <a:off x="381000" y="5522893"/>
            <a:ext cx="11430000" cy="954107"/>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Text Box 14">
            <a:extLst>
              <a:ext uri="{FF2B5EF4-FFF2-40B4-BE49-F238E27FC236}">
                <a16:creationId xmlns:a16="http://schemas.microsoft.com/office/drawing/2014/main" id="{6FF358BF-8B4F-4D0C-BFE0-5C84E9CFE5F7}"/>
              </a:ext>
            </a:extLst>
          </p:cNvPr>
          <p:cNvSpPr txBox="1">
            <a:spLocks noChangeArrowheads="1"/>
          </p:cNvSpPr>
          <p:nvPr/>
        </p:nvSpPr>
        <p:spPr bwMode="auto">
          <a:xfrm>
            <a:off x="381000" y="5486400"/>
            <a:ext cx="1143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chemeClr val="bg1"/>
                </a:solidFill>
                <a:latin typeface="Calibri" panose="020F0502020204030204" pitchFamily="34" charset="0"/>
              </a:rPr>
              <a:t>70 A.D. Doctrine:</a:t>
            </a:r>
            <a:r>
              <a:rPr lang="en-US" altLang="en-US" sz="2800" dirty="0">
                <a:solidFill>
                  <a:schemeClr val="bg1"/>
                </a:solidFill>
                <a:latin typeface="Calibri" panose="020F0502020204030204" pitchFamily="34" charset="0"/>
              </a:rPr>
              <a:t> Speaking of the destruction of Jerusalem</a:t>
            </a:r>
            <a:br>
              <a:rPr lang="en-US" altLang="en-US" sz="2800" dirty="0">
                <a:solidFill>
                  <a:schemeClr val="bg1"/>
                </a:solidFill>
                <a:latin typeface="Calibri" panose="020F0502020204030204" pitchFamily="34" charset="0"/>
              </a:rPr>
            </a:br>
            <a:r>
              <a:rPr lang="en-US" altLang="en-US" sz="2800" dirty="0">
                <a:solidFill>
                  <a:schemeClr val="bg1"/>
                </a:solidFill>
                <a:latin typeface="Calibri" panose="020F0502020204030204" pitchFamily="34" charset="0"/>
              </a:rPr>
              <a:t>and the Jewish system – not the end of the literal world</a:t>
            </a:r>
          </a:p>
        </p:txBody>
      </p:sp>
      <p:sp>
        <p:nvSpPr>
          <p:cNvPr id="2" name="Rectangle 9">
            <a:extLst>
              <a:ext uri="{FF2B5EF4-FFF2-40B4-BE49-F238E27FC236}">
                <a16:creationId xmlns:a16="http://schemas.microsoft.com/office/drawing/2014/main" id="{ACFA5332-1FF8-0FAB-38EF-2B4C5C81D29C}"/>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6D5DBF65-7F4F-5EF2-5517-FBBC0C9276AA}"/>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717DEDA5-2E26-A979-60FB-09C1B3AF5703}"/>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82B7FEED-8C02-9985-AD77-59DDC68EFF8D}"/>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par>
                                <p:cTn id="10" presetID="53" presetClass="entr" presetSubtype="16" fill="hold" nodeType="with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 calcmode="lin" valueType="num">
                                      <p:cBhvr>
                                        <p:cTn id="12"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536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5364">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371"/>
                                        </p:tgtEl>
                                        <p:attrNameLst>
                                          <p:attrName>style.visibility</p:attrName>
                                        </p:attrNameLst>
                                      </p:cBhvr>
                                      <p:to>
                                        <p:strVal val="visible"/>
                                      </p:to>
                                    </p:set>
                                    <p:anim calcmode="lin" valueType="num">
                                      <p:cBhvr>
                                        <p:cTn id="19" dur="500" fill="hold"/>
                                        <p:tgtEl>
                                          <p:spTgt spid="15371"/>
                                        </p:tgtEl>
                                        <p:attrNameLst>
                                          <p:attrName>ppt_w</p:attrName>
                                        </p:attrNameLst>
                                      </p:cBhvr>
                                      <p:tavLst>
                                        <p:tav tm="0">
                                          <p:val>
                                            <p:fltVal val="0"/>
                                          </p:val>
                                        </p:tav>
                                        <p:tav tm="100000">
                                          <p:val>
                                            <p:strVal val="#ppt_w"/>
                                          </p:val>
                                        </p:tav>
                                      </p:tavLst>
                                    </p:anim>
                                    <p:anim calcmode="lin" valueType="num">
                                      <p:cBhvr>
                                        <p:cTn id="20" dur="500" fill="hold"/>
                                        <p:tgtEl>
                                          <p:spTgt spid="15371"/>
                                        </p:tgtEl>
                                        <p:attrNameLst>
                                          <p:attrName>ppt_h</p:attrName>
                                        </p:attrNameLst>
                                      </p:cBhvr>
                                      <p:tavLst>
                                        <p:tav tm="0">
                                          <p:val>
                                            <p:fltVal val="0"/>
                                          </p:val>
                                        </p:tav>
                                        <p:tav tm="100000">
                                          <p:val>
                                            <p:strVal val="#ppt_h"/>
                                          </p:val>
                                        </p:tav>
                                      </p:tavLst>
                                    </p:anim>
                                    <p:animEffect transition="in" filter="fade">
                                      <p:cBhvr>
                                        <p:cTn id="21" dur="500"/>
                                        <p:tgtEl>
                                          <p:spTgt spid="153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5373"/>
                                        </p:tgtEl>
                                        <p:attrNameLst>
                                          <p:attrName>style.visibility</p:attrName>
                                        </p:attrNameLst>
                                      </p:cBhvr>
                                      <p:to>
                                        <p:strVal val="visible"/>
                                      </p:to>
                                    </p:set>
                                    <p:anim calcmode="lin" valueType="num">
                                      <p:cBhvr>
                                        <p:cTn id="26" dur="500" fill="hold"/>
                                        <p:tgtEl>
                                          <p:spTgt spid="15373"/>
                                        </p:tgtEl>
                                        <p:attrNameLst>
                                          <p:attrName>ppt_w</p:attrName>
                                        </p:attrNameLst>
                                      </p:cBhvr>
                                      <p:tavLst>
                                        <p:tav tm="0">
                                          <p:val>
                                            <p:fltVal val="0"/>
                                          </p:val>
                                        </p:tav>
                                        <p:tav tm="100000">
                                          <p:val>
                                            <p:strVal val="#ppt_w"/>
                                          </p:val>
                                        </p:tav>
                                      </p:tavLst>
                                    </p:anim>
                                    <p:anim calcmode="lin" valueType="num">
                                      <p:cBhvr>
                                        <p:cTn id="27" dur="500" fill="hold"/>
                                        <p:tgtEl>
                                          <p:spTgt spid="15373"/>
                                        </p:tgtEl>
                                        <p:attrNameLst>
                                          <p:attrName>ppt_h</p:attrName>
                                        </p:attrNameLst>
                                      </p:cBhvr>
                                      <p:tavLst>
                                        <p:tav tm="0">
                                          <p:val>
                                            <p:fltVal val="0"/>
                                          </p:val>
                                        </p:tav>
                                        <p:tav tm="100000">
                                          <p:val>
                                            <p:strVal val="#ppt_h"/>
                                          </p:val>
                                        </p:tav>
                                      </p:tavLst>
                                    </p:anim>
                                    <p:animEffect transition="in" filter="fade">
                                      <p:cBhvr>
                                        <p:cTn id="28" dur="500"/>
                                        <p:tgtEl>
                                          <p:spTgt spid="153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374"/>
                                        </p:tgtEl>
                                        <p:attrNameLst>
                                          <p:attrName>style.visibility</p:attrName>
                                        </p:attrNameLst>
                                      </p:cBhvr>
                                      <p:to>
                                        <p:strVal val="visible"/>
                                      </p:to>
                                    </p:set>
                                    <p:anim calcmode="lin" valueType="num">
                                      <p:cBhvr>
                                        <p:cTn id="31" dur="500" fill="hold"/>
                                        <p:tgtEl>
                                          <p:spTgt spid="15374"/>
                                        </p:tgtEl>
                                        <p:attrNameLst>
                                          <p:attrName>ppt_w</p:attrName>
                                        </p:attrNameLst>
                                      </p:cBhvr>
                                      <p:tavLst>
                                        <p:tav tm="0">
                                          <p:val>
                                            <p:fltVal val="0"/>
                                          </p:val>
                                        </p:tav>
                                        <p:tav tm="100000">
                                          <p:val>
                                            <p:strVal val="#ppt_w"/>
                                          </p:val>
                                        </p:tav>
                                      </p:tavLst>
                                    </p:anim>
                                    <p:anim calcmode="lin" valueType="num">
                                      <p:cBhvr>
                                        <p:cTn id="32" dur="500" fill="hold"/>
                                        <p:tgtEl>
                                          <p:spTgt spid="15374"/>
                                        </p:tgtEl>
                                        <p:attrNameLst>
                                          <p:attrName>ppt_h</p:attrName>
                                        </p:attrNameLst>
                                      </p:cBhvr>
                                      <p:tavLst>
                                        <p:tav tm="0">
                                          <p:val>
                                            <p:fltVal val="0"/>
                                          </p:val>
                                        </p:tav>
                                        <p:tav tm="100000">
                                          <p:val>
                                            <p:strVal val="#ppt_h"/>
                                          </p:val>
                                        </p:tav>
                                      </p:tavLst>
                                    </p:anim>
                                    <p:animEffect transition="in" filter="fade">
                                      <p:cBhvr>
                                        <p:cTn id="33"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FA19BE8-F0BE-4405-B4E7-65751B2BE712}"/>
              </a:ext>
            </a:extLst>
          </p:cNvPr>
          <p:cNvSpPr>
            <a:spLocks noChangeArrowheads="1"/>
          </p:cNvSpPr>
          <p:nvPr/>
        </p:nvSpPr>
        <p:spPr bwMode="auto">
          <a:xfrm>
            <a:off x="381000" y="2971800"/>
            <a:ext cx="11430000" cy="16764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a:extLst>
              <a:ext uri="{FF2B5EF4-FFF2-40B4-BE49-F238E27FC236}">
                <a16:creationId xmlns:a16="http://schemas.microsoft.com/office/drawing/2014/main" id="{88C58904-82AA-45D0-85AB-A5BB10727FC4}"/>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rPr>
              <a:t>What Does This Doctrine Teach?</a:t>
            </a:r>
          </a:p>
        </p:txBody>
      </p:sp>
      <p:sp>
        <p:nvSpPr>
          <p:cNvPr id="16388" name="Rectangle 4">
            <a:extLst>
              <a:ext uri="{FF2B5EF4-FFF2-40B4-BE49-F238E27FC236}">
                <a16:creationId xmlns:a16="http://schemas.microsoft.com/office/drawing/2014/main" id="{4E3261F6-4E53-4780-990D-1BBE60B6D6C5}"/>
              </a:ext>
            </a:extLst>
          </p:cNvPr>
          <p:cNvSpPr>
            <a:spLocks noGrp="1" noChangeArrowheads="1"/>
          </p:cNvSpPr>
          <p:nvPr>
            <p:ph idx="1"/>
          </p:nvPr>
        </p:nvSpPr>
        <p:spPr>
          <a:xfrm>
            <a:off x="381000" y="1752600"/>
            <a:ext cx="11430000" cy="2895600"/>
          </a:xfrm>
        </p:spPr>
        <p:txBody>
          <a:bodyPr/>
          <a:lstStyle/>
          <a:p>
            <a:pPr>
              <a:lnSpc>
                <a:spcPct val="100000"/>
              </a:lnSpc>
            </a:pPr>
            <a:r>
              <a:rPr lang="en-US" altLang="en-US" sz="3600" b="1" dirty="0">
                <a:solidFill>
                  <a:schemeClr val="bg1"/>
                </a:solidFill>
                <a:latin typeface="Calibri" panose="020F0502020204030204" pitchFamily="34" charset="0"/>
              </a:rPr>
              <a:t>THE KINGDOM OF CHRIST</a:t>
            </a:r>
          </a:p>
          <a:p>
            <a:pPr lvl="1">
              <a:lnSpc>
                <a:spcPct val="100000"/>
              </a:lnSpc>
            </a:pPr>
            <a:r>
              <a:rPr lang="en-US" altLang="en-US" sz="3400" dirty="0">
                <a:solidFill>
                  <a:schemeClr val="bg1"/>
                </a:solidFill>
                <a:latin typeface="Calibri" panose="020F0502020204030204" pitchFamily="34" charset="0"/>
              </a:rPr>
              <a:t>Not fully established on Pentecost</a:t>
            </a:r>
          </a:p>
          <a:p>
            <a:pPr lvl="1">
              <a:lnSpc>
                <a:spcPct val="100000"/>
              </a:lnSpc>
            </a:pPr>
            <a:r>
              <a:rPr lang="en-US" altLang="en-US" sz="3400" dirty="0">
                <a:solidFill>
                  <a:schemeClr val="bg1"/>
                </a:solidFill>
                <a:latin typeface="Calibri" panose="020F0502020204030204" pitchFamily="34" charset="0"/>
              </a:rPr>
              <a:t>Instead, the kingdom was born, or established on Pentecost but it did not come with “power” and in its fullness until Jerusalem was destroyed in 70 A.D.</a:t>
            </a:r>
          </a:p>
        </p:txBody>
      </p:sp>
      <p:sp>
        <p:nvSpPr>
          <p:cNvPr id="16393" name="Line 9">
            <a:extLst>
              <a:ext uri="{FF2B5EF4-FFF2-40B4-BE49-F238E27FC236}">
                <a16:creationId xmlns:a16="http://schemas.microsoft.com/office/drawing/2014/main" id="{37A4D220-1FF0-4002-8322-7BD8A3E76026}"/>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301053EF-A11F-6043-6D6A-E93CB8282000}"/>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C80C3E35-0854-3B5A-87E5-F202CA3447A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393FB71F-7508-C054-8B66-0F0CF206A33D}"/>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7C042E7-65F3-2D1A-73BD-D0EA2FA64077}"/>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par>
                                <p:cTn id="10" presetID="53" presetClass="entr" presetSubtype="16" fill="hold" nodeType="with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 calcmode="lin" valueType="num">
                                      <p:cBhvr>
                                        <p:cTn id="12" dur="5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638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9" name="Rectangle 11">
            <a:extLst>
              <a:ext uri="{FF2B5EF4-FFF2-40B4-BE49-F238E27FC236}">
                <a16:creationId xmlns:a16="http://schemas.microsoft.com/office/drawing/2014/main" id="{CAF67451-1511-44F1-8C09-5F6D0C26B7F3}"/>
              </a:ext>
            </a:extLst>
          </p:cNvPr>
          <p:cNvSpPr>
            <a:spLocks noChangeArrowheads="1"/>
          </p:cNvSpPr>
          <p:nvPr/>
        </p:nvSpPr>
        <p:spPr bwMode="auto">
          <a:xfrm>
            <a:off x="381000" y="3505200"/>
            <a:ext cx="2743200" cy="5334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a:extLst>
              <a:ext uri="{FF2B5EF4-FFF2-40B4-BE49-F238E27FC236}">
                <a16:creationId xmlns:a16="http://schemas.microsoft.com/office/drawing/2014/main" id="{44EB229D-C24C-4831-B007-04DD3D51616A}"/>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rPr>
              <a:t>What Does This Doctrine Teach?</a:t>
            </a:r>
          </a:p>
        </p:txBody>
      </p:sp>
      <p:sp>
        <p:nvSpPr>
          <p:cNvPr id="17412" name="Rectangle 4">
            <a:extLst>
              <a:ext uri="{FF2B5EF4-FFF2-40B4-BE49-F238E27FC236}">
                <a16:creationId xmlns:a16="http://schemas.microsoft.com/office/drawing/2014/main" id="{B0E424AD-F00B-4340-B751-81EF410E3FD4}"/>
              </a:ext>
            </a:extLst>
          </p:cNvPr>
          <p:cNvSpPr>
            <a:spLocks noGrp="1" noChangeArrowheads="1"/>
          </p:cNvSpPr>
          <p:nvPr>
            <p:ph idx="1"/>
          </p:nvPr>
        </p:nvSpPr>
        <p:spPr>
          <a:xfrm>
            <a:off x="381000" y="1752600"/>
            <a:ext cx="11430000" cy="4724399"/>
          </a:xfrm>
        </p:spPr>
        <p:txBody>
          <a:bodyPr/>
          <a:lstStyle/>
          <a:p>
            <a:pPr>
              <a:lnSpc>
                <a:spcPct val="100000"/>
              </a:lnSpc>
            </a:pPr>
            <a:r>
              <a:rPr lang="en-US" altLang="en-US" sz="3600" b="1" dirty="0">
                <a:solidFill>
                  <a:schemeClr val="bg1"/>
                </a:solidFill>
                <a:latin typeface="Calibri" panose="020F0502020204030204" pitchFamily="34" charset="0"/>
              </a:rPr>
              <a:t>This doctrine teaches that </a:t>
            </a:r>
            <a:r>
              <a:rPr lang="en-US" altLang="en-US" sz="3600" b="1" dirty="0">
                <a:solidFill>
                  <a:srgbClr val="FFFF00"/>
                </a:solidFill>
                <a:latin typeface="Calibri" panose="020F0502020204030204" pitchFamily="34" charset="0"/>
              </a:rPr>
              <a:t>ALL</a:t>
            </a:r>
            <a:r>
              <a:rPr lang="en-US" altLang="en-US" sz="3600" b="1" dirty="0">
                <a:solidFill>
                  <a:schemeClr val="bg1"/>
                </a:solidFill>
                <a:latin typeface="Calibri" panose="020F0502020204030204" pitchFamily="34" charset="0"/>
              </a:rPr>
              <a:t> New Testament references to the following refer and apply to the destruction of Jerusalem in 70 A.D.</a:t>
            </a:r>
          </a:p>
          <a:p>
            <a:pPr lvl="1">
              <a:lnSpc>
                <a:spcPct val="100000"/>
              </a:lnSpc>
            </a:pPr>
            <a:r>
              <a:rPr lang="en-US" altLang="en-US" sz="3400" b="1" dirty="0">
                <a:solidFill>
                  <a:schemeClr val="bg1"/>
                </a:solidFill>
                <a:latin typeface="Calibri" panose="020F0502020204030204" pitchFamily="34" charset="0"/>
              </a:rPr>
              <a:t>LAST DAYS:</a:t>
            </a:r>
            <a:r>
              <a:rPr lang="en-US" altLang="en-US" sz="3400" dirty="0">
                <a:solidFill>
                  <a:schemeClr val="bg1"/>
                </a:solidFill>
                <a:latin typeface="Calibri" panose="020F0502020204030204" pitchFamily="34" charset="0"/>
              </a:rPr>
              <a:t> “the last days, therefore never apply to the Christian age, but always to the closing period of the Jewish age, which ran from Pentecost to the fall of Jerusalem”</a:t>
            </a:r>
            <a:br>
              <a:rPr lang="en-US" altLang="en-US" sz="3400" dirty="0">
                <a:solidFill>
                  <a:schemeClr val="bg1"/>
                </a:solidFill>
                <a:latin typeface="Calibri" panose="020F0502020204030204" pitchFamily="34" charset="0"/>
              </a:rPr>
            </a:br>
            <a:r>
              <a:rPr lang="en-US" altLang="en-US" sz="3400" dirty="0">
                <a:solidFill>
                  <a:schemeClr val="bg1"/>
                </a:solidFill>
                <a:latin typeface="Calibri" panose="020F0502020204030204" pitchFamily="34" charset="0"/>
              </a:rPr>
              <a:t>(SOP, P. 79)</a:t>
            </a:r>
          </a:p>
        </p:txBody>
      </p:sp>
      <p:sp>
        <p:nvSpPr>
          <p:cNvPr id="17417" name="Line 9">
            <a:extLst>
              <a:ext uri="{FF2B5EF4-FFF2-40B4-BE49-F238E27FC236}">
                <a16:creationId xmlns:a16="http://schemas.microsoft.com/office/drawing/2014/main" id="{A4C0427B-1D36-46EB-A7DF-E76F8F739A16}"/>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C17AB20C-8847-3FDE-0CAF-E2CFAE2D3CA7}"/>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22CBD504-F71E-C5F7-37F2-887B6A812BAA}"/>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EA60E131-C75C-97CA-1FD9-90089886B42C}"/>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0B1E033D-DB31-B048-7DB6-5FF79844D225}"/>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 calcmode="lin" valueType="num">
                                      <p:cBhvr>
                                        <p:cTn id="7" dur="500" fill="hold"/>
                                        <p:tgtEl>
                                          <p:spTgt spid="174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7412">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419"/>
                                        </p:tgtEl>
                                        <p:attrNameLst>
                                          <p:attrName>style.visibility</p:attrName>
                                        </p:attrNameLst>
                                      </p:cBhvr>
                                      <p:to>
                                        <p:strVal val="visible"/>
                                      </p:to>
                                    </p:set>
                                    <p:anim calcmode="lin" valueType="num">
                                      <p:cBhvr>
                                        <p:cTn id="12" dur="500" fill="hold"/>
                                        <p:tgtEl>
                                          <p:spTgt spid="17419"/>
                                        </p:tgtEl>
                                        <p:attrNameLst>
                                          <p:attrName>ppt_w</p:attrName>
                                        </p:attrNameLst>
                                      </p:cBhvr>
                                      <p:tavLst>
                                        <p:tav tm="0">
                                          <p:val>
                                            <p:fltVal val="0"/>
                                          </p:val>
                                        </p:tav>
                                        <p:tav tm="100000">
                                          <p:val>
                                            <p:strVal val="#ppt_w"/>
                                          </p:val>
                                        </p:tav>
                                      </p:tavLst>
                                    </p:anim>
                                    <p:anim calcmode="lin" valueType="num">
                                      <p:cBhvr>
                                        <p:cTn id="13" dur="500" fill="hold"/>
                                        <p:tgtEl>
                                          <p:spTgt spid="17419"/>
                                        </p:tgtEl>
                                        <p:attrNameLst>
                                          <p:attrName>ppt_h</p:attrName>
                                        </p:attrNameLst>
                                      </p:cBhvr>
                                      <p:tavLst>
                                        <p:tav tm="0">
                                          <p:val>
                                            <p:fltVal val="0"/>
                                          </p:val>
                                        </p:tav>
                                        <p:tav tm="100000">
                                          <p:val>
                                            <p:strVal val="#ppt_h"/>
                                          </p:val>
                                        </p:tav>
                                      </p:tavLst>
                                    </p:anim>
                                    <p:animEffect transition="in" filter="fade">
                                      <p:cBhvr>
                                        <p:cTn id="14"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79C3D06-08C8-4AE6-B1D7-578AECC83596}"/>
              </a:ext>
            </a:extLst>
          </p:cNvPr>
          <p:cNvSpPr>
            <a:spLocks noChangeArrowheads="1"/>
          </p:cNvSpPr>
          <p:nvPr/>
        </p:nvSpPr>
        <p:spPr bwMode="auto">
          <a:xfrm>
            <a:off x="381000" y="1828800"/>
            <a:ext cx="5638800" cy="533399"/>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Rectangle 3">
            <a:extLst>
              <a:ext uri="{FF2B5EF4-FFF2-40B4-BE49-F238E27FC236}">
                <a16:creationId xmlns:a16="http://schemas.microsoft.com/office/drawing/2014/main" id="{E646C74D-52E3-4DA4-AB11-954163314FEB}"/>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rPr>
              <a:t>What Does This Doctrine Teach?</a:t>
            </a:r>
          </a:p>
        </p:txBody>
      </p:sp>
      <p:sp>
        <p:nvSpPr>
          <p:cNvPr id="18436" name="Rectangle 4">
            <a:extLst>
              <a:ext uri="{FF2B5EF4-FFF2-40B4-BE49-F238E27FC236}">
                <a16:creationId xmlns:a16="http://schemas.microsoft.com/office/drawing/2014/main" id="{A2C6FDB5-6350-4738-A5C0-6E1E8E42645B}"/>
              </a:ext>
            </a:extLst>
          </p:cNvPr>
          <p:cNvSpPr>
            <a:spLocks noGrp="1" noChangeArrowheads="1"/>
          </p:cNvSpPr>
          <p:nvPr>
            <p:ph idx="1"/>
          </p:nvPr>
        </p:nvSpPr>
        <p:spPr>
          <a:xfrm>
            <a:off x="381000" y="1752600"/>
            <a:ext cx="11430000" cy="4724398"/>
          </a:xfrm>
        </p:spPr>
        <p:txBody>
          <a:bodyPr>
            <a:normAutofit/>
          </a:bodyPr>
          <a:lstStyle/>
          <a:p>
            <a:pPr lvl="1">
              <a:lnSpc>
                <a:spcPct val="100000"/>
              </a:lnSpc>
            </a:pPr>
            <a:r>
              <a:rPr lang="en-US" altLang="en-US" sz="3600" b="1" dirty="0">
                <a:solidFill>
                  <a:schemeClr val="bg1"/>
                </a:solidFill>
                <a:latin typeface="Calibri" panose="020F0502020204030204" pitchFamily="34" charset="0"/>
              </a:rPr>
              <a:t>THE END OF THE WORLD:</a:t>
            </a:r>
            <a:r>
              <a:rPr lang="en-US" altLang="en-US" sz="3600" dirty="0">
                <a:solidFill>
                  <a:schemeClr val="bg1"/>
                </a:solidFill>
                <a:latin typeface="Calibri" panose="020F0502020204030204" pitchFamily="34" charset="0"/>
              </a:rPr>
              <a:t> “The world marked for destruction in prophecy, the end of which involved the second coming of Christ, and resulted in the redemption of true Israel, was the Jewish world. Therefore, it is the end of the Jewish world, not this material earth”</a:t>
            </a:r>
            <a:br>
              <a:rPr lang="en-US" altLang="en-US" sz="3600" dirty="0">
                <a:solidFill>
                  <a:schemeClr val="bg1"/>
                </a:solidFill>
                <a:latin typeface="Calibri" panose="020F0502020204030204" pitchFamily="34" charset="0"/>
              </a:rPr>
            </a:br>
            <a:r>
              <a:rPr lang="en-US" altLang="en-US" sz="3600" dirty="0">
                <a:solidFill>
                  <a:schemeClr val="bg1"/>
                </a:solidFill>
                <a:latin typeface="Calibri" panose="020F0502020204030204" pitchFamily="34" charset="0"/>
              </a:rPr>
              <a:t>(SOP, P. 83)</a:t>
            </a:r>
          </a:p>
        </p:txBody>
      </p:sp>
      <p:sp>
        <p:nvSpPr>
          <p:cNvPr id="18441" name="Line 9">
            <a:extLst>
              <a:ext uri="{FF2B5EF4-FFF2-40B4-BE49-F238E27FC236}">
                <a16:creationId xmlns:a16="http://schemas.microsoft.com/office/drawing/2014/main" id="{4307B380-6CB9-4E24-A26E-908BF80B181F}"/>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75BE5C8C-3DEB-1260-0630-26AE325802D2}"/>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30A86D67-B873-E46D-58D8-E0681685DD4F}"/>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418C66FE-7543-211B-440C-3048EA8FE9DB}"/>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8C60BB28-F966-8CD5-D2D2-D4FD24C64722}"/>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EF8F705-EC7F-4D79-84AB-5488799A6DBF}"/>
              </a:ext>
            </a:extLst>
          </p:cNvPr>
          <p:cNvSpPr>
            <a:spLocks noChangeArrowheads="1"/>
          </p:cNvSpPr>
          <p:nvPr/>
        </p:nvSpPr>
        <p:spPr bwMode="auto">
          <a:xfrm>
            <a:off x="381000" y="1752599"/>
            <a:ext cx="5486400" cy="685799"/>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Rectangle 10">
            <a:extLst>
              <a:ext uri="{FF2B5EF4-FFF2-40B4-BE49-F238E27FC236}">
                <a16:creationId xmlns:a16="http://schemas.microsoft.com/office/drawing/2014/main" id="{757D98E7-DFA2-4BA6-A12A-96EB49CE7EF6}"/>
              </a:ext>
            </a:extLst>
          </p:cNvPr>
          <p:cNvSpPr>
            <a:spLocks noChangeArrowheads="1"/>
          </p:cNvSpPr>
          <p:nvPr/>
        </p:nvSpPr>
        <p:spPr bwMode="auto">
          <a:xfrm>
            <a:off x="381000" y="4038618"/>
            <a:ext cx="7239000" cy="6095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Rectangle 4">
            <a:extLst>
              <a:ext uri="{FF2B5EF4-FFF2-40B4-BE49-F238E27FC236}">
                <a16:creationId xmlns:a16="http://schemas.microsoft.com/office/drawing/2014/main" id="{3EAE26C5-340F-4B2A-9807-199EF8D93CA4}"/>
              </a:ext>
            </a:extLst>
          </p:cNvPr>
          <p:cNvSpPr>
            <a:spLocks noGrp="1" noChangeArrowheads="1"/>
          </p:cNvSpPr>
          <p:nvPr>
            <p:ph type="title"/>
          </p:nvPr>
        </p:nvSpPr>
        <p:spPr>
          <a:xfrm>
            <a:off x="1834242" y="228600"/>
            <a:ext cx="8681357" cy="1143000"/>
          </a:xfrm>
          <a:effectLst>
            <a:outerShdw dist="35921" dir="2700000" algn="ctr" rotWithShape="0">
              <a:schemeClr val="accent2"/>
            </a:outerShdw>
          </a:effectLst>
        </p:spPr>
        <p:txBody>
          <a:bodyPr/>
          <a:lstStyle/>
          <a:p>
            <a:pPr algn="ctr"/>
            <a:r>
              <a:rPr lang="en-US" altLang="en-US" sz="4800" b="1">
                <a:solidFill>
                  <a:schemeClr val="bg1"/>
                </a:solidFill>
              </a:rPr>
              <a:t>What Does This Doctrine Teach?</a:t>
            </a:r>
          </a:p>
        </p:txBody>
      </p:sp>
      <p:sp>
        <p:nvSpPr>
          <p:cNvPr id="19459" name="Rectangle 3">
            <a:extLst>
              <a:ext uri="{FF2B5EF4-FFF2-40B4-BE49-F238E27FC236}">
                <a16:creationId xmlns:a16="http://schemas.microsoft.com/office/drawing/2014/main" id="{BB5B8A1B-B4C6-49FF-8CA3-CD8D8E43C316}"/>
              </a:ext>
            </a:extLst>
          </p:cNvPr>
          <p:cNvSpPr>
            <a:spLocks noGrp="1" noChangeArrowheads="1"/>
          </p:cNvSpPr>
          <p:nvPr>
            <p:ph idx="1"/>
          </p:nvPr>
        </p:nvSpPr>
        <p:spPr>
          <a:xfrm>
            <a:off x="457200" y="1752600"/>
            <a:ext cx="11353800" cy="4800616"/>
          </a:xfrm>
        </p:spPr>
        <p:txBody>
          <a:bodyPr>
            <a:normAutofit/>
          </a:bodyPr>
          <a:lstStyle/>
          <a:p>
            <a:pPr lvl="1">
              <a:lnSpc>
                <a:spcPct val="100000"/>
              </a:lnSpc>
            </a:pPr>
            <a:r>
              <a:rPr lang="en-US" altLang="en-US" sz="3600" b="1" dirty="0">
                <a:solidFill>
                  <a:schemeClr val="bg1"/>
                </a:solidFill>
                <a:latin typeface="Calibri" panose="020F0502020204030204" pitchFamily="34" charset="0"/>
              </a:rPr>
              <a:t>THE DAY OF JUDGMENT:</a:t>
            </a:r>
            <a:r>
              <a:rPr lang="en-US" altLang="en-US" sz="3600" dirty="0">
                <a:solidFill>
                  <a:schemeClr val="bg1"/>
                </a:solidFill>
                <a:latin typeface="Calibri" panose="020F0502020204030204" pitchFamily="34" charset="0"/>
              </a:rPr>
              <a:t> “the world reserved unto fire against the day of judgment and perdition of ungodly men (2 Peter 3:7), was the Jewish world”</a:t>
            </a:r>
            <a:br>
              <a:rPr lang="en-US" altLang="en-US" sz="3600" dirty="0">
                <a:solidFill>
                  <a:schemeClr val="bg1"/>
                </a:solidFill>
                <a:latin typeface="Calibri" panose="020F0502020204030204" pitchFamily="34" charset="0"/>
              </a:rPr>
            </a:br>
            <a:r>
              <a:rPr lang="en-US" altLang="en-US" sz="3600" dirty="0">
                <a:solidFill>
                  <a:schemeClr val="bg1"/>
                </a:solidFill>
                <a:latin typeface="Calibri" panose="020F0502020204030204" pitchFamily="34" charset="0"/>
              </a:rPr>
              <a:t>(SOP, P. 131)</a:t>
            </a:r>
          </a:p>
          <a:p>
            <a:pPr lvl="1">
              <a:lnSpc>
                <a:spcPct val="100000"/>
              </a:lnSpc>
            </a:pPr>
            <a:r>
              <a:rPr lang="en-US" altLang="en-US" sz="3600" b="1" dirty="0">
                <a:solidFill>
                  <a:schemeClr val="bg1"/>
                </a:solidFill>
                <a:latin typeface="Calibri" panose="020F0502020204030204" pitchFamily="34" charset="0"/>
              </a:rPr>
              <a:t>THE SECOND COMING OF CHRIST:</a:t>
            </a:r>
            <a:r>
              <a:rPr lang="en-US" altLang="en-US" sz="3600" dirty="0">
                <a:solidFill>
                  <a:schemeClr val="bg1"/>
                </a:solidFill>
                <a:latin typeface="Calibri" panose="020F0502020204030204" pitchFamily="34" charset="0"/>
              </a:rPr>
              <a:t> “the fall of Jerusalem was the last day, and therefore the second coming of Christ”</a:t>
            </a:r>
            <a:br>
              <a:rPr lang="en-US" altLang="en-US" sz="3600" dirty="0">
                <a:solidFill>
                  <a:schemeClr val="bg1"/>
                </a:solidFill>
                <a:latin typeface="Calibri" panose="020F0502020204030204" pitchFamily="34" charset="0"/>
              </a:rPr>
            </a:br>
            <a:r>
              <a:rPr lang="en-US" altLang="en-US" sz="3600" dirty="0">
                <a:solidFill>
                  <a:schemeClr val="bg1"/>
                </a:solidFill>
                <a:latin typeface="Calibri" panose="020F0502020204030204" pitchFamily="34" charset="0"/>
              </a:rPr>
              <a:t>(SOP, P. 150)</a:t>
            </a:r>
          </a:p>
        </p:txBody>
      </p:sp>
      <p:sp>
        <p:nvSpPr>
          <p:cNvPr id="19465" name="Line 9">
            <a:extLst>
              <a:ext uri="{FF2B5EF4-FFF2-40B4-BE49-F238E27FC236}">
                <a16:creationId xmlns:a16="http://schemas.microsoft.com/office/drawing/2014/main" id="{627DBA3A-F3F2-4B0E-B5FE-3AD9EFC4C45B}"/>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18C0B27B-1474-9B1E-1DAB-79D9D093475E}"/>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59CA2A96-234D-0C15-D047-CFFBC17B9372}"/>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00F202F1-01DE-CA0A-12A8-96B17E1AC9B9}"/>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6E017981-2C43-FEE8-5B2C-0060F9FB0D36}"/>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p:cTn id="7" dur="500" fill="hold"/>
                                        <p:tgtEl>
                                          <p:spTgt spid="19466"/>
                                        </p:tgtEl>
                                        <p:attrNameLst>
                                          <p:attrName>ppt_w</p:attrName>
                                        </p:attrNameLst>
                                      </p:cBhvr>
                                      <p:tavLst>
                                        <p:tav tm="0">
                                          <p:val>
                                            <p:fltVal val="0"/>
                                          </p:val>
                                        </p:tav>
                                        <p:tav tm="100000">
                                          <p:val>
                                            <p:strVal val="#ppt_w"/>
                                          </p:val>
                                        </p:tav>
                                      </p:tavLst>
                                    </p:anim>
                                    <p:anim calcmode="lin" valueType="num">
                                      <p:cBhvr>
                                        <p:cTn id="8" dur="500" fill="hold"/>
                                        <p:tgtEl>
                                          <p:spTgt spid="19466"/>
                                        </p:tgtEl>
                                        <p:attrNameLst>
                                          <p:attrName>ppt_h</p:attrName>
                                        </p:attrNameLst>
                                      </p:cBhvr>
                                      <p:tavLst>
                                        <p:tav tm="0">
                                          <p:val>
                                            <p:fltVal val="0"/>
                                          </p:val>
                                        </p:tav>
                                        <p:tav tm="100000">
                                          <p:val>
                                            <p:strVal val="#ppt_h"/>
                                          </p:val>
                                        </p:tav>
                                      </p:tavLst>
                                    </p:anim>
                                    <p:animEffect transition="in" filter="fade">
                                      <p:cBhvr>
                                        <p:cTn id="9" dur="500"/>
                                        <p:tgtEl>
                                          <p:spTgt spid="19466"/>
                                        </p:tgtEl>
                                      </p:cBhvr>
                                    </p:animEffect>
                                  </p:childTnLst>
                                </p:cTn>
                              </p:par>
                              <p:par>
                                <p:cTn id="10" presetID="53" presetClass="entr" presetSubtype="16" fill="hold" nodeType="with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 calcmode="lin" valueType="num">
                                      <p:cBhvr>
                                        <p:cTn id="12"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45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7880035C-CA00-4884-86D0-698A775E1EAF}"/>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5400" b="1" dirty="0">
                <a:solidFill>
                  <a:schemeClr val="bg1"/>
                </a:solidFill>
              </a:rPr>
              <a:t>This Is Not A New Doctrine</a:t>
            </a:r>
          </a:p>
        </p:txBody>
      </p:sp>
      <p:sp>
        <p:nvSpPr>
          <p:cNvPr id="20484" name="Rectangle 4">
            <a:extLst>
              <a:ext uri="{FF2B5EF4-FFF2-40B4-BE49-F238E27FC236}">
                <a16:creationId xmlns:a16="http://schemas.microsoft.com/office/drawing/2014/main" id="{3174CB5B-34C2-464F-B54A-C850F5C9B07B}"/>
              </a:ext>
            </a:extLst>
          </p:cNvPr>
          <p:cNvSpPr>
            <a:spLocks noGrp="1" noChangeArrowheads="1"/>
          </p:cNvSpPr>
          <p:nvPr>
            <p:ph idx="1"/>
          </p:nvPr>
        </p:nvSpPr>
        <p:spPr>
          <a:xfrm>
            <a:off x="381000" y="1752600"/>
            <a:ext cx="11506200" cy="762000"/>
          </a:xfrm>
        </p:spPr>
        <p:txBody>
          <a:bodyPr/>
          <a:lstStyle/>
          <a:p>
            <a:r>
              <a:rPr lang="en-US" altLang="en-US" sz="3600" b="1" dirty="0">
                <a:solidFill>
                  <a:schemeClr val="bg1"/>
                </a:solidFill>
                <a:latin typeface="Calibri" panose="020F0502020204030204" pitchFamily="34" charset="0"/>
              </a:rPr>
              <a:t>Paul had to battle a form of this doctrine</a:t>
            </a:r>
            <a:endParaRPr lang="en-US" altLang="en-US" sz="3600" dirty="0">
              <a:solidFill>
                <a:schemeClr val="bg1"/>
              </a:solidFill>
              <a:latin typeface="Calibri" panose="020F0502020204030204" pitchFamily="34" charset="0"/>
            </a:endParaRPr>
          </a:p>
        </p:txBody>
      </p:sp>
      <p:sp>
        <p:nvSpPr>
          <p:cNvPr id="20490" name="Line 10">
            <a:extLst>
              <a:ext uri="{FF2B5EF4-FFF2-40B4-BE49-F238E27FC236}">
                <a16:creationId xmlns:a16="http://schemas.microsoft.com/office/drawing/2014/main" id="{D193A46A-CBFC-4C2D-B64C-C5FF0A5852B7}"/>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0491" name="AutoShape 11">
            <a:extLst>
              <a:ext uri="{FF2B5EF4-FFF2-40B4-BE49-F238E27FC236}">
                <a16:creationId xmlns:a16="http://schemas.microsoft.com/office/drawing/2014/main" id="{ABA37940-20DD-465D-991E-CDED171203E2}"/>
              </a:ext>
            </a:extLst>
          </p:cNvPr>
          <p:cNvSpPr>
            <a:spLocks noChangeArrowheads="1"/>
          </p:cNvSpPr>
          <p:nvPr/>
        </p:nvSpPr>
        <p:spPr bwMode="auto">
          <a:xfrm>
            <a:off x="457200" y="2362200"/>
            <a:ext cx="11353800" cy="4114800"/>
          </a:xfrm>
          <a:prstGeom prst="horizontalScroll">
            <a:avLst>
              <a:gd name="adj" fmla="val 12500"/>
            </a:avLst>
          </a:prstGeom>
          <a:solidFill>
            <a:srgbClr val="FFB061"/>
          </a:solidFill>
          <a:ln w="9525">
            <a:solidFill>
              <a:schemeClr val="tx1"/>
            </a:solidFill>
            <a:round/>
            <a:headEnd/>
            <a:tailEnd/>
          </a:ln>
          <a:effectLst/>
        </p:spPr>
        <p:txBody>
          <a:bodyPr wrap="none" anchor="ctr"/>
          <a:lstStyle/>
          <a:p>
            <a:endParaRPr lang="en-US"/>
          </a:p>
        </p:txBody>
      </p:sp>
      <p:sp>
        <p:nvSpPr>
          <p:cNvPr id="20492" name="Rectangle 12">
            <a:extLst>
              <a:ext uri="{FF2B5EF4-FFF2-40B4-BE49-F238E27FC236}">
                <a16:creationId xmlns:a16="http://schemas.microsoft.com/office/drawing/2014/main" id="{913FDAD9-D1DD-4752-80A9-2B53C30FB36F}"/>
              </a:ext>
            </a:extLst>
          </p:cNvPr>
          <p:cNvSpPr>
            <a:spLocks noChangeArrowheads="1"/>
          </p:cNvSpPr>
          <p:nvPr/>
        </p:nvSpPr>
        <p:spPr bwMode="auto">
          <a:xfrm>
            <a:off x="1143000" y="2895600"/>
            <a:ext cx="10439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dirty="0">
                <a:latin typeface="Calibri" panose="020F0502020204030204" pitchFamily="34" charset="0"/>
              </a:rPr>
              <a:t>“But shun profane and idle babblings, for they will increase to more ungodliness. And their message will spread like cancer. Hymenaeus and Philetus are of this sort, who have strayed concerning the truth, </a:t>
            </a:r>
            <a:r>
              <a:rPr lang="en-US" altLang="en-US" sz="3200" b="1" dirty="0">
                <a:solidFill>
                  <a:srgbClr val="800000"/>
                </a:solidFill>
                <a:latin typeface="Calibri" panose="020F0502020204030204" pitchFamily="34" charset="0"/>
              </a:rPr>
              <a:t>saying that the resurrection is already past</a:t>
            </a:r>
            <a:r>
              <a:rPr lang="en-US" altLang="en-US" sz="3200" dirty="0">
                <a:latin typeface="Calibri" panose="020F0502020204030204" pitchFamily="34" charset="0"/>
              </a:rPr>
              <a:t>; and they overthrow the faith of some.”</a:t>
            </a:r>
            <a:br>
              <a:rPr lang="en-US" altLang="en-US" sz="3200" dirty="0">
                <a:latin typeface="Calibri" panose="020F0502020204030204" pitchFamily="34" charset="0"/>
              </a:rPr>
            </a:br>
            <a:r>
              <a:rPr lang="en-US" altLang="en-US" sz="3200" b="1" dirty="0">
                <a:latin typeface="Calibri" panose="020F0502020204030204" pitchFamily="34" charset="0"/>
              </a:rPr>
              <a:t>2 Timothy 2:16-18</a:t>
            </a:r>
          </a:p>
        </p:txBody>
      </p:sp>
      <p:sp>
        <p:nvSpPr>
          <p:cNvPr id="2" name="Rectangle 9">
            <a:extLst>
              <a:ext uri="{FF2B5EF4-FFF2-40B4-BE49-F238E27FC236}">
                <a16:creationId xmlns:a16="http://schemas.microsoft.com/office/drawing/2014/main" id="{6526E3B7-8D83-30BD-DBD7-A3C5EBACF3EA}"/>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93BBF3A4-C50C-0C53-31B5-34A8DC0EF73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35C885F0-7B90-CC68-6B8D-2FEDA3DABCFD}"/>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9F4C1056-C938-BEB6-91B9-FDE1CE98B520}"/>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wipe(left)">
                                      <p:cBhvr>
                                        <p:cTn id="7" dur="2000"/>
                                        <p:tgtEl>
                                          <p:spTgt spid="2049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92"/>
                                        </p:tgtEl>
                                        <p:attrNameLst>
                                          <p:attrName>style.visibility</p:attrName>
                                        </p:attrNameLst>
                                      </p:cBhvr>
                                      <p:to>
                                        <p:strVal val="visible"/>
                                      </p:to>
                                    </p:set>
                                    <p:animEffect transition="in" filter="wipe(left)">
                                      <p:cBhvr>
                                        <p:cTn id="10" dur="20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A04C2C03-3DD4-4878-A753-8F105C855586}"/>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5400" b="1" dirty="0">
                <a:solidFill>
                  <a:schemeClr val="bg1"/>
                </a:solidFill>
              </a:rPr>
              <a:t>This Is Not A New Doctrine</a:t>
            </a:r>
          </a:p>
        </p:txBody>
      </p:sp>
      <p:sp>
        <p:nvSpPr>
          <p:cNvPr id="21506" name="Rectangle 2">
            <a:extLst>
              <a:ext uri="{FF2B5EF4-FFF2-40B4-BE49-F238E27FC236}">
                <a16:creationId xmlns:a16="http://schemas.microsoft.com/office/drawing/2014/main" id="{C184EDF1-01BD-454B-8D48-0108D121409B}"/>
              </a:ext>
            </a:extLst>
          </p:cNvPr>
          <p:cNvSpPr>
            <a:spLocks noGrp="1" noChangeArrowheads="1"/>
          </p:cNvSpPr>
          <p:nvPr>
            <p:ph idx="1"/>
          </p:nvPr>
        </p:nvSpPr>
        <p:spPr>
          <a:xfrm>
            <a:off x="381000" y="1752600"/>
            <a:ext cx="11430000" cy="5105400"/>
          </a:xfrm>
        </p:spPr>
        <p:txBody>
          <a:bodyPr/>
          <a:lstStyle/>
          <a:p>
            <a:pPr>
              <a:lnSpc>
                <a:spcPct val="100000"/>
              </a:lnSpc>
            </a:pPr>
            <a:r>
              <a:rPr lang="en-US" altLang="en-US" sz="3600" b="1" dirty="0" err="1">
                <a:solidFill>
                  <a:schemeClr val="bg1"/>
                </a:solidFill>
                <a:latin typeface="Calibri" panose="020F0502020204030204" pitchFamily="34" charset="0"/>
              </a:rPr>
              <a:t>Hymenaeus</a:t>
            </a:r>
            <a:r>
              <a:rPr lang="en-US" altLang="en-US" sz="3600" b="1" dirty="0">
                <a:solidFill>
                  <a:schemeClr val="bg1"/>
                </a:solidFill>
                <a:latin typeface="Calibri" panose="020F0502020204030204" pitchFamily="34" charset="0"/>
              </a:rPr>
              <a:t> and </a:t>
            </a:r>
            <a:r>
              <a:rPr lang="en-US" altLang="en-US" sz="3600" b="1" dirty="0" err="1">
                <a:solidFill>
                  <a:schemeClr val="bg1"/>
                </a:solidFill>
                <a:latin typeface="Calibri" panose="020F0502020204030204" pitchFamily="34" charset="0"/>
              </a:rPr>
              <a:t>Philetus</a:t>
            </a:r>
            <a:r>
              <a:rPr lang="en-US" altLang="en-US" sz="3600" b="1" dirty="0">
                <a:solidFill>
                  <a:schemeClr val="bg1"/>
                </a:solidFill>
                <a:latin typeface="Calibri" panose="020F0502020204030204" pitchFamily="34" charset="0"/>
              </a:rPr>
              <a:t> believed and taught that the resurrection has already occurred – This is the cornerstone of the 70 A.D. doctrine</a:t>
            </a:r>
          </a:p>
          <a:p>
            <a:pPr lvl="1">
              <a:lnSpc>
                <a:spcPct val="100000"/>
              </a:lnSpc>
            </a:pPr>
            <a:r>
              <a:rPr lang="en-US" altLang="en-US" sz="3400" dirty="0">
                <a:solidFill>
                  <a:schemeClr val="bg1"/>
                </a:solidFill>
                <a:latin typeface="Calibri" panose="020F0502020204030204" pitchFamily="34" charset="0"/>
              </a:rPr>
              <a:t>Teach that the resurrection occurred in 70 A.D. with the destruction of Jerusalem</a:t>
            </a:r>
          </a:p>
          <a:p>
            <a:pPr lvl="2">
              <a:lnSpc>
                <a:spcPct val="100000"/>
              </a:lnSpc>
            </a:pPr>
            <a:r>
              <a:rPr lang="en-US" altLang="en-US" sz="3200" i="1" dirty="0">
                <a:solidFill>
                  <a:schemeClr val="bg1"/>
                </a:solidFill>
                <a:latin typeface="Calibri" panose="020F0502020204030204" pitchFamily="34" charset="0"/>
              </a:rPr>
              <a:t>“profane and idle babblings”</a:t>
            </a:r>
          </a:p>
          <a:p>
            <a:pPr lvl="2">
              <a:lnSpc>
                <a:spcPct val="100000"/>
              </a:lnSpc>
            </a:pPr>
            <a:r>
              <a:rPr lang="en-US" altLang="en-US" sz="3200" i="1" dirty="0">
                <a:solidFill>
                  <a:schemeClr val="bg1"/>
                </a:solidFill>
                <a:latin typeface="Calibri" panose="020F0502020204030204" pitchFamily="34" charset="0"/>
              </a:rPr>
              <a:t>“increase to more ungodliness”</a:t>
            </a:r>
          </a:p>
          <a:p>
            <a:pPr lvl="2">
              <a:lnSpc>
                <a:spcPct val="100000"/>
              </a:lnSpc>
            </a:pPr>
            <a:r>
              <a:rPr lang="en-US" altLang="en-US" sz="3200" i="1" dirty="0">
                <a:solidFill>
                  <a:schemeClr val="bg1"/>
                </a:solidFill>
                <a:latin typeface="Calibri" panose="020F0502020204030204" pitchFamily="34" charset="0"/>
              </a:rPr>
              <a:t>“overthrow the faith of some”</a:t>
            </a:r>
          </a:p>
        </p:txBody>
      </p:sp>
      <p:sp>
        <p:nvSpPr>
          <p:cNvPr id="21512" name="Line 8">
            <a:extLst>
              <a:ext uri="{FF2B5EF4-FFF2-40B4-BE49-F238E27FC236}">
                <a16:creationId xmlns:a16="http://schemas.microsoft.com/office/drawing/2014/main" id="{B3C259CD-ABE2-490D-B5BF-187E3DF55573}"/>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21515" name="Picture 11" descr="bible_11253623_std">
            <a:extLst>
              <a:ext uri="{FF2B5EF4-FFF2-40B4-BE49-F238E27FC236}">
                <a16:creationId xmlns:a16="http://schemas.microsoft.com/office/drawing/2014/main" id="{D824AB19-AC6E-4B0C-A5AF-0024A734B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46965"/>
            <a:ext cx="3200401" cy="23681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6D9A6393-F9A1-AE4F-A78F-F652A6C13291}"/>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821509C2-F9D8-B002-CC32-3149603239C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DF4614ED-15A2-F8C3-1F3A-ABBD89E255E3}"/>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6F51EED2-EA5D-5616-2CDC-051CD9A9E0FF}"/>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 calcmode="lin" valueType="num">
                                      <p:cBhvr>
                                        <p:cTn id="7"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50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506">
                                            <p:txEl>
                                              <p:pRg st="1" end="1"/>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515"/>
                                        </p:tgtEl>
                                        <p:attrNameLst>
                                          <p:attrName>style.visibility</p:attrName>
                                        </p:attrNameLst>
                                      </p:cBhvr>
                                      <p:to>
                                        <p:strVal val="visible"/>
                                      </p:to>
                                    </p:set>
                                    <p:anim calcmode="lin" valueType="num">
                                      <p:cBhvr>
                                        <p:cTn id="13" dur="500" fill="hold"/>
                                        <p:tgtEl>
                                          <p:spTgt spid="21515"/>
                                        </p:tgtEl>
                                        <p:attrNameLst>
                                          <p:attrName>ppt_w</p:attrName>
                                        </p:attrNameLst>
                                      </p:cBhvr>
                                      <p:tavLst>
                                        <p:tav tm="0">
                                          <p:val>
                                            <p:fltVal val="0"/>
                                          </p:val>
                                        </p:tav>
                                        <p:tav tm="100000">
                                          <p:val>
                                            <p:strVal val="#ppt_w"/>
                                          </p:val>
                                        </p:tav>
                                      </p:tavLst>
                                    </p:anim>
                                    <p:anim calcmode="lin" valueType="num">
                                      <p:cBhvr>
                                        <p:cTn id="14" dur="500" fill="hold"/>
                                        <p:tgtEl>
                                          <p:spTgt spid="21515"/>
                                        </p:tgtEl>
                                        <p:attrNameLst>
                                          <p:attrName>ppt_h</p:attrName>
                                        </p:attrNameLst>
                                      </p:cBhvr>
                                      <p:tavLst>
                                        <p:tav tm="0">
                                          <p:val>
                                            <p:fltVal val="0"/>
                                          </p:val>
                                        </p:tav>
                                        <p:tav tm="100000">
                                          <p:val>
                                            <p:strVal val="#ppt_h"/>
                                          </p:val>
                                        </p:tav>
                                      </p:tavLst>
                                    </p:anim>
                                    <p:animEffect transition="in" filter="fade">
                                      <p:cBhvr>
                                        <p:cTn id="15" dur="500"/>
                                        <p:tgtEl>
                                          <p:spTgt spid="215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21506">
                                            <p:txEl>
                                              <p:pRg st="2" end="2"/>
                                            </p:txEl>
                                          </p:spTgt>
                                        </p:tgtEl>
                                        <p:attrNameLst>
                                          <p:attrName>style.visibility</p:attrName>
                                        </p:attrNameLst>
                                      </p:cBhvr>
                                      <p:to>
                                        <p:strVal val="visible"/>
                                      </p:to>
                                    </p:set>
                                    <p:anim calcmode="lin" valueType="num">
                                      <p:cBhvr>
                                        <p:cTn id="20"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150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1506">
                                            <p:txEl>
                                              <p:pRg st="2" end="2"/>
                                            </p:txEl>
                                          </p:spTgt>
                                        </p:tgtEl>
                                      </p:cBhvr>
                                    </p:animEffect>
                                  </p:childTnLst>
                                </p:cTn>
                              </p:par>
                            </p:childTnLst>
                          </p:cTn>
                        </p:par>
                        <p:par>
                          <p:cTn id="23" fill="hold" nodeType="afterGroup">
                            <p:stCondLst>
                              <p:cond delay="500"/>
                            </p:stCondLst>
                            <p:childTnLst>
                              <p:par>
                                <p:cTn id="24" presetID="53" presetClass="entr" presetSubtype="16" fill="hold" nodeType="afterEffect">
                                  <p:stCondLst>
                                    <p:cond delay="0"/>
                                  </p:stCondLst>
                                  <p:childTnLst>
                                    <p:set>
                                      <p:cBhvr>
                                        <p:cTn id="25" dur="1" fill="hold">
                                          <p:stCondLst>
                                            <p:cond delay="0"/>
                                          </p:stCondLst>
                                        </p:cTn>
                                        <p:tgtEl>
                                          <p:spTgt spid="21506">
                                            <p:txEl>
                                              <p:pRg st="3" end="3"/>
                                            </p:txEl>
                                          </p:spTgt>
                                        </p:tgtEl>
                                        <p:attrNameLst>
                                          <p:attrName>style.visibility</p:attrName>
                                        </p:attrNameLst>
                                      </p:cBhvr>
                                      <p:to>
                                        <p:strVal val="visible"/>
                                      </p:to>
                                    </p:set>
                                    <p:anim calcmode="lin" valueType="num">
                                      <p:cBhvr>
                                        <p:cTn id="26"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150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1506">
                                            <p:txEl>
                                              <p:pRg st="3" end="3"/>
                                            </p:txEl>
                                          </p:spTgt>
                                        </p:tgtEl>
                                      </p:cBhvr>
                                    </p:animEffect>
                                  </p:childTnLst>
                                </p:cTn>
                              </p:par>
                            </p:childTnLst>
                          </p:cTn>
                        </p:par>
                        <p:par>
                          <p:cTn id="29" fill="hold" nodeType="afterGroup">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1506">
                                            <p:txEl>
                                              <p:pRg st="4" end="4"/>
                                            </p:txEl>
                                          </p:spTgt>
                                        </p:tgtEl>
                                        <p:attrNameLst>
                                          <p:attrName>style.visibility</p:attrName>
                                        </p:attrNameLst>
                                      </p:cBhvr>
                                      <p:to>
                                        <p:strVal val="visible"/>
                                      </p:to>
                                    </p:set>
                                    <p:anim calcmode="lin" valueType="num">
                                      <p:cBhvr>
                                        <p:cTn id="32"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1506">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C9DECD1C-8C07-44EF-BF9F-3242B9437AC3}"/>
              </a:ext>
            </a:extLst>
          </p:cNvPr>
          <p:cNvSpPr>
            <a:spLocks noGrp="1" noChangeArrowheads="1"/>
          </p:cNvSpPr>
          <p:nvPr>
            <p:ph type="title"/>
          </p:nvPr>
        </p:nvSpPr>
        <p:spPr>
          <a:xfrm>
            <a:off x="1676400" y="228600"/>
            <a:ext cx="8839200" cy="1447800"/>
          </a:xfrm>
          <a:effectLst>
            <a:outerShdw dist="35921" dir="2700000" algn="ctr" rotWithShape="0">
              <a:schemeClr val="accent2"/>
            </a:outerShdw>
          </a:effectLst>
        </p:spPr>
        <p:txBody>
          <a:bodyPr>
            <a:normAutofit fontScale="90000"/>
          </a:bodyPr>
          <a:lstStyle/>
          <a:p>
            <a:pPr algn="ctr"/>
            <a:r>
              <a:rPr lang="en-US" altLang="en-US" sz="5400" b="1" dirty="0">
                <a:solidFill>
                  <a:schemeClr val="bg1"/>
                </a:solidFill>
              </a:rPr>
              <a:t>The Introduction</a:t>
            </a:r>
            <a:br>
              <a:rPr lang="en-US" altLang="en-US" sz="5400" b="1" dirty="0">
                <a:solidFill>
                  <a:schemeClr val="bg1"/>
                </a:solidFill>
              </a:rPr>
            </a:br>
            <a:r>
              <a:rPr lang="en-US" altLang="en-US" sz="5400" b="1" dirty="0">
                <a:solidFill>
                  <a:schemeClr val="bg1"/>
                </a:solidFill>
              </a:rPr>
              <a:t>of the 70 A.D. Doctrine</a:t>
            </a:r>
          </a:p>
        </p:txBody>
      </p:sp>
      <p:sp>
        <p:nvSpPr>
          <p:cNvPr id="22530" name="Rectangle 2">
            <a:extLst>
              <a:ext uri="{FF2B5EF4-FFF2-40B4-BE49-F238E27FC236}">
                <a16:creationId xmlns:a16="http://schemas.microsoft.com/office/drawing/2014/main" id="{C069CA17-DDE6-4C72-9871-40C015916F06}"/>
              </a:ext>
            </a:extLst>
          </p:cNvPr>
          <p:cNvSpPr>
            <a:spLocks noGrp="1" noChangeArrowheads="1"/>
          </p:cNvSpPr>
          <p:nvPr>
            <p:ph idx="1"/>
          </p:nvPr>
        </p:nvSpPr>
        <p:spPr>
          <a:xfrm>
            <a:off x="381000" y="1752600"/>
            <a:ext cx="11430000" cy="4038600"/>
          </a:xfrm>
        </p:spPr>
        <p:txBody>
          <a:bodyPr/>
          <a:lstStyle/>
          <a:p>
            <a:pPr>
              <a:lnSpc>
                <a:spcPct val="100000"/>
              </a:lnSpc>
            </a:pPr>
            <a:r>
              <a:rPr lang="en-US" altLang="en-US" sz="3600" b="1" dirty="0">
                <a:solidFill>
                  <a:schemeClr val="bg1"/>
                </a:solidFill>
                <a:latin typeface="Calibri" panose="020F0502020204030204" pitchFamily="34" charset="0"/>
              </a:rPr>
              <a:t>Those advancing the theory of Realized Eschatology believe that </a:t>
            </a:r>
            <a:r>
              <a:rPr lang="en-US" altLang="en-US" sz="3600" b="1" dirty="0">
                <a:solidFill>
                  <a:srgbClr val="FFFF00"/>
                </a:solidFill>
                <a:latin typeface="Calibri" panose="020F0502020204030204" pitchFamily="34" charset="0"/>
              </a:rPr>
              <a:t>ALL</a:t>
            </a:r>
            <a:r>
              <a:rPr lang="en-US" altLang="en-US" sz="3600" b="1" dirty="0">
                <a:solidFill>
                  <a:schemeClr val="bg1"/>
                </a:solidFill>
                <a:latin typeface="Calibri" panose="020F0502020204030204" pitchFamily="34" charset="0"/>
              </a:rPr>
              <a:t> prophecies pertaining to:</a:t>
            </a:r>
          </a:p>
          <a:p>
            <a:pPr lvl="1">
              <a:lnSpc>
                <a:spcPct val="100000"/>
              </a:lnSpc>
            </a:pPr>
            <a:r>
              <a:rPr lang="en-US" altLang="en-US" sz="3400" dirty="0">
                <a:solidFill>
                  <a:schemeClr val="bg1"/>
                </a:solidFill>
                <a:latin typeface="Calibri" panose="020F0502020204030204" pitchFamily="34" charset="0"/>
              </a:rPr>
              <a:t>The Lord’s Second Coming</a:t>
            </a:r>
          </a:p>
          <a:p>
            <a:pPr lvl="1">
              <a:lnSpc>
                <a:spcPct val="100000"/>
              </a:lnSpc>
            </a:pPr>
            <a:r>
              <a:rPr lang="en-US" altLang="en-US" sz="3400" dirty="0">
                <a:solidFill>
                  <a:schemeClr val="bg1"/>
                </a:solidFill>
                <a:latin typeface="Calibri" panose="020F0502020204030204" pitchFamily="34" charset="0"/>
              </a:rPr>
              <a:t>The Resurrection of the Dead</a:t>
            </a:r>
          </a:p>
          <a:p>
            <a:pPr lvl="1">
              <a:lnSpc>
                <a:spcPct val="100000"/>
              </a:lnSpc>
            </a:pPr>
            <a:r>
              <a:rPr lang="en-US" altLang="en-US" sz="3400" dirty="0">
                <a:solidFill>
                  <a:schemeClr val="bg1"/>
                </a:solidFill>
                <a:latin typeface="Calibri" panose="020F0502020204030204" pitchFamily="34" charset="0"/>
              </a:rPr>
              <a:t>The Judgment Day</a:t>
            </a:r>
          </a:p>
          <a:p>
            <a:pPr lvl="1">
              <a:lnSpc>
                <a:spcPct val="100000"/>
              </a:lnSpc>
            </a:pPr>
            <a:r>
              <a:rPr lang="en-US" altLang="en-US" sz="3400" dirty="0">
                <a:solidFill>
                  <a:schemeClr val="bg1"/>
                </a:solidFill>
                <a:latin typeface="Calibri" panose="020F0502020204030204" pitchFamily="34" charset="0"/>
              </a:rPr>
              <a:t>The End of the World</a:t>
            </a:r>
          </a:p>
        </p:txBody>
      </p:sp>
      <p:sp>
        <p:nvSpPr>
          <p:cNvPr id="22536" name="Line 8">
            <a:extLst>
              <a:ext uri="{FF2B5EF4-FFF2-40B4-BE49-F238E27FC236}">
                <a16:creationId xmlns:a16="http://schemas.microsoft.com/office/drawing/2014/main" id="{C266152D-0BEE-4CED-9394-B9EA3A107403}"/>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2538" name="Rectangle 10">
            <a:extLst>
              <a:ext uri="{FF2B5EF4-FFF2-40B4-BE49-F238E27FC236}">
                <a16:creationId xmlns:a16="http://schemas.microsoft.com/office/drawing/2014/main" id="{C93C4EF1-87A0-475C-A91C-D879F16B51B4}"/>
              </a:ext>
            </a:extLst>
          </p:cNvPr>
          <p:cNvSpPr>
            <a:spLocks noChangeArrowheads="1"/>
          </p:cNvSpPr>
          <p:nvPr/>
        </p:nvSpPr>
        <p:spPr bwMode="auto">
          <a:xfrm>
            <a:off x="381000" y="5443538"/>
            <a:ext cx="11430000" cy="103346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Text Box 11">
            <a:extLst>
              <a:ext uri="{FF2B5EF4-FFF2-40B4-BE49-F238E27FC236}">
                <a16:creationId xmlns:a16="http://schemas.microsoft.com/office/drawing/2014/main" id="{1D164EF3-83E0-436A-B10A-287F0BF9EA0D}"/>
              </a:ext>
            </a:extLst>
          </p:cNvPr>
          <p:cNvSpPr txBox="1">
            <a:spLocks noChangeArrowheads="1"/>
          </p:cNvSpPr>
          <p:nvPr/>
        </p:nvSpPr>
        <p:spPr bwMode="auto">
          <a:xfrm>
            <a:off x="381000" y="5399782"/>
            <a:ext cx="1143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chemeClr val="bg1"/>
                </a:solidFill>
                <a:latin typeface="Calibri" panose="020F0502020204030204" pitchFamily="34" charset="0"/>
              </a:rPr>
              <a:t>Have ALL been fulfilled in the past, specifically in</a:t>
            </a:r>
            <a:br>
              <a:rPr lang="en-US" altLang="en-US" sz="3200" dirty="0">
                <a:solidFill>
                  <a:schemeClr val="bg1"/>
                </a:solidFill>
                <a:latin typeface="Calibri" panose="020F0502020204030204" pitchFamily="34" charset="0"/>
              </a:rPr>
            </a:br>
            <a:r>
              <a:rPr lang="en-US" altLang="en-US" sz="3200" dirty="0">
                <a:solidFill>
                  <a:schemeClr val="bg1"/>
                </a:solidFill>
                <a:latin typeface="Calibri" panose="020F0502020204030204" pitchFamily="34" charset="0"/>
              </a:rPr>
              <a:t>70 A.D. at the destruction of Jerusalem</a:t>
            </a:r>
          </a:p>
        </p:txBody>
      </p:sp>
      <p:pic>
        <p:nvPicPr>
          <p:cNvPr id="22542" name="Picture 14" descr="RobertsJerusalemWeb">
            <a:extLst>
              <a:ext uri="{FF2B5EF4-FFF2-40B4-BE49-F238E27FC236}">
                <a16:creationId xmlns:a16="http://schemas.microsoft.com/office/drawing/2014/main" id="{25CF2693-0A77-4612-9922-A251811B1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438402"/>
            <a:ext cx="3124200" cy="2840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A33B566F-4858-47E2-EFCD-A2F8379761B0}"/>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C3AA9258-502E-C04D-6F5D-DB576E18F1E7}"/>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7F4E6787-2A85-674E-6193-447F0C5292E7}"/>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421007FD-E786-A3A9-9A27-FCB2E774DD38}"/>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p:cTn id="7" dur="500" fill="hold"/>
                                        <p:tgtEl>
                                          <p:spTgt spid="22538"/>
                                        </p:tgtEl>
                                        <p:attrNameLst>
                                          <p:attrName>ppt_w</p:attrName>
                                        </p:attrNameLst>
                                      </p:cBhvr>
                                      <p:tavLst>
                                        <p:tav tm="0">
                                          <p:val>
                                            <p:fltVal val="0"/>
                                          </p:val>
                                        </p:tav>
                                        <p:tav tm="100000">
                                          <p:val>
                                            <p:strVal val="#ppt_w"/>
                                          </p:val>
                                        </p:tav>
                                      </p:tavLst>
                                    </p:anim>
                                    <p:anim calcmode="lin" valueType="num">
                                      <p:cBhvr>
                                        <p:cTn id="8" dur="500" fill="hold"/>
                                        <p:tgtEl>
                                          <p:spTgt spid="22538"/>
                                        </p:tgtEl>
                                        <p:attrNameLst>
                                          <p:attrName>ppt_h</p:attrName>
                                        </p:attrNameLst>
                                      </p:cBhvr>
                                      <p:tavLst>
                                        <p:tav tm="0">
                                          <p:val>
                                            <p:fltVal val="0"/>
                                          </p:val>
                                        </p:tav>
                                        <p:tav tm="100000">
                                          <p:val>
                                            <p:strVal val="#ppt_h"/>
                                          </p:val>
                                        </p:tav>
                                      </p:tavLst>
                                    </p:anim>
                                    <p:animEffect transition="in" filter="fade">
                                      <p:cBhvr>
                                        <p:cTn id="9" dur="500"/>
                                        <p:tgtEl>
                                          <p:spTgt spid="225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539"/>
                                        </p:tgtEl>
                                        <p:attrNameLst>
                                          <p:attrName>style.visibility</p:attrName>
                                        </p:attrNameLst>
                                      </p:cBhvr>
                                      <p:to>
                                        <p:strVal val="visible"/>
                                      </p:to>
                                    </p:set>
                                    <p:anim calcmode="lin" valueType="num">
                                      <p:cBhvr>
                                        <p:cTn id="12" dur="500" fill="hold"/>
                                        <p:tgtEl>
                                          <p:spTgt spid="22539"/>
                                        </p:tgtEl>
                                        <p:attrNameLst>
                                          <p:attrName>ppt_w</p:attrName>
                                        </p:attrNameLst>
                                      </p:cBhvr>
                                      <p:tavLst>
                                        <p:tav tm="0">
                                          <p:val>
                                            <p:fltVal val="0"/>
                                          </p:val>
                                        </p:tav>
                                        <p:tav tm="100000">
                                          <p:val>
                                            <p:strVal val="#ppt_w"/>
                                          </p:val>
                                        </p:tav>
                                      </p:tavLst>
                                    </p:anim>
                                    <p:anim calcmode="lin" valueType="num">
                                      <p:cBhvr>
                                        <p:cTn id="13" dur="500" fill="hold"/>
                                        <p:tgtEl>
                                          <p:spTgt spid="22539"/>
                                        </p:tgtEl>
                                        <p:attrNameLst>
                                          <p:attrName>ppt_h</p:attrName>
                                        </p:attrNameLst>
                                      </p:cBhvr>
                                      <p:tavLst>
                                        <p:tav tm="0">
                                          <p:val>
                                            <p:fltVal val="0"/>
                                          </p:val>
                                        </p:tav>
                                        <p:tav tm="100000">
                                          <p:val>
                                            <p:strVal val="#ppt_h"/>
                                          </p:val>
                                        </p:tav>
                                      </p:tavLst>
                                    </p:anim>
                                    <p:animEffect transition="in" filter="fade">
                                      <p:cBhvr>
                                        <p:cTn id="14"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E2CCEBF4-2528-4C2F-9FCF-7DA26767EE35}"/>
              </a:ext>
            </a:extLst>
          </p:cNvPr>
          <p:cNvSpPr>
            <a:spLocks noGrp="1" noChangeArrowheads="1"/>
          </p:cNvSpPr>
          <p:nvPr>
            <p:ph type="title"/>
          </p:nvPr>
        </p:nvSpPr>
        <p:spPr>
          <a:xfrm>
            <a:off x="1676400" y="228600"/>
            <a:ext cx="8839200" cy="1447800"/>
          </a:xfrm>
          <a:effectLst>
            <a:outerShdw dist="35921" dir="2700000" algn="ctr" rotWithShape="0">
              <a:schemeClr val="accent2"/>
            </a:outerShdw>
          </a:effectLst>
        </p:spPr>
        <p:txBody>
          <a:bodyPr>
            <a:normAutofit fontScale="90000"/>
          </a:bodyPr>
          <a:lstStyle/>
          <a:p>
            <a:pPr algn="ctr"/>
            <a:r>
              <a:rPr lang="en-US" altLang="en-US" sz="5400" b="1" dirty="0">
                <a:solidFill>
                  <a:schemeClr val="bg1"/>
                </a:solidFill>
              </a:rPr>
              <a:t>The Introduction</a:t>
            </a:r>
            <a:br>
              <a:rPr lang="en-US" altLang="en-US" sz="5400" b="1" dirty="0">
                <a:solidFill>
                  <a:schemeClr val="bg1"/>
                </a:solidFill>
              </a:rPr>
            </a:br>
            <a:r>
              <a:rPr lang="en-US" altLang="en-US" sz="5400" b="1" dirty="0">
                <a:solidFill>
                  <a:schemeClr val="bg1"/>
                </a:solidFill>
              </a:rPr>
              <a:t>of the 70 A.D. Doctrine</a:t>
            </a:r>
          </a:p>
        </p:txBody>
      </p:sp>
      <p:sp>
        <p:nvSpPr>
          <p:cNvPr id="23554" name="Rectangle 2">
            <a:extLst>
              <a:ext uri="{FF2B5EF4-FFF2-40B4-BE49-F238E27FC236}">
                <a16:creationId xmlns:a16="http://schemas.microsoft.com/office/drawing/2014/main" id="{046D1B74-B6D6-4E77-81CF-6B2381D58309}"/>
              </a:ext>
            </a:extLst>
          </p:cNvPr>
          <p:cNvSpPr>
            <a:spLocks noGrp="1" noChangeArrowheads="1"/>
          </p:cNvSpPr>
          <p:nvPr>
            <p:ph idx="1"/>
          </p:nvPr>
        </p:nvSpPr>
        <p:spPr>
          <a:xfrm>
            <a:off x="381000" y="1752600"/>
            <a:ext cx="11430000" cy="4876800"/>
          </a:xfrm>
        </p:spPr>
        <p:txBody>
          <a:bodyPr/>
          <a:lstStyle/>
          <a:p>
            <a:pPr>
              <a:lnSpc>
                <a:spcPct val="100000"/>
              </a:lnSpc>
            </a:pPr>
            <a:r>
              <a:rPr lang="en-US" altLang="en-US" sz="3600" b="1" dirty="0">
                <a:solidFill>
                  <a:schemeClr val="bg1"/>
                </a:solidFill>
                <a:latin typeface="Calibri" panose="020F0502020204030204" pitchFamily="34" charset="0"/>
              </a:rPr>
              <a:t>Two men infecting churches of Christ with this doctrine:</a:t>
            </a:r>
          </a:p>
          <a:p>
            <a:pPr lvl="1">
              <a:lnSpc>
                <a:spcPct val="100000"/>
              </a:lnSpc>
            </a:pPr>
            <a:r>
              <a:rPr lang="en-US" altLang="en-US" sz="3400" dirty="0">
                <a:solidFill>
                  <a:schemeClr val="bg1"/>
                </a:solidFill>
                <a:latin typeface="Calibri" panose="020F0502020204030204" pitchFamily="34" charset="0"/>
              </a:rPr>
              <a:t>C. D. Beagle and son-in-law Max R. King</a:t>
            </a:r>
          </a:p>
          <a:p>
            <a:pPr lvl="2">
              <a:lnSpc>
                <a:spcPct val="100000"/>
              </a:lnSpc>
            </a:pPr>
            <a:r>
              <a:rPr lang="en-US" altLang="en-US" sz="3200" dirty="0">
                <a:solidFill>
                  <a:schemeClr val="bg1"/>
                </a:solidFill>
                <a:latin typeface="Calibri" panose="020F0502020204030204" pitchFamily="34" charset="0"/>
              </a:rPr>
              <a:t>First to introduce this doctrine at a preacher’s meeting in Ohio on April 22, 1971</a:t>
            </a:r>
          </a:p>
          <a:p>
            <a:pPr lvl="2">
              <a:lnSpc>
                <a:spcPct val="100000"/>
              </a:lnSpc>
            </a:pPr>
            <a:r>
              <a:rPr lang="en-US" altLang="en-US" sz="3200" dirty="0">
                <a:solidFill>
                  <a:schemeClr val="bg1"/>
                </a:solidFill>
                <a:latin typeface="Calibri" panose="020F0502020204030204" pitchFamily="34" charset="0"/>
              </a:rPr>
              <a:t>Max King became the leading proponent</a:t>
            </a:r>
          </a:p>
          <a:p>
            <a:pPr lvl="3">
              <a:lnSpc>
                <a:spcPct val="100000"/>
              </a:lnSpc>
            </a:pPr>
            <a:r>
              <a:rPr lang="en-US" altLang="en-US" sz="3000" dirty="0">
                <a:solidFill>
                  <a:schemeClr val="bg1"/>
                </a:solidFill>
                <a:latin typeface="Calibri" panose="020F0502020204030204" pitchFamily="34" charset="0"/>
              </a:rPr>
              <a:t>Wrote </a:t>
            </a:r>
            <a:r>
              <a:rPr lang="en-US" altLang="en-US" sz="3000" i="1" dirty="0">
                <a:solidFill>
                  <a:schemeClr val="bg1"/>
                </a:solidFill>
                <a:latin typeface="Calibri" panose="020F0502020204030204" pitchFamily="34" charset="0"/>
              </a:rPr>
              <a:t>“The Spirit of Prophecy”</a:t>
            </a:r>
            <a:r>
              <a:rPr lang="en-US" altLang="en-US" sz="3000" dirty="0">
                <a:solidFill>
                  <a:schemeClr val="bg1"/>
                </a:solidFill>
                <a:latin typeface="Calibri" panose="020F0502020204030204" pitchFamily="34" charset="0"/>
              </a:rPr>
              <a:t> in 1971 (updated in 2002) and a 784 volume entitled </a:t>
            </a:r>
            <a:r>
              <a:rPr lang="en-US" altLang="en-US" sz="3000" i="1" dirty="0">
                <a:solidFill>
                  <a:schemeClr val="bg1"/>
                </a:solidFill>
                <a:latin typeface="Calibri" panose="020F0502020204030204" pitchFamily="34" charset="0"/>
              </a:rPr>
              <a:t>“The Cross and The Parousia of Christ”</a:t>
            </a:r>
            <a:r>
              <a:rPr lang="en-US" altLang="en-US" sz="3000" dirty="0">
                <a:solidFill>
                  <a:schemeClr val="bg1"/>
                </a:solidFill>
                <a:latin typeface="Calibri" panose="020F0502020204030204" pitchFamily="34" charset="0"/>
              </a:rPr>
              <a:t> in 1987</a:t>
            </a:r>
          </a:p>
        </p:txBody>
      </p:sp>
      <p:sp>
        <p:nvSpPr>
          <p:cNvPr id="23560" name="Line 8">
            <a:extLst>
              <a:ext uri="{FF2B5EF4-FFF2-40B4-BE49-F238E27FC236}">
                <a16:creationId xmlns:a16="http://schemas.microsoft.com/office/drawing/2014/main" id="{730CAF30-9123-4178-B5D6-C86C11DD1C1C}"/>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63F98B78-935F-1079-EFB4-DBA2E1309F53}"/>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ADD1DCDD-3F93-92AC-D9CB-F8F2178E1422}"/>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15CC9301-EF52-5F74-8786-5ED13E22D0CF}"/>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11861BF3-2868-62B3-F098-4F236C33D8DD}"/>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 calcmode="lin" valueType="num">
                                      <p:cBhvr>
                                        <p:cTn id="7" dur="500" fill="hold"/>
                                        <p:tgtEl>
                                          <p:spTgt spid="2355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355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3554">
                                            <p:txEl>
                                              <p:pRg st="1" end="1"/>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 calcmode="lin" valueType="num">
                                      <p:cBhvr>
                                        <p:cTn id="13" dur="500" fill="hold"/>
                                        <p:tgtEl>
                                          <p:spTgt spid="2355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355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355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23554">
                                            <p:txEl>
                                              <p:pRg st="3" end="3"/>
                                            </p:txEl>
                                          </p:spTgt>
                                        </p:tgtEl>
                                        <p:attrNameLst>
                                          <p:attrName>style.visibility</p:attrName>
                                        </p:attrNameLst>
                                      </p:cBhvr>
                                      <p:to>
                                        <p:strVal val="visible"/>
                                      </p:to>
                                    </p:set>
                                    <p:anim calcmode="lin" valueType="num">
                                      <p:cBhvr>
                                        <p:cTn id="20" dur="500" fill="hold"/>
                                        <p:tgtEl>
                                          <p:spTgt spid="2355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355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3554">
                                            <p:txEl>
                                              <p:pRg st="3" end="3"/>
                                            </p:txEl>
                                          </p:spTgt>
                                        </p:tgtEl>
                                      </p:cBhvr>
                                    </p:animEffect>
                                  </p:childTnLst>
                                </p:cTn>
                              </p:par>
                            </p:childTnLst>
                          </p:cTn>
                        </p:par>
                        <p:par>
                          <p:cTn id="23" fill="hold" nodeType="afterGroup">
                            <p:stCondLst>
                              <p:cond delay="500"/>
                            </p:stCondLst>
                            <p:childTnLst>
                              <p:par>
                                <p:cTn id="24" presetID="53" presetClass="entr" presetSubtype="16" fill="hold" nodeType="afterEffect">
                                  <p:stCondLst>
                                    <p:cond delay="0"/>
                                  </p:stCondLst>
                                  <p:childTnLst>
                                    <p:set>
                                      <p:cBhvr>
                                        <p:cTn id="25" dur="1" fill="hold">
                                          <p:stCondLst>
                                            <p:cond delay="0"/>
                                          </p:stCondLst>
                                        </p:cTn>
                                        <p:tgtEl>
                                          <p:spTgt spid="23554">
                                            <p:txEl>
                                              <p:pRg st="4" end="4"/>
                                            </p:txEl>
                                          </p:spTgt>
                                        </p:tgtEl>
                                        <p:attrNameLst>
                                          <p:attrName>style.visibility</p:attrName>
                                        </p:attrNameLst>
                                      </p:cBhvr>
                                      <p:to>
                                        <p:strVal val="visible"/>
                                      </p:to>
                                    </p:set>
                                    <p:anim calcmode="lin" valueType="num">
                                      <p:cBhvr>
                                        <p:cTn id="26" dur="500" fill="hold"/>
                                        <p:tgtEl>
                                          <p:spTgt spid="2355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355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3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5" name="Rectangle 11">
            <a:extLst>
              <a:ext uri="{FF2B5EF4-FFF2-40B4-BE49-F238E27FC236}">
                <a16:creationId xmlns:a16="http://schemas.microsoft.com/office/drawing/2014/main" id="{078BC046-C4EE-4240-B836-4308D6D391E4}"/>
              </a:ext>
            </a:extLst>
          </p:cNvPr>
          <p:cNvSpPr>
            <a:spLocks noChangeArrowheads="1"/>
          </p:cNvSpPr>
          <p:nvPr/>
        </p:nvSpPr>
        <p:spPr bwMode="auto">
          <a:xfrm>
            <a:off x="381000" y="2743200"/>
            <a:ext cx="11430000" cy="37338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 name="Rectangle 2">
            <a:extLst>
              <a:ext uri="{FF2B5EF4-FFF2-40B4-BE49-F238E27FC236}">
                <a16:creationId xmlns:a16="http://schemas.microsoft.com/office/drawing/2014/main" id="{9E844EFD-4199-4E5A-9975-542621F39495}"/>
              </a:ext>
            </a:extLst>
          </p:cNvPr>
          <p:cNvSpPr>
            <a:spLocks noGrp="1" noChangeArrowheads="1"/>
          </p:cNvSpPr>
          <p:nvPr>
            <p:ph type="title"/>
          </p:nvPr>
        </p:nvSpPr>
        <p:spPr>
          <a:xfrm>
            <a:off x="2057400" y="228600"/>
            <a:ext cx="8153400" cy="1143000"/>
          </a:xfrm>
          <a:effectLst>
            <a:outerShdw dist="35921" dir="2700000" algn="ctr" rotWithShape="0">
              <a:schemeClr val="accent2"/>
            </a:outerShdw>
          </a:effectLst>
        </p:spPr>
        <p:txBody>
          <a:bodyPr/>
          <a:lstStyle/>
          <a:p>
            <a:pPr algn="ctr"/>
            <a:r>
              <a:rPr lang="en-US" altLang="en-US" sz="5400" b="1" dirty="0">
                <a:solidFill>
                  <a:schemeClr val="bg1"/>
                </a:solidFill>
                <a:latin typeface="+mn-lt"/>
                <a:cs typeface="Calibri" panose="020F0502020204030204" pitchFamily="34" charset="0"/>
              </a:rPr>
              <a:t>Introduction</a:t>
            </a:r>
          </a:p>
        </p:txBody>
      </p:sp>
      <p:sp>
        <p:nvSpPr>
          <p:cNvPr id="6147" name="Rectangle 3">
            <a:extLst>
              <a:ext uri="{FF2B5EF4-FFF2-40B4-BE49-F238E27FC236}">
                <a16:creationId xmlns:a16="http://schemas.microsoft.com/office/drawing/2014/main" id="{B19BF427-C1A6-4B0C-A3BA-2D81E1F49B79}"/>
              </a:ext>
            </a:extLst>
          </p:cNvPr>
          <p:cNvSpPr>
            <a:spLocks noGrp="1" noChangeArrowheads="1"/>
          </p:cNvSpPr>
          <p:nvPr>
            <p:ph idx="1"/>
          </p:nvPr>
        </p:nvSpPr>
        <p:spPr>
          <a:xfrm>
            <a:off x="1828800" y="1752600"/>
            <a:ext cx="8534400" cy="914400"/>
          </a:xfrm>
        </p:spPr>
        <p:txBody>
          <a:bodyPr>
            <a:normAutofit/>
          </a:bodyPr>
          <a:lstStyle/>
          <a:p>
            <a:r>
              <a:rPr lang="en-US" altLang="en-US" sz="4000" b="1" dirty="0">
                <a:solidFill>
                  <a:schemeClr val="bg1"/>
                </a:solidFill>
                <a:latin typeface="Calibri" panose="020F0502020204030204" pitchFamily="34" charset="0"/>
                <a:cs typeface="Calibri" panose="020F0502020204030204" pitchFamily="34" charset="0"/>
              </a:rPr>
              <a:t>Warnings</a:t>
            </a:r>
          </a:p>
        </p:txBody>
      </p:sp>
      <p:sp>
        <p:nvSpPr>
          <p:cNvPr id="6149" name="Text Box 5">
            <a:extLst>
              <a:ext uri="{FF2B5EF4-FFF2-40B4-BE49-F238E27FC236}">
                <a16:creationId xmlns:a16="http://schemas.microsoft.com/office/drawing/2014/main" id="{313AAFAE-81C2-4C32-8588-7592A8132E8B}"/>
              </a:ext>
            </a:extLst>
          </p:cNvPr>
          <p:cNvSpPr txBox="1">
            <a:spLocks noChangeArrowheads="1"/>
          </p:cNvSpPr>
          <p:nvPr/>
        </p:nvSpPr>
        <p:spPr bwMode="auto">
          <a:xfrm>
            <a:off x="609600" y="3276600"/>
            <a:ext cx="109728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400" dirty="0">
                <a:solidFill>
                  <a:schemeClr val="bg1"/>
                </a:solidFill>
                <a:latin typeface="Calibri" panose="020F0502020204030204" pitchFamily="34" charset="0"/>
                <a:cs typeface="Calibri" panose="020F0502020204030204" pitchFamily="34" charset="0"/>
              </a:rPr>
              <a:t>“For I know this, that after my departure savage wolves will come in among you, not sparing the flock. Also from among yourselves men will rise up, speaking perverse things, to draw away the disciples after themselves.”</a:t>
            </a:r>
          </a:p>
          <a:p>
            <a:pPr algn="ctr"/>
            <a:r>
              <a:rPr lang="en-US" altLang="en-US" sz="3400" b="1" dirty="0">
                <a:solidFill>
                  <a:schemeClr val="bg1"/>
                </a:solidFill>
                <a:latin typeface="Calibri" panose="020F0502020204030204" pitchFamily="34" charset="0"/>
                <a:cs typeface="Calibri" panose="020F0502020204030204" pitchFamily="34" charset="0"/>
              </a:rPr>
              <a:t>Acts 20:29-30</a:t>
            </a:r>
          </a:p>
        </p:txBody>
      </p:sp>
      <p:sp>
        <p:nvSpPr>
          <p:cNvPr id="6154" name="Line 10">
            <a:extLst>
              <a:ext uri="{FF2B5EF4-FFF2-40B4-BE49-F238E27FC236}">
                <a16:creationId xmlns:a16="http://schemas.microsoft.com/office/drawing/2014/main" id="{C9BE9A8F-44D8-4237-B0E0-0761F80DDA50}"/>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23203608-6317-2903-E88D-B639C6737469}"/>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42A67AEC-7E78-BD2E-5A4B-E8293BC4C7A5}"/>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E78E15DC-F197-3EDF-DBAA-2673B33641CB}"/>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5311CC1C-A20B-6188-1B5D-59AB55928C46}"/>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p:cTn id="13" dur="500" fill="hold"/>
                                        <p:tgtEl>
                                          <p:spTgt spid="6155"/>
                                        </p:tgtEl>
                                        <p:attrNameLst>
                                          <p:attrName>ppt_w</p:attrName>
                                        </p:attrNameLst>
                                      </p:cBhvr>
                                      <p:tavLst>
                                        <p:tav tm="0">
                                          <p:val>
                                            <p:fltVal val="0"/>
                                          </p:val>
                                        </p:tav>
                                        <p:tav tm="100000">
                                          <p:val>
                                            <p:strVal val="#ppt_w"/>
                                          </p:val>
                                        </p:tav>
                                      </p:tavLst>
                                    </p:anim>
                                    <p:anim calcmode="lin" valueType="num">
                                      <p:cBhvr>
                                        <p:cTn id="14" dur="500" fill="hold"/>
                                        <p:tgtEl>
                                          <p:spTgt spid="6155"/>
                                        </p:tgtEl>
                                        <p:attrNameLst>
                                          <p:attrName>ppt_h</p:attrName>
                                        </p:attrNameLst>
                                      </p:cBhvr>
                                      <p:tavLst>
                                        <p:tav tm="0">
                                          <p:val>
                                            <p:fltVal val="0"/>
                                          </p:val>
                                        </p:tav>
                                        <p:tav tm="100000">
                                          <p:val>
                                            <p:strVal val="#ppt_h"/>
                                          </p:val>
                                        </p:tav>
                                      </p:tavLst>
                                    </p:anim>
                                    <p:animEffect transition="in" filter="fade">
                                      <p:cBhvr>
                                        <p:cTn id="15" dur="500"/>
                                        <p:tgtEl>
                                          <p:spTgt spid="615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p:cTn id="18" dur="500" fill="hold"/>
                                        <p:tgtEl>
                                          <p:spTgt spid="6149"/>
                                        </p:tgtEl>
                                        <p:attrNameLst>
                                          <p:attrName>ppt_w</p:attrName>
                                        </p:attrNameLst>
                                      </p:cBhvr>
                                      <p:tavLst>
                                        <p:tav tm="0">
                                          <p:val>
                                            <p:fltVal val="0"/>
                                          </p:val>
                                        </p:tav>
                                        <p:tav tm="100000">
                                          <p:val>
                                            <p:strVal val="#ppt_w"/>
                                          </p:val>
                                        </p:tav>
                                      </p:tavLst>
                                    </p:anim>
                                    <p:anim calcmode="lin" valueType="num">
                                      <p:cBhvr>
                                        <p:cTn id="19" dur="500" fill="hold"/>
                                        <p:tgtEl>
                                          <p:spTgt spid="6149"/>
                                        </p:tgtEl>
                                        <p:attrNameLst>
                                          <p:attrName>ppt_h</p:attrName>
                                        </p:attrNameLst>
                                      </p:cBhvr>
                                      <p:tavLst>
                                        <p:tav tm="0">
                                          <p:val>
                                            <p:fltVal val="0"/>
                                          </p:val>
                                        </p:tav>
                                        <p:tav tm="100000">
                                          <p:val>
                                            <p:strVal val="#ppt_h"/>
                                          </p:val>
                                        </p:tav>
                                      </p:tavLst>
                                    </p:anim>
                                    <p:animEffect transition="in" filter="fade">
                                      <p:cBhvr>
                                        <p:cTn id="2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3E772418-FDBA-4F88-BAC3-3DBC2AE45423}"/>
              </a:ext>
            </a:extLst>
          </p:cNvPr>
          <p:cNvSpPr>
            <a:spLocks noGrp="1" noChangeArrowheads="1"/>
          </p:cNvSpPr>
          <p:nvPr>
            <p:ph type="title"/>
          </p:nvPr>
        </p:nvSpPr>
        <p:spPr>
          <a:xfrm>
            <a:off x="1676400" y="228600"/>
            <a:ext cx="8839200" cy="1447800"/>
          </a:xfrm>
          <a:effectLst>
            <a:outerShdw dist="35921" dir="2700000" algn="ctr" rotWithShape="0">
              <a:schemeClr val="accent2"/>
            </a:outerShdw>
          </a:effectLst>
        </p:spPr>
        <p:txBody>
          <a:bodyPr>
            <a:normAutofit fontScale="90000"/>
          </a:bodyPr>
          <a:lstStyle/>
          <a:p>
            <a:pPr algn="ctr"/>
            <a:r>
              <a:rPr lang="en-US" altLang="en-US" sz="5400" b="1" dirty="0">
                <a:solidFill>
                  <a:schemeClr val="bg1"/>
                </a:solidFill>
              </a:rPr>
              <a:t>The Introduction</a:t>
            </a:r>
            <a:br>
              <a:rPr lang="en-US" altLang="en-US" sz="5400" b="1" dirty="0">
                <a:solidFill>
                  <a:schemeClr val="bg1"/>
                </a:solidFill>
              </a:rPr>
            </a:br>
            <a:r>
              <a:rPr lang="en-US" altLang="en-US" sz="5400" b="1" dirty="0">
                <a:solidFill>
                  <a:schemeClr val="bg1"/>
                </a:solidFill>
              </a:rPr>
              <a:t>of the 70 A.D. Doctrine</a:t>
            </a:r>
          </a:p>
        </p:txBody>
      </p:sp>
      <p:sp>
        <p:nvSpPr>
          <p:cNvPr id="25602" name="Rectangle 2">
            <a:extLst>
              <a:ext uri="{FF2B5EF4-FFF2-40B4-BE49-F238E27FC236}">
                <a16:creationId xmlns:a16="http://schemas.microsoft.com/office/drawing/2014/main" id="{92358541-7724-4563-B470-36A2AF30DFB8}"/>
              </a:ext>
            </a:extLst>
          </p:cNvPr>
          <p:cNvSpPr>
            <a:spLocks noGrp="1" noChangeArrowheads="1"/>
          </p:cNvSpPr>
          <p:nvPr>
            <p:ph idx="1"/>
          </p:nvPr>
        </p:nvSpPr>
        <p:spPr>
          <a:xfrm>
            <a:off x="381000" y="1752600"/>
            <a:ext cx="9982200" cy="1295400"/>
          </a:xfrm>
        </p:spPr>
        <p:txBody>
          <a:bodyPr/>
          <a:lstStyle/>
          <a:p>
            <a:pPr>
              <a:lnSpc>
                <a:spcPct val="100000"/>
              </a:lnSpc>
            </a:pPr>
            <a:r>
              <a:rPr lang="en-US" altLang="en-US" sz="3600" b="1" dirty="0">
                <a:solidFill>
                  <a:schemeClr val="bg1"/>
                </a:solidFill>
                <a:latin typeface="Calibri" panose="020F0502020204030204" pitchFamily="34" charset="0"/>
              </a:rPr>
              <a:t>Max King’s material relating to Realized Eschatology is a perversion of scripture</a:t>
            </a:r>
            <a:endParaRPr lang="en-US" altLang="en-US" sz="3700" dirty="0">
              <a:solidFill>
                <a:schemeClr val="bg1"/>
              </a:solidFill>
              <a:latin typeface="Calibri" panose="020F0502020204030204" pitchFamily="34" charset="0"/>
            </a:endParaRPr>
          </a:p>
        </p:txBody>
      </p:sp>
      <p:sp>
        <p:nvSpPr>
          <p:cNvPr id="25608" name="Line 8">
            <a:extLst>
              <a:ext uri="{FF2B5EF4-FFF2-40B4-BE49-F238E27FC236}">
                <a16:creationId xmlns:a16="http://schemas.microsoft.com/office/drawing/2014/main" id="{DD588DFF-8B69-48B1-B882-454193AA4B29}"/>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25609" name="Picture 9" descr="max king">
            <a:extLst>
              <a:ext uri="{FF2B5EF4-FFF2-40B4-BE49-F238E27FC236}">
                <a16:creationId xmlns:a16="http://schemas.microsoft.com/office/drawing/2014/main" id="{E4AE0D2D-9D6F-48B1-80B2-711B8A634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1" y="1981200"/>
            <a:ext cx="3581400" cy="4565650"/>
          </a:xfrm>
          <a:prstGeom prst="rect">
            <a:avLst/>
          </a:prstGeom>
          <a:noFill/>
          <a:extLst>
            <a:ext uri="{909E8E84-426E-40DD-AFC4-6F175D3DCCD1}">
              <a14:hiddenFill xmlns:a14="http://schemas.microsoft.com/office/drawing/2010/main">
                <a:solidFill>
                  <a:srgbClr val="FFFFFF"/>
                </a:solidFill>
              </a14:hiddenFill>
            </a:ext>
          </a:extLst>
        </p:spPr>
      </p:pic>
      <p:sp>
        <p:nvSpPr>
          <p:cNvPr id="25610" name="Text Box 10">
            <a:extLst>
              <a:ext uri="{FF2B5EF4-FFF2-40B4-BE49-F238E27FC236}">
                <a16:creationId xmlns:a16="http://schemas.microsoft.com/office/drawing/2014/main" id="{DB31D0FB-A66E-40AB-B143-5B703EDFA900}"/>
              </a:ext>
            </a:extLst>
          </p:cNvPr>
          <p:cNvSpPr txBox="1">
            <a:spLocks noChangeArrowheads="1"/>
          </p:cNvSpPr>
          <p:nvPr/>
        </p:nvSpPr>
        <p:spPr bwMode="auto">
          <a:xfrm>
            <a:off x="8305800" y="1895394"/>
            <a:ext cx="2971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latin typeface="Calibri" panose="020F0502020204030204" pitchFamily="34" charset="0"/>
              </a:rPr>
              <a:t>Max R. King </a:t>
            </a:r>
            <a:r>
              <a:rPr lang="en-US" altLang="en-US" sz="2800" dirty="0">
                <a:latin typeface="Calibri" panose="020F0502020204030204" pitchFamily="34" charset="0"/>
              </a:rPr>
              <a:t>(1971)</a:t>
            </a:r>
          </a:p>
        </p:txBody>
      </p:sp>
      <p:sp>
        <p:nvSpPr>
          <p:cNvPr id="25611" name="Rectangle 11">
            <a:extLst>
              <a:ext uri="{FF2B5EF4-FFF2-40B4-BE49-F238E27FC236}">
                <a16:creationId xmlns:a16="http://schemas.microsoft.com/office/drawing/2014/main" id="{69425E50-3796-41EB-9652-22CB475F78ED}"/>
              </a:ext>
            </a:extLst>
          </p:cNvPr>
          <p:cNvSpPr>
            <a:spLocks noChangeArrowheads="1"/>
          </p:cNvSpPr>
          <p:nvPr/>
        </p:nvSpPr>
        <p:spPr bwMode="auto">
          <a:xfrm>
            <a:off x="380999" y="3048000"/>
            <a:ext cx="7696201" cy="34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1" eaLnBrk="1" hangingPunct="1"/>
            <a:r>
              <a:rPr lang="en-US" altLang="en-US" sz="3400" dirty="0">
                <a:solidFill>
                  <a:schemeClr val="bg1"/>
                </a:solidFill>
                <a:latin typeface="Calibri" panose="020F0502020204030204" pitchFamily="34" charset="0"/>
              </a:rPr>
              <a:t>Very critical of what they call “traditional views” of Bible teachings on the last things</a:t>
            </a:r>
          </a:p>
          <a:p>
            <a:pPr lvl="1" eaLnBrk="1" hangingPunct="1"/>
            <a:r>
              <a:rPr lang="en-US" altLang="en-US" sz="3400" dirty="0">
                <a:solidFill>
                  <a:schemeClr val="bg1"/>
                </a:solidFill>
                <a:latin typeface="Calibri" panose="020F0502020204030204" pitchFamily="34" charset="0"/>
              </a:rPr>
              <a:t>They expect to stimulate interest by a “new view of the scriptures,” or</a:t>
            </a:r>
            <a:br>
              <a:rPr lang="en-US" altLang="en-US" sz="3400" dirty="0">
                <a:solidFill>
                  <a:schemeClr val="bg1"/>
                </a:solidFill>
                <a:latin typeface="Calibri" panose="020F0502020204030204" pitchFamily="34" charset="0"/>
              </a:rPr>
            </a:br>
            <a:r>
              <a:rPr lang="en-US" altLang="en-US" sz="3400" dirty="0">
                <a:solidFill>
                  <a:schemeClr val="bg1"/>
                </a:solidFill>
                <a:latin typeface="Calibri" panose="020F0502020204030204" pitchFamily="34" charset="0"/>
              </a:rPr>
              <a:t>“a fresh approach”</a:t>
            </a:r>
          </a:p>
        </p:txBody>
      </p:sp>
      <p:sp>
        <p:nvSpPr>
          <p:cNvPr id="2" name="Rectangle 9">
            <a:extLst>
              <a:ext uri="{FF2B5EF4-FFF2-40B4-BE49-F238E27FC236}">
                <a16:creationId xmlns:a16="http://schemas.microsoft.com/office/drawing/2014/main" id="{E0843168-9E0F-B300-3B6C-6730B56DDA5E}"/>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7FAFB472-029B-CD49-59AB-DC491E45F556}"/>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F42394B2-54C2-2DB8-5935-D2DEEC402B64}"/>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127A0C75-48F7-198B-C3D4-C693E30FDCBF}"/>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5611">
                                            <p:txEl>
                                              <p:pRg st="0" end="0"/>
                                            </p:txEl>
                                          </p:spTgt>
                                        </p:tgtEl>
                                        <p:attrNameLst>
                                          <p:attrName>style.visibility</p:attrName>
                                        </p:attrNameLst>
                                      </p:cBhvr>
                                      <p:to>
                                        <p:strVal val="visible"/>
                                      </p:to>
                                    </p:set>
                                    <p:anim calcmode="lin" valueType="num">
                                      <p:cBhvr>
                                        <p:cTn id="7" dur="500" fill="hold"/>
                                        <p:tgtEl>
                                          <p:spTgt spid="25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11">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611">
                                            <p:txEl>
                                              <p:pRg st="1" end="1"/>
                                            </p:txEl>
                                          </p:spTgt>
                                        </p:tgtEl>
                                        <p:attrNameLst>
                                          <p:attrName>style.visibility</p:attrName>
                                        </p:attrNameLst>
                                      </p:cBhvr>
                                      <p:to>
                                        <p:strVal val="visible"/>
                                      </p:to>
                                    </p:set>
                                    <p:anim calcmode="lin" valueType="num">
                                      <p:cBhvr>
                                        <p:cTn id="13" dur="500" fill="hold"/>
                                        <p:tgtEl>
                                          <p:spTgt spid="256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61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5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182125E6-8522-4B61-9A2D-C1BC42CAE040}"/>
              </a:ext>
            </a:extLst>
          </p:cNvPr>
          <p:cNvSpPr>
            <a:spLocks noGrp="1" noChangeArrowheads="1"/>
          </p:cNvSpPr>
          <p:nvPr>
            <p:ph type="title"/>
          </p:nvPr>
        </p:nvSpPr>
        <p:spPr>
          <a:xfrm>
            <a:off x="1676400" y="228600"/>
            <a:ext cx="8839200" cy="1447800"/>
          </a:xfrm>
          <a:effectLst>
            <a:outerShdw dist="35921" dir="2700000" algn="ctr" rotWithShape="0">
              <a:schemeClr val="accent2"/>
            </a:outerShdw>
          </a:effectLst>
        </p:spPr>
        <p:txBody>
          <a:bodyPr>
            <a:normAutofit fontScale="90000"/>
          </a:bodyPr>
          <a:lstStyle/>
          <a:p>
            <a:pPr algn="ctr"/>
            <a:r>
              <a:rPr lang="en-US" altLang="en-US" sz="5400" b="1" dirty="0">
                <a:solidFill>
                  <a:schemeClr val="bg1"/>
                </a:solidFill>
              </a:rPr>
              <a:t>The Introduction</a:t>
            </a:r>
            <a:br>
              <a:rPr lang="en-US" altLang="en-US" sz="5400" b="1" dirty="0">
                <a:solidFill>
                  <a:schemeClr val="bg1"/>
                </a:solidFill>
              </a:rPr>
            </a:br>
            <a:r>
              <a:rPr lang="en-US" altLang="en-US" sz="5400" b="1" dirty="0">
                <a:solidFill>
                  <a:schemeClr val="bg1"/>
                </a:solidFill>
              </a:rPr>
              <a:t>of the 70 A.D. Doctrine</a:t>
            </a:r>
          </a:p>
        </p:txBody>
      </p:sp>
      <p:sp>
        <p:nvSpPr>
          <p:cNvPr id="26626" name="Rectangle 2">
            <a:extLst>
              <a:ext uri="{FF2B5EF4-FFF2-40B4-BE49-F238E27FC236}">
                <a16:creationId xmlns:a16="http://schemas.microsoft.com/office/drawing/2014/main" id="{B231578C-8911-45FB-BF23-EC8F5F0ECA6F}"/>
              </a:ext>
            </a:extLst>
          </p:cNvPr>
          <p:cNvSpPr>
            <a:spLocks noGrp="1" noChangeArrowheads="1"/>
          </p:cNvSpPr>
          <p:nvPr>
            <p:ph idx="1"/>
          </p:nvPr>
        </p:nvSpPr>
        <p:spPr>
          <a:xfrm>
            <a:off x="3751263" y="1905000"/>
            <a:ext cx="8118474" cy="2209800"/>
          </a:xfrm>
        </p:spPr>
        <p:txBody>
          <a:bodyPr>
            <a:normAutofit/>
          </a:bodyPr>
          <a:lstStyle/>
          <a:p>
            <a:pPr>
              <a:lnSpc>
                <a:spcPct val="100000"/>
              </a:lnSpc>
            </a:pPr>
            <a:r>
              <a:rPr lang="en-US" altLang="en-US" sz="3600" b="1" dirty="0">
                <a:solidFill>
                  <a:schemeClr val="bg1"/>
                </a:solidFill>
                <a:latin typeface="Calibri" panose="020F0502020204030204" pitchFamily="34" charset="0"/>
              </a:rPr>
              <a:t>In the introduction of </a:t>
            </a:r>
            <a:r>
              <a:rPr lang="en-US" altLang="en-US" sz="3600" b="1" i="1" dirty="0">
                <a:solidFill>
                  <a:schemeClr val="bg1"/>
                </a:solidFill>
                <a:latin typeface="Calibri" panose="020F0502020204030204" pitchFamily="34" charset="0"/>
              </a:rPr>
              <a:t>“The Spirit of Prophecy”</a:t>
            </a:r>
            <a:r>
              <a:rPr lang="en-US" altLang="en-US" sz="3600" b="1" dirty="0">
                <a:solidFill>
                  <a:schemeClr val="bg1"/>
                </a:solidFill>
                <a:latin typeface="Calibri" panose="020F0502020204030204" pitchFamily="34" charset="0"/>
              </a:rPr>
              <a:t> by Max R. King,</a:t>
            </a:r>
            <a:br>
              <a:rPr lang="en-US" altLang="en-US" sz="3600" b="1" dirty="0">
                <a:solidFill>
                  <a:schemeClr val="bg1"/>
                </a:solidFill>
                <a:latin typeface="Calibri" panose="020F0502020204030204" pitchFamily="34" charset="0"/>
              </a:rPr>
            </a:br>
            <a:r>
              <a:rPr lang="en-US" altLang="en-US" sz="3600" b="1" dirty="0">
                <a:solidFill>
                  <a:schemeClr val="bg1"/>
                </a:solidFill>
                <a:latin typeface="Calibri" panose="020F0502020204030204" pitchFamily="34" charset="0"/>
              </a:rPr>
              <a:t>C.D. Beagle writes:</a:t>
            </a:r>
            <a:endParaRPr lang="en-US" altLang="en-US" sz="3600" dirty="0">
              <a:solidFill>
                <a:schemeClr val="bg1"/>
              </a:solidFill>
              <a:latin typeface="Calibri" panose="020F0502020204030204" pitchFamily="34" charset="0"/>
            </a:endParaRPr>
          </a:p>
        </p:txBody>
      </p:sp>
      <p:sp>
        <p:nvSpPr>
          <p:cNvPr id="26632" name="Line 8">
            <a:extLst>
              <a:ext uri="{FF2B5EF4-FFF2-40B4-BE49-F238E27FC236}">
                <a16:creationId xmlns:a16="http://schemas.microsoft.com/office/drawing/2014/main" id="{CD9A3C63-D3FF-4A6E-9039-90465D669EC4}"/>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26636" name="Picture 12" descr="SOP COVER">
            <a:extLst>
              <a:ext uri="{FF2B5EF4-FFF2-40B4-BE49-F238E27FC236}">
                <a16:creationId xmlns:a16="http://schemas.microsoft.com/office/drawing/2014/main" id="{C2655A12-D863-4168-B2FC-82FC56C88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905000"/>
            <a:ext cx="3259137" cy="4572000"/>
          </a:xfrm>
          <a:prstGeom prst="rect">
            <a:avLst/>
          </a:prstGeom>
          <a:noFill/>
          <a:extLst>
            <a:ext uri="{909E8E84-426E-40DD-AFC4-6F175D3DCCD1}">
              <a14:hiddenFill xmlns:a14="http://schemas.microsoft.com/office/drawing/2010/main">
                <a:solidFill>
                  <a:srgbClr val="FFFFFF"/>
                </a:solidFill>
              </a14:hiddenFill>
            </a:ext>
          </a:extLst>
        </p:spPr>
      </p:pic>
      <p:sp>
        <p:nvSpPr>
          <p:cNvPr id="26637" name="Rectangle 13">
            <a:extLst>
              <a:ext uri="{FF2B5EF4-FFF2-40B4-BE49-F238E27FC236}">
                <a16:creationId xmlns:a16="http://schemas.microsoft.com/office/drawing/2014/main" id="{64BF62A6-5CB8-44A0-961C-94D12D303053}"/>
              </a:ext>
            </a:extLst>
          </p:cNvPr>
          <p:cNvSpPr>
            <a:spLocks noChangeArrowheads="1"/>
          </p:cNvSpPr>
          <p:nvPr/>
        </p:nvSpPr>
        <p:spPr bwMode="auto">
          <a:xfrm>
            <a:off x="3751263" y="4191000"/>
            <a:ext cx="8118474" cy="22860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Text Box 14">
            <a:extLst>
              <a:ext uri="{FF2B5EF4-FFF2-40B4-BE49-F238E27FC236}">
                <a16:creationId xmlns:a16="http://schemas.microsoft.com/office/drawing/2014/main" id="{B91134D2-4DBC-4A58-93BE-E915442CA585}"/>
              </a:ext>
            </a:extLst>
          </p:cNvPr>
          <p:cNvSpPr txBox="1">
            <a:spLocks noChangeArrowheads="1"/>
          </p:cNvSpPr>
          <p:nvPr/>
        </p:nvSpPr>
        <p:spPr bwMode="auto">
          <a:xfrm>
            <a:off x="3962400" y="4648200"/>
            <a:ext cx="769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000" dirty="0">
                <a:solidFill>
                  <a:schemeClr val="bg1"/>
                </a:solidFill>
                <a:latin typeface="Calibri" panose="020F0502020204030204" pitchFamily="34" charset="0"/>
              </a:rPr>
              <a:t>“To say that this book is controversial is putting it mildly...”</a:t>
            </a:r>
          </a:p>
        </p:txBody>
      </p:sp>
      <p:sp>
        <p:nvSpPr>
          <p:cNvPr id="2" name="Rectangle 9">
            <a:extLst>
              <a:ext uri="{FF2B5EF4-FFF2-40B4-BE49-F238E27FC236}">
                <a16:creationId xmlns:a16="http://schemas.microsoft.com/office/drawing/2014/main" id="{20AA3B80-9CF6-66DB-F6C4-20238CCBA467}"/>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561A1A94-A788-BC1D-33EF-FBF5F2140171}"/>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2A1CB462-7469-0125-C0DF-504E875B0A6F}"/>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4AA0535-2512-B33B-E02F-DF762D24AA3C}"/>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3C506C7-2C2A-41E9-942D-A841DC52B764}"/>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28674" name="Rectangle 2">
            <a:extLst>
              <a:ext uri="{FF2B5EF4-FFF2-40B4-BE49-F238E27FC236}">
                <a16:creationId xmlns:a16="http://schemas.microsoft.com/office/drawing/2014/main" id="{AE2AB6C1-F030-460C-8061-21B9C5AE1DD5}"/>
              </a:ext>
            </a:extLst>
          </p:cNvPr>
          <p:cNvSpPr>
            <a:spLocks noGrp="1" noChangeArrowheads="1"/>
          </p:cNvSpPr>
          <p:nvPr>
            <p:ph idx="1"/>
          </p:nvPr>
        </p:nvSpPr>
        <p:spPr>
          <a:xfrm>
            <a:off x="381000" y="1828800"/>
            <a:ext cx="11430000" cy="4800600"/>
          </a:xfrm>
        </p:spPr>
        <p:txBody>
          <a:bodyPr/>
          <a:lstStyle/>
          <a:p>
            <a:pPr>
              <a:lnSpc>
                <a:spcPct val="100000"/>
              </a:lnSpc>
            </a:pPr>
            <a:r>
              <a:rPr lang="en-US" altLang="en-US" sz="3600" b="1" dirty="0">
                <a:solidFill>
                  <a:schemeClr val="bg1"/>
                </a:solidFill>
                <a:latin typeface="Calibri" panose="020F0502020204030204" pitchFamily="34" charset="0"/>
              </a:rPr>
              <a:t>Contention of those who support the 70 A.D. doctrine that </a:t>
            </a:r>
            <a:r>
              <a:rPr lang="en-US" altLang="en-US" sz="3600" b="1" dirty="0">
                <a:solidFill>
                  <a:srgbClr val="FFFF00"/>
                </a:solidFill>
                <a:latin typeface="Calibri" panose="020F0502020204030204" pitchFamily="34" charset="0"/>
              </a:rPr>
              <a:t>ALL</a:t>
            </a:r>
            <a:r>
              <a:rPr lang="en-US" altLang="en-US" sz="3600" b="1" dirty="0">
                <a:solidFill>
                  <a:schemeClr val="bg1"/>
                </a:solidFill>
                <a:latin typeface="Calibri" panose="020F0502020204030204" pitchFamily="34" charset="0"/>
              </a:rPr>
              <a:t> the New Testament books were written prior to 70 A.D.</a:t>
            </a:r>
          </a:p>
          <a:p>
            <a:pPr lvl="1">
              <a:lnSpc>
                <a:spcPct val="100000"/>
              </a:lnSpc>
            </a:pPr>
            <a:r>
              <a:rPr lang="en-US" altLang="en-US" sz="3400" dirty="0">
                <a:solidFill>
                  <a:schemeClr val="bg1"/>
                </a:solidFill>
                <a:latin typeface="Calibri" panose="020F0502020204030204" pitchFamily="34" charset="0"/>
              </a:rPr>
              <a:t>If </a:t>
            </a:r>
            <a:r>
              <a:rPr lang="en-US" altLang="en-US" sz="3400" b="1" dirty="0">
                <a:solidFill>
                  <a:srgbClr val="FFFF00"/>
                </a:solidFill>
                <a:latin typeface="Calibri" panose="020F0502020204030204" pitchFamily="34" charset="0"/>
              </a:rPr>
              <a:t>ANY </a:t>
            </a:r>
            <a:r>
              <a:rPr lang="en-US" altLang="en-US" sz="3400" dirty="0">
                <a:solidFill>
                  <a:schemeClr val="bg1"/>
                </a:solidFill>
                <a:latin typeface="Calibri" panose="020F0502020204030204" pitchFamily="34" charset="0"/>
              </a:rPr>
              <a:t>of the books were written after 70 A.D. and they mention the end of things yet to come, the theory under consideration would be proved false.</a:t>
            </a:r>
          </a:p>
        </p:txBody>
      </p:sp>
      <p:sp>
        <p:nvSpPr>
          <p:cNvPr id="28680" name="Line 8">
            <a:extLst>
              <a:ext uri="{FF2B5EF4-FFF2-40B4-BE49-F238E27FC236}">
                <a16:creationId xmlns:a16="http://schemas.microsoft.com/office/drawing/2014/main" id="{62E8FB2A-F260-4C0C-B7E2-F9452D301B3A}"/>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74E23EBA-D819-2D8C-86FA-26AEC79856EA}"/>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2ACE45B3-5C74-7EE5-DA8F-6038791257F6}"/>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1D58E5B2-36CF-9419-69C8-34485C416345}"/>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0F85356-0CF5-2A86-CFDC-EE3758559081}"/>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 calcmode="lin" valueType="num">
                                      <p:cBhvr>
                                        <p:cTn id="7" dur="500" fill="hold"/>
                                        <p:tgtEl>
                                          <p:spTgt spid="2867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867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4EEA87F-1959-4E12-870A-C45A6F59A2DA}"/>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29698" name="Rectangle 2">
            <a:extLst>
              <a:ext uri="{FF2B5EF4-FFF2-40B4-BE49-F238E27FC236}">
                <a16:creationId xmlns:a16="http://schemas.microsoft.com/office/drawing/2014/main" id="{03F2DDCD-6BE5-4E02-B2CC-B01CEAF07CB1}"/>
              </a:ext>
            </a:extLst>
          </p:cNvPr>
          <p:cNvSpPr>
            <a:spLocks noGrp="1" noChangeArrowheads="1"/>
          </p:cNvSpPr>
          <p:nvPr>
            <p:ph idx="1"/>
          </p:nvPr>
        </p:nvSpPr>
        <p:spPr>
          <a:xfrm>
            <a:off x="381000" y="1752600"/>
            <a:ext cx="11430000" cy="4953000"/>
          </a:xfrm>
        </p:spPr>
        <p:txBody>
          <a:bodyPr/>
          <a:lstStyle/>
          <a:p>
            <a:pPr>
              <a:lnSpc>
                <a:spcPct val="100000"/>
              </a:lnSpc>
            </a:pPr>
            <a:r>
              <a:rPr lang="en-US" altLang="en-US" sz="3600" dirty="0">
                <a:solidFill>
                  <a:schemeClr val="bg1"/>
                </a:solidFill>
                <a:latin typeface="Calibri" panose="020F0502020204030204" pitchFamily="34" charset="0"/>
              </a:rPr>
              <a:t>It </a:t>
            </a:r>
            <a:r>
              <a:rPr lang="en-US" altLang="en-US" sz="3600" b="1" dirty="0">
                <a:solidFill>
                  <a:srgbClr val="FFFF00"/>
                </a:solidFill>
                <a:latin typeface="Calibri" panose="020F0502020204030204" pitchFamily="34" charset="0"/>
              </a:rPr>
              <a:t>MUST</a:t>
            </a:r>
            <a:r>
              <a:rPr lang="en-US" altLang="en-US" sz="3600" dirty="0">
                <a:solidFill>
                  <a:schemeClr val="bg1"/>
                </a:solidFill>
                <a:latin typeface="Calibri" panose="020F0502020204030204" pitchFamily="34" charset="0"/>
              </a:rPr>
              <a:t> be admitted by those who support the 70 A.D. doctrine as well as those who oppose it, that the precise dating ultimately comes down to one’s </a:t>
            </a:r>
            <a:r>
              <a:rPr lang="en-US" altLang="en-US" sz="3600" dirty="0">
                <a:solidFill>
                  <a:srgbClr val="FFFF00"/>
                </a:solidFill>
                <a:latin typeface="Calibri" panose="020F0502020204030204" pitchFamily="34" charset="0"/>
              </a:rPr>
              <a:t>opinion</a:t>
            </a:r>
            <a:r>
              <a:rPr lang="en-US" altLang="en-US" sz="3600" dirty="0">
                <a:solidFill>
                  <a:schemeClr val="bg1"/>
                </a:solidFill>
                <a:latin typeface="Calibri" panose="020F0502020204030204" pitchFamily="34" charset="0"/>
              </a:rPr>
              <a:t> supported by whatever internal and external data one has at command to assist in the matter.</a:t>
            </a:r>
          </a:p>
          <a:p>
            <a:pPr lvl="1">
              <a:lnSpc>
                <a:spcPct val="100000"/>
              </a:lnSpc>
            </a:pPr>
            <a:r>
              <a:rPr lang="en-US" altLang="en-US" sz="3400" dirty="0">
                <a:solidFill>
                  <a:schemeClr val="bg1"/>
                </a:solidFill>
                <a:latin typeface="Calibri" panose="020F0502020204030204" pitchFamily="34" charset="0"/>
              </a:rPr>
              <a:t>Would be arrogant on the part of anyone to base a position on the absolute certainty that </a:t>
            </a:r>
            <a:r>
              <a:rPr lang="en-US" altLang="en-US" sz="3400" b="1" dirty="0">
                <a:solidFill>
                  <a:srgbClr val="FFFF00"/>
                </a:solidFill>
                <a:latin typeface="Calibri" panose="020F0502020204030204" pitchFamily="34" charset="0"/>
              </a:rPr>
              <a:t>EVERY</a:t>
            </a:r>
            <a:r>
              <a:rPr lang="en-US" altLang="en-US" sz="3400" dirty="0">
                <a:solidFill>
                  <a:schemeClr val="bg1"/>
                </a:solidFill>
                <a:latin typeface="Calibri" panose="020F0502020204030204" pitchFamily="34" charset="0"/>
              </a:rPr>
              <a:t> book was written prior to 70 A.D.</a:t>
            </a:r>
          </a:p>
        </p:txBody>
      </p:sp>
      <p:sp>
        <p:nvSpPr>
          <p:cNvPr id="29704" name="Line 8">
            <a:extLst>
              <a:ext uri="{FF2B5EF4-FFF2-40B4-BE49-F238E27FC236}">
                <a16:creationId xmlns:a16="http://schemas.microsoft.com/office/drawing/2014/main" id="{14ED22E3-45E1-424D-86DB-8E0403D3534C}"/>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D95E7C22-2399-70D0-239B-B0E2B5607CD8}"/>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5F08BB0A-63CF-3F80-2B18-16E69C1DCD75}"/>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F354E050-4255-83D3-E744-9A56560922DB}"/>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EEA4CE61-08BA-B09E-04EB-3526C826927E}"/>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 calcmode="lin" valueType="num">
                                      <p:cBhvr>
                                        <p:cTn id="7" dur="500" fill="hold"/>
                                        <p:tgtEl>
                                          <p:spTgt spid="2969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969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96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3EC0C2E3-BD68-4254-AAA2-E7A2FDCF0C38}"/>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0722" name="Rectangle 2">
            <a:extLst>
              <a:ext uri="{FF2B5EF4-FFF2-40B4-BE49-F238E27FC236}">
                <a16:creationId xmlns:a16="http://schemas.microsoft.com/office/drawing/2014/main" id="{1423D15B-5A21-4ACC-A01C-CADBE74C81B2}"/>
              </a:ext>
            </a:extLst>
          </p:cNvPr>
          <p:cNvSpPr>
            <a:spLocks noGrp="1" noChangeArrowheads="1"/>
          </p:cNvSpPr>
          <p:nvPr>
            <p:ph idx="1"/>
          </p:nvPr>
        </p:nvSpPr>
        <p:spPr>
          <a:xfrm>
            <a:off x="304800" y="1752600"/>
            <a:ext cx="11582400" cy="4953000"/>
          </a:xfrm>
        </p:spPr>
        <p:txBody>
          <a:bodyPr/>
          <a:lstStyle/>
          <a:p>
            <a:pPr>
              <a:lnSpc>
                <a:spcPct val="100000"/>
              </a:lnSpc>
            </a:pPr>
            <a:r>
              <a:rPr lang="en-US" altLang="en-US" sz="3600" b="1" dirty="0">
                <a:solidFill>
                  <a:schemeClr val="bg1"/>
                </a:solidFill>
                <a:latin typeface="Calibri" panose="020F0502020204030204" pitchFamily="34" charset="0"/>
              </a:rPr>
              <a:t>There is much evidence, based on the work of many</a:t>
            </a:r>
            <a:br>
              <a:rPr lang="en-US" altLang="en-US" sz="3600" b="1" dirty="0">
                <a:solidFill>
                  <a:schemeClr val="bg1"/>
                </a:solidFill>
                <a:latin typeface="Calibri" panose="020F0502020204030204" pitchFamily="34" charset="0"/>
              </a:rPr>
            </a:br>
            <a:r>
              <a:rPr lang="en-US" altLang="en-US" sz="3600" b="1" dirty="0">
                <a:solidFill>
                  <a:schemeClr val="bg1"/>
                </a:solidFill>
                <a:latin typeface="Calibri" panose="020F0502020204030204" pitchFamily="34" charset="0"/>
              </a:rPr>
              <a:t>Bible scholars, that the following books were written</a:t>
            </a:r>
            <a:br>
              <a:rPr lang="en-US" altLang="en-US" sz="3600" b="1" dirty="0">
                <a:solidFill>
                  <a:schemeClr val="bg1"/>
                </a:solidFill>
                <a:latin typeface="Calibri" panose="020F0502020204030204" pitchFamily="34" charset="0"/>
              </a:rPr>
            </a:br>
            <a:r>
              <a:rPr lang="en-US" altLang="en-US" sz="3600" b="1" dirty="0">
                <a:solidFill>
                  <a:srgbClr val="FFFF00"/>
                </a:solidFill>
                <a:latin typeface="Calibri" panose="020F0502020204030204" pitchFamily="34" charset="0"/>
              </a:rPr>
              <a:t>after 70 A.D.</a:t>
            </a:r>
          </a:p>
          <a:p>
            <a:pPr lvl="1">
              <a:lnSpc>
                <a:spcPct val="100000"/>
              </a:lnSpc>
            </a:pPr>
            <a:r>
              <a:rPr lang="en-US" altLang="en-US" sz="3400" dirty="0">
                <a:solidFill>
                  <a:schemeClr val="bg1"/>
                </a:solidFill>
                <a:latin typeface="Calibri" panose="020F0502020204030204" pitchFamily="34" charset="0"/>
              </a:rPr>
              <a:t>Gospel of John </a:t>
            </a:r>
            <a:r>
              <a:rPr lang="en-US" altLang="en-US" sz="3400" dirty="0">
                <a:solidFill>
                  <a:srgbClr val="FFC000"/>
                </a:solidFill>
                <a:latin typeface="Calibri" panose="020F0502020204030204" pitchFamily="34" charset="0"/>
              </a:rPr>
              <a:t>(80-98 A.D.)</a:t>
            </a:r>
          </a:p>
          <a:p>
            <a:pPr lvl="1">
              <a:lnSpc>
                <a:spcPct val="100000"/>
              </a:lnSpc>
            </a:pPr>
            <a:r>
              <a:rPr lang="en-US" altLang="en-US" sz="3400" dirty="0">
                <a:solidFill>
                  <a:schemeClr val="bg1"/>
                </a:solidFill>
                <a:latin typeface="Calibri" panose="020F0502020204030204" pitchFamily="34" charset="0"/>
              </a:rPr>
              <a:t>1, 2, 3 John </a:t>
            </a:r>
            <a:r>
              <a:rPr lang="en-US" altLang="en-US" sz="3400" dirty="0">
                <a:solidFill>
                  <a:srgbClr val="FFC000"/>
                </a:solidFill>
                <a:latin typeface="Calibri" panose="020F0502020204030204" pitchFamily="34" charset="0"/>
              </a:rPr>
              <a:t>(70-96 A.D.)</a:t>
            </a:r>
          </a:p>
          <a:p>
            <a:pPr lvl="1">
              <a:lnSpc>
                <a:spcPct val="100000"/>
              </a:lnSpc>
            </a:pPr>
            <a:r>
              <a:rPr lang="en-US" altLang="en-US" sz="3400" dirty="0">
                <a:solidFill>
                  <a:schemeClr val="bg1"/>
                </a:solidFill>
                <a:latin typeface="Calibri" panose="020F0502020204030204" pitchFamily="34" charset="0"/>
              </a:rPr>
              <a:t>Jude </a:t>
            </a:r>
            <a:r>
              <a:rPr lang="en-US" altLang="en-US" sz="3400" dirty="0">
                <a:solidFill>
                  <a:srgbClr val="FFC000"/>
                </a:solidFill>
                <a:latin typeface="Calibri" panose="020F0502020204030204" pitchFamily="34" charset="0"/>
              </a:rPr>
              <a:t>(70-90 A.D.)</a:t>
            </a:r>
          </a:p>
          <a:p>
            <a:pPr lvl="1">
              <a:lnSpc>
                <a:spcPct val="100000"/>
              </a:lnSpc>
            </a:pPr>
            <a:r>
              <a:rPr lang="en-US" altLang="en-US" sz="3400" dirty="0">
                <a:solidFill>
                  <a:schemeClr val="bg1"/>
                </a:solidFill>
                <a:latin typeface="Calibri" panose="020F0502020204030204" pitchFamily="34" charset="0"/>
              </a:rPr>
              <a:t>Revelation </a:t>
            </a:r>
            <a:r>
              <a:rPr lang="en-US" altLang="en-US" sz="3400" dirty="0">
                <a:solidFill>
                  <a:srgbClr val="FFC000"/>
                </a:solidFill>
                <a:latin typeface="Calibri" panose="020F0502020204030204" pitchFamily="34" charset="0"/>
              </a:rPr>
              <a:t>(80-96 A.D.)</a:t>
            </a:r>
          </a:p>
        </p:txBody>
      </p:sp>
      <p:sp>
        <p:nvSpPr>
          <p:cNvPr id="30728" name="Line 8">
            <a:extLst>
              <a:ext uri="{FF2B5EF4-FFF2-40B4-BE49-F238E27FC236}">
                <a16:creationId xmlns:a16="http://schemas.microsoft.com/office/drawing/2014/main" id="{72A8E3F1-4A82-415E-96AF-561BEAB405D5}"/>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30729" name="Picture 9" descr="Bible01">
            <a:extLst>
              <a:ext uri="{FF2B5EF4-FFF2-40B4-BE49-F238E27FC236}">
                <a16:creationId xmlns:a16="http://schemas.microsoft.com/office/drawing/2014/main" id="{2A1FDACF-2299-442E-92DC-C82993443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022614"/>
            <a:ext cx="3124200" cy="35305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6908554C-25CB-BF7C-21CF-597772C51BEE}"/>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7416911F-86D3-3AD7-25D6-D46D57E843C9}"/>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3DAE2FDB-F17B-B6AC-B2FB-EDA7F0813C52}"/>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AE27C764-06AA-E906-5C67-D9D106DD0D44}"/>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 calcmode="lin" valueType="num">
                                      <p:cBhvr>
                                        <p:cTn id="7" dur="500" fill="hold"/>
                                        <p:tgtEl>
                                          <p:spTgt spid="3072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2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2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0722">
                                            <p:txEl>
                                              <p:pRg st="2" end="2"/>
                                            </p:txEl>
                                          </p:spTgt>
                                        </p:tgtEl>
                                        <p:attrNameLst>
                                          <p:attrName>style.visibility</p:attrName>
                                        </p:attrNameLst>
                                      </p:cBhvr>
                                      <p:to>
                                        <p:strVal val="visible"/>
                                      </p:to>
                                    </p:set>
                                    <p:anim calcmode="lin" valueType="num">
                                      <p:cBhvr>
                                        <p:cTn id="14" dur="500" fill="hold"/>
                                        <p:tgtEl>
                                          <p:spTgt spid="3072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072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072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0722">
                                            <p:txEl>
                                              <p:pRg st="3" end="3"/>
                                            </p:txEl>
                                          </p:spTgt>
                                        </p:tgtEl>
                                        <p:attrNameLst>
                                          <p:attrName>style.visibility</p:attrName>
                                        </p:attrNameLst>
                                      </p:cBhvr>
                                      <p:to>
                                        <p:strVal val="visible"/>
                                      </p:to>
                                    </p:set>
                                    <p:anim calcmode="lin" valueType="num">
                                      <p:cBhvr>
                                        <p:cTn id="21" dur="500" fill="hold"/>
                                        <p:tgtEl>
                                          <p:spTgt spid="3072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072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072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0722">
                                            <p:txEl>
                                              <p:pRg st="4" end="4"/>
                                            </p:txEl>
                                          </p:spTgt>
                                        </p:tgtEl>
                                        <p:attrNameLst>
                                          <p:attrName>style.visibility</p:attrName>
                                        </p:attrNameLst>
                                      </p:cBhvr>
                                      <p:to>
                                        <p:strVal val="visible"/>
                                      </p:to>
                                    </p:set>
                                    <p:anim calcmode="lin" valueType="num">
                                      <p:cBhvr>
                                        <p:cTn id="28" dur="500" fill="hold"/>
                                        <p:tgtEl>
                                          <p:spTgt spid="3072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072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DB208B67-D335-4F52-8AD9-5DB6414A6EFA}"/>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1746" name="Rectangle 2">
            <a:extLst>
              <a:ext uri="{FF2B5EF4-FFF2-40B4-BE49-F238E27FC236}">
                <a16:creationId xmlns:a16="http://schemas.microsoft.com/office/drawing/2014/main" id="{1AD70644-9FC8-4E87-BCEA-0F238ECD93EE}"/>
              </a:ext>
            </a:extLst>
          </p:cNvPr>
          <p:cNvSpPr>
            <a:spLocks noGrp="1" noChangeArrowheads="1"/>
          </p:cNvSpPr>
          <p:nvPr>
            <p:ph idx="1"/>
          </p:nvPr>
        </p:nvSpPr>
        <p:spPr>
          <a:xfrm>
            <a:off x="381000" y="1752600"/>
            <a:ext cx="11506200" cy="4953000"/>
          </a:xfrm>
        </p:spPr>
        <p:txBody>
          <a:bodyPr/>
          <a:lstStyle/>
          <a:p>
            <a:r>
              <a:rPr lang="en-US" altLang="en-US" sz="4600" dirty="0">
                <a:solidFill>
                  <a:schemeClr val="bg1"/>
                </a:solidFill>
                <a:latin typeface="Calibri" panose="020F0502020204030204" pitchFamily="34" charset="0"/>
              </a:rPr>
              <a:t>Assuming that each of these books were written </a:t>
            </a:r>
            <a:r>
              <a:rPr lang="en-US" altLang="en-US" sz="4600" b="1" dirty="0">
                <a:solidFill>
                  <a:schemeClr val="bg1"/>
                </a:solidFill>
                <a:latin typeface="Calibri" panose="020F0502020204030204" pitchFamily="34" charset="0"/>
              </a:rPr>
              <a:t>after </a:t>
            </a:r>
            <a:r>
              <a:rPr lang="en-US" altLang="en-US" sz="4600" b="1" dirty="0">
                <a:solidFill>
                  <a:srgbClr val="FFFF00"/>
                </a:solidFill>
                <a:latin typeface="Calibri" panose="020F0502020204030204" pitchFamily="34" charset="0"/>
              </a:rPr>
              <a:t>70 A.D.</a:t>
            </a:r>
            <a:r>
              <a:rPr lang="en-US" altLang="en-US" sz="4600" dirty="0">
                <a:solidFill>
                  <a:schemeClr val="bg1"/>
                </a:solidFill>
                <a:latin typeface="Calibri" panose="020F0502020204030204" pitchFamily="34" charset="0"/>
              </a:rPr>
              <a:t>, then the following scriptures would deal this false doctrine a death blow!</a:t>
            </a:r>
            <a:endParaRPr lang="en-US" altLang="en-US" sz="4600" i="1" dirty="0">
              <a:solidFill>
                <a:schemeClr val="bg1"/>
              </a:solidFill>
              <a:latin typeface="Calibri" panose="020F0502020204030204" pitchFamily="34" charset="0"/>
            </a:endParaRPr>
          </a:p>
        </p:txBody>
      </p:sp>
      <p:sp>
        <p:nvSpPr>
          <p:cNvPr id="31752" name="Line 8">
            <a:extLst>
              <a:ext uri="{FF2B5EF4-FFF2-40B4-BE49-F238E27FC236}">
                <a16:creationId xmlns:a16="http://schemas.microsoft.com/office/drawing/2014/main" id="{D4EA565F-FBF3-4FA0-B10F-53150E060A4A}"/>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31756" name="Picture 12" descr="sunset_large_yellowOrange-1248x252">
            <a:extLst>
              <a:ext uri="{FF2B5EF4-FFF2-40B4-BE49-F238E27FC236}">
                <a16:creationId xmlns:a16="http://schemas.microsoft.com/office/drawing/2014/main" id="{2FA56F47-4216-430D-A3F8-4A8D4B051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9601"/>
            <a:ext cx="11430000" cy="2057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00C3C5EE-C778-FEEE-F881-9E5E07CC5AD9}"/>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1A0A7153-8351-251D-CDBC-FE1C2CA542DC}"/>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00C5DFE6-2798-93A6-AE0C-F9058182CD46}"/>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1FE8F78B-76A1-AAEC-F9E9-F20EE28CE615}"/>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FA2A7BC2-FCB6-4DB6-A5D0-58F7217AA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4">
            <a:extLst>
              <a:ext uri="{FF2B5EF4-FFF2-40B4-BE49-F238E27FC236}">
                <a16:creationId xmlns:a16="http://schemas.microsoft.com/office/drawing/2014/main" id="{AE698A2E-620E-4953-AFDD-48CCA4DD181E}"/>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2777" name="Line 9">
            <a:extLst>
              <a:ext uri="{FF2B5EF4-FFF2-40B4-BE49-F238E27FC236}">
                <a16:creationId xmlns:a16="http://schemas.microsoft.com/office/drawing/2014/main" id="{D8DABA28-C198-4E45-ADF4-8F69794719A8}"/>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2778" name="Text Box 10">
            <a:extLst>
              <a:ext uri="{FF2B5EF4-FFF2-40B4-BE49-F238E27FC236}">
                <a16:creationId xmlns:a16="http://schemas.microsoft.com/office/drawing/2014/main" id="{409D4DAC-DBCB-458B-8A66-2C1BFD39FCB8}"/>
              </a:ext>
            </a:extLst>
          </p:cNvPr>
          <p:cNvSpPr txBox="1">
            <a:spLocks noChangeArrowheads="1"/>
          </p:cNvSpPr>
          <p:nvPr/>
        </p:nvSpPr>
        <p:spPr bwMode="auto">
          <a:xfrm>
            <a:off x="3200400" y="2133603"/>
            <a:ext cx="5638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latin typeface="Calibri" panose="020F0502020204030204" pitchFamily="34" charset="0"/>
              </a:rPr>
              <a:t>“In My Father's house are many mansions; if it were not so, I would have told you. </a:t>
            </a:r>
            <a:r>
              <a:rPr lang="en-US" altLang="en-US" sz="2800" b="1" dirty="0">
                <a:solidFill>
                  <a:srgbClr val="800000"/>
                </a:solidFill>
                <a:latin typeface="Calibri" panose="020F0502020204030204" pitchFamily="34" charset="0"/>
              </a:rPr>
              <a:t>I go to prepare a place for you</a:t>
            </a:r>
            <a:r>
              <a:rPr lang="en-US" altLang="en-US" sz="2800" dirty="0">
                <a:latin typeface="Calibri" panose="020F0502020204030204" pitchFamily="34" charset="0"/>
              </a:rPr>
              <a:t>. And if I go and prepare a place for you, </a:t>
            </a:r>
            <a:r>
              <a:rPr lang="en-US" altLang="en-US" sz="2800" b="1" dirty="0">
                <a:solidFill>
                  <a:srgbClr val="800000"/>
                </a:solidFill>
                <a:latin typeface="Calibri" panose="020F0502020204030204" pitchFamily="34" charset="0"/>
              </a:rPr>
              <a:t>I will come again and receive you to Myself</a:t>
            </a:r>
            <a:r>
              <a:rPr lang="en-US" altLang="en-US" sz="2800" dirty="0">
                <a:solidFill>
                  <a:schemeClr val="bg1"/>
                </a:solidFill>
                <a:latin typeface="Calibri" panose="020F0502020204030204" pitchFamily="34" charset="0"/>
              </a:rPr>
              <a:t>;</a:t>
            </a:r>
            <a:r>
              <a:rPr lang="en-US" altLang="en-US" sz="2800" dirty="0">
                <a:latin typeface="Calibri" panose="020F0502020204030204" pitchFamily="34" charset="0"/>
              </a:rPr>
              <a:t> that where I am, there you may be also.”</a:t>
            </a:r>
            <a:br>
              <a:rPr lang="en-US" altLang="en-US" sz="2800" dirty="0">
                <a:latin typeface="Calibri" panose="020F0502020204030204" pitchFamily="34" charset="0"/>
              </a:rPr>
            </a:br>
            <a:r>
              <a:rPr lang="en-US" altLang="en-US" sz="2800" b="1" dirty="0">
                <a:latin typeface="Calibri" panose="020F0502020204030204" pitchFamily="34" charset="0"/>
              </a:rPr>
              <a:t>John 14:2-3</a:t>
            </a:r>
          </a:p>
        </p:txBody>
      </p:sp>
      <p:sp>
        <p:nvSpPr>
          <p:cNvPr id="2" name="Rectangle 9">
            <a:extLst>
              <a:ext uri="{FF2B5EF4-FFF2-40B4-BE49-F238E27FC236}">
                <a16:creationId xmlns:a16="http://schemas.microsoft.com/office/drawing/2014/main" id="{A4510BEF-A859-B17F-CF62-2D3E70F840AA}"/>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A895B3FB-1B9F-D329-9072-2EB29013221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EE0301A3-F7CF-59DB-06F1-AC494849CD77}"/>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07D5D905-4834-B026-B53C-DC222034B499}"/>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B9A88361-B808-4F23-A04B-8EEFA06D7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3">
            <a:extLst>
              <a:ext uri="{FF2B5EF4-FFF2-40B4-BE49-F238E27FC236}">
                <a16:creationId xmlns:a16="http://schemas.microsoft.com/office/drawing/2014/main" id="{B3DAF127-8327-44DC-8534-E4D7F67ED45E}"/>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3800" name="Line 8">
            <a:extLst>
              <a:ext uri="{FF2B5EF4-FFF2-40B4-BE49-F238E27FC236}">
                <a16:creationId xmlns:a16="http://schemas.microsoft.com/office/drawing/2014/main" id="{F019BFC8-47BC-417D-8323-8A0CE50AEF58}"/>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3801" name="Text Box 9">
            <a:extLst>
              <a:ext uri="{FF2B5EF4-FFF2-40B4-BE49-F238E27FC236}">
                <a16:creationId xmlns:a16="http://schemas.microsoft.com/office/drawing/2014/main" id="{929098F7-8C43-4AA5-AB1D-3269250AA21C}"/>
              </a:ext>
            </a:extLst>
          </p:cNvPr>
          <p:cNvSpPr txBox="1">
            <a:spLocks noChangeArrowheads="1"/>
          </p:cNvSpPr>
          <p:nvPr/>
        </p:nvSpPr>
        <p:spPr bwMode="auto">
          <a:xfrm>
            <a:off x="3200400" y="2743203"/>
            <a:ext cx="5638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latin typeface="Calibri" panose="020F0502020204030204" pitchFamily="34" charset="0"/>
              </a:rPr>
              <a:t>“And now, little children, abide in Him, that </a:t>
            </a:r>
            <a:r>
              <a:rPr lang="en-US" altLang="en-US" sz="2800" b="1" dirty="0">
                <a:solidFill>
                  <a:srgbClr val="800000"/>
                </a:solidFill>
                <a:latin typeface="Calibri" panose="020F0502020204030204" pitchFamily="34" charset="0"/>
              </a:rPr>
              <a:t>when He appears</a:t>
            </a:r>
            <a:r>
              <a:rPr lang="en-US" altLang="en-US" sz="2800" dirty="0">
                <a:latin typeface="Calibri" panose="020F0502020204030204" pitchFamily="34" charset="0"/>
              </a:rPr>
              <a:t>, we may have confidence and not be ashamed before Him </a:t>
            </a:r>
            <a:r>
              <a:rPr lang="en-US" altLang="en-US" sz="2800" b="1" dirty="0">
                <a:solidFill>
                  <a:srgbClr val="800000"/>
                </a:solidFill>
                <a:latin typeface="Calibri" panose="020F0502020204030204" pitchFamily="34" charset="0"/>
              </a:rPr>
              <a:t>at His coming</a:t>
            </a:r>
            <a:r>
              <a:rPr lang="en-US" altLang="en-US" sz="2800" dirty="0">
                <a:latin typeface="Calibri" panose="020F0502020204030204" pitchFamily="34" charset="0"/>
              </a:rPr>
              <a:t>.”</a:t>
            </a:r>
            <a:br>
              <a:rPr lang="en-US" altLang="en-US" sz="2800" dirty="0">
                <a:latin typeface="Calibri" panose="020F0502020204030204" pitchFamily="34" charset="0"/>
              </a:rPr>
            </a:br>
            <a:r>
              <a:rPr lang="en-US" altLang="en-US" sz="2800" b="1" dirty="0">
                <a:latin typeface="Calibri" panose="020F0502020204030204" pitchFamily="34" charset="0"/>
              </a:rPr>
              <a:t>1 John 2:28</a:t>
            </a:r>
          </a:p>
        </p:txBody>
      </p:sp>
      <p:sp>
        <p:nvSpPr>
          <p:cNvPr id="2" name="Rectangle 9">
            <a:extLst>
              <a:ext uri="{FF2B5EF4-FFF2-40B4-BE49-F238E27FC236}">
                <a16:creationId xmlns:a16="http://schemas.microsoft.com/office/drawing/2014/main" id="{F2EFC66D-5BC3-7A1C-8520-B17EA6F545A0}"/>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FEBFD57E-0418-80B1-C982-69681C85B727}"/>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B2F1CFC6-F8F0-C489-35AB-601604DC2D34}"/>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8EA7E30-9ECB-0F00-9CF1-A50716BCACCB}"/>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C962048-1E72-45B8-9B60-E57E4286B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a:extLst>
              <a:ext uri="{FF2B5EF4-FFF2-40B4-BE49-F238E27FC236}">
                <a16:creationId xmlns:a16="http://schemas.microsoft.com/office/drawing/2014/main" id="{CFBBCFE9-563A-43E4-93BC-1A4EC5A439A4}"/>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4824" name="Line 8">
            <a:extLst>
              <a:ext uri="{FF2B5EF4-FFF2-40B4-BE49-F238E27FC236}">
                <a16:creationId xmlns:a16="http://schemas.microsoft.com/office/drawing/2014/main" id="{56A53DA3-4B44-4916-B460-C62ADE2EDD3E}"/>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4825" name="Text Box 9">
            <a:extLst>
              <a:ext uri="{FF2B5EF4-FFF2-40B4-BE49-F238E27FC236}">
                <a16:creationId xmlns:a16="http://schemas.microsoft.com/office/drawing/2014/main" id="{464F925B-AB87-43F4-AAC4-36BCBD6FE337}"/>
              </a:ext>
            </a:extLst>
          </p:cNvPr>
          <p:cNvSpPr txBox="1">
            <a:spLocks noChangeArrowheads="1"/>
          </p:cNvSpPr>
          <p:nvPr/>
        </p:nvSpPr>
        <p:spPr bwMode="auto">
          <a:xfrm>
            <a:off x="3200400" y="2527300"/>
            <a:ext cx="5638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latin typeface="Calibri" panose="020F0502020204030204" pitchFamily="34" charset="0"/>
              </a:rPr>
              <a:t>“Beloved, now we are children of God; and it has not yet been revealed what we shall be, but we know that </a:t>
            </a:r>
            <a:r>
              <a:rPr lang="en-US" altLang="en-US" sz="2800" b="1" dirty="0">
                <a:solidFill>
                  <a:srgbClr val="800000"/>
                </a:solidFill>
                <a:latin typeface="Calibri" panose="020F0502020204030204" pitchFamily="34" charset="0"/>
              </a:rPr>
              <a:t>when He is revealed, we shall be like Him, for we shall see Him as He is</a:t>
            </a:r>
            <a:r>
              <a:rPr lang="en-US" altLang="en-US" sz="2800" dirty="0">
                <a:latin typeface="Calibri" panose="020F0502020204030204" pitchFamily="34" charset="0"/>
              </a:rPr>
              <a:t>.”</a:t>
            </a:r>
            <a:br>
              <a:rPr lang="en-US" altLang="en-US" sz="2800" dirty="0">
                <a:latin typeface="Calibri" panose="020F0502020204030204" pitchFamily="34" charset="0"/>
              </a:rPr>
            </a:br>
            <a:r>
              <a:rPr lang="en-US" altLang="en-US" sz="2800" b="1" dirty="0">
                <a:latin typeface="Calibri" panose="020F0502020204030204" pitchFamily="34" charset="0"/>
              </a:rPr>
              <a:t>1 John 3:2</a:t>
            </a:r>
          </a:p>
        </p:txBody>
      </p:sp>
      <p:sp>
        <p:nvSpPr>
          <p:cNvPr id="2" name="Rectangle 9">
            <a:extLst>
              <a:ext uri="{FF2B5EF4-FFF2-40B4-BE49-F238E27FC236}">
                <a16:creationId xmlns:a16="http://schemas.microsoft.com/office/drawing/2014/main" id="{8EC757EB-A1C5-BBC0-2E58-A794FFF924B7}"/>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AC7F26B4-5917-A17D-ADE5-EA3984DD53CD}"/>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CDE6C77B-78F9-D283-B06F-BEEF004649C3}"/>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E3550E32-E0D3-8BD8-C551-0A930D52F523}"/>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9332DCF-70B9-43C7-B32E-891991303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a:extLst>
              <a:ext uri="{FF2B5EF4-FFF2-40B4-BE49-F238E27FC236}">
                <a16:creationId xmlns:a16="http://schemas.microsoft.com/office/drawing/2014/main" id="{AD39EF2C-0671-40C6-BBED-1E4E6B7B24C3}"/>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5848" name="Line 8">
            <a:extLst>
              <a:ext uri="{FF2B5EF4-FFF2-40B4-BE49-F238E27FC236}">
                <a16:creationId xmlns:a16="http://schemas.microsoft.com/office/drawing/2014/main" id="{DE870A6F-1D62-4455-8A1C-9F19038E80F0}"/>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5849" name="Text Box 9">
            <a:extLst>
              <a:ext uri="{FF2B5EF4-FFF2-40B4-BE49-F238E27FC236}">
                <a16:creationId xmlns:a16="http://schemas.microsoft.com/office/drawing/2014/main" id="{44D2648C-1DFD-47E2-9B04-ED5A47275471}"/>
              </a:ext>
            </a:extLst>
          </p:cNvPr>
          <p:cNvSpPr txBox="1">
            <a:spLocks noChangeArrowheads="1"/>
          </p:cNvSpPr>
          <p:nvPr/>
        </p:nvSpPr>
        <p:spPr bwMode="auto">
          <a:xfrm>
            <a:off x="3048000" y="1981200"/>
            <a:ext cx="5791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latin typeface="Calibri" panose="020F0502020204030204" pitchFamily="34" charset="0"/>
              </a:rPr>
              <a:t>“Now Enoch, the seventh from Adam, prophesied about these men also, saying</a:t>
            </a:r>
            <a:r>
              <a:rPr lang="en-US" altLang="en-US" sz="2400" dirty="0">
                <a:solidFill>
                  <a:schemeClr val="bg1"/>
                </a:solidFill>
                <a:latin typeface="Calibri" panose="020F0502020204030204" pitchFamily="34" charset="0"/>
              </a:rPr>
              <a:t>, “</a:t>
            </a:r>
            <a:r>
              <a:rPr lang="en-US" altLang="en-US" sz="2400" b="1" dirty="0">
                <a:solidFill>
                  <a:srgbClr val="C00000"/>
                </a:solidFill>
                <a:latin typeface="Calibri" panose="020F0502020204030204" pitchFamily="34" charset="0"/>
              </a:rPr>
              <a:t>Behold, the Lord </a:t>
            </a:r>
            <a:r>
              <a:rPr lang="en-US" altLang="en-US" sz="2400" b="1" dirty="0">
                <a:latin typeface="Calibri" panose="020F0502020204030204" pitchFamily="34" charset="0"/>
              </a:rPr>
              <a:t>comes</a:t>
            </a:r>
            <a:r>
              <a:rPr lang="en-US" altLang="en-US" sz="2400" dirty="0">
                <a:latin typeface="Calibri" panose="020F0502020204030204" pitchFamily="34" charset="0"/>
              </a:rPr>
              <a:t> with ten thousands of His saints, </a:t>
            </a:r>
            <a:r>
              <a:rPr lang="en-US" altLang="en-US" sz="2400" b="1" dirty="0">
                <a:solidFill>
                  <a:srgbClr val="C00000"/>
                </a:solidFill>
                <a:latin typeface="Calibri" panose="020F0502020204030204" pitchFamily="34" charset="0"/>
              </a:rPr>
              <a:t>to execute judgment on all</a:t>
            </a:r>
            <a:r>
              <a:rPr lang="en-US" altLang="en-US" sz="2400" dirty="0">
                <a:latin typeface="Calibri" panose="020F0502020204030204" pitchFamily="34" charset="0"/>
              </a:rPr>
              <a:t>, to convict all who are ungodly among them of all their ungodly deeds which they have committed in an ungodly way, and of all the harsh things which ungodly sinners have spoken against Him.”</a:t>
            </a:r>
            <a:br>
              <a:rPr lang="en-US" altLang="en-US" sz="2400" dirty="0">
                <a:latin typeface="Calibri" panose="020F0502020204030204" pitchFamily="34" charset="0"/>
              </a:rPr>
            </a:br>
            <a:r>
              <a:rPr lang="en-US" altLang="en-US" sz="2400" b="1" dirty="0">
                <a:latin typeface="Calibri" panose="020F0502020204030204" pitchFamily="34" charset="0"/>
              </a:rPr>
              <a:t>Jude 14-15</a:t>
            </a:r>
          </a:p>
        </p:txBody>
      </p:sp>
      <p:sp>
        <p:nvSpPr>
          <p:cNvPr id="2" name="Rectangle 9">
            <a:extLst>
              <a:ext uri="{FF2B5EF4-FFF2-40B4-BE49-F238E27FC236}">
                <a16:creationId xmlns:a16="http://schemas.microsoft.com/office/drawing/2014/main" id="{425527ED-DCC5-1D09-4825-7266E49F909D}"/>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287FFE55-CA05-50C2-8FC4-0C7F54B5A059}"/>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C5585BC6-7D06-63C2-1414-70A9AFF4C427}"/>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00FB77F-04AD-BEC0-020E-909965A52F75}"/>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F05FA7C-C23A-4589-AB8D-A8C3DE63DC64}"/>
              </a:ext>
            </a:extLst>
          </p:cNvPr>
          <p:cNvSpPr>
            <a:spLocks noGrp="1" noChangeArrowheads="1"/>
          </p:cNvSpPr>
          <p:nvPr>
            <p:ph type="title"/>
          </p:nvPr>
        </p:nvSpPr>
        <p:spPr>
          <a:xfrm>
            <a:off x="2057400" y="228600"/>
            <a:ext cx="8153400" cy="1143000"/>
          </a:xfrm>
          <a:effectLst>
            <a:outerShdw dist="35921" dir="2700000" algn="ctr" rotWithShape="0">
              <a:schemeClr val="accent2"/>
            </a:outerShdw>
          </a:effectLst>
        </p:spPr>
        <p:txBody>
          <a:bodyPr/>
          <a:lstStyle/>
          <a:p>
            <a:pPr algn="ctr"/>
            <a:r>
              <a:rPr lang="en-US" altLang="en-US" sz="5400" b="1" dirty="0">
                <a:solidFill>
                  <a:schemeClr val="bg1"/>
                </a:solidFill>
                <a:latin typeface="+mn-lt"/>
              </a:rPr>
              <a:t>Introduction</a:t>
            </a:r>
          </a:p>
        </p:txBody>
      </p:sp>
      <p:sp>
        <p:nvSpPr>
          <p:cNvPr id="7171" name="Rectangle 3">
            <a:extLst>
              <a:ext uri="{FF2B5EF4-FFF2-40B4-BE49-F238E27FC236}">
                <a16:creationId xmlns:a16="http://schemas.microsoft.com/office/drawing/2014/main" id="{93553174-8B0D-41E6-AC40-2D6E82991480}"/>
              </a:ext>
            </a:extLst>
          </p:cNvPr>
          <p:cNvSpPr>
            <a:spLocks noGrp="1" noChangeArrowheads="1"/>
          </p:cNvSpPr>
          <p:nvPr>
            <p:ph idx="1"/>
          </p:nvPr>
        </p:nvSpPr>
        <p:spPr>
          <a:xfrm>
            <a:off x="1828800" y="1752600"/>
            <a:ext cx="8534400" cy="762000"/>
          </a:xfrm>
        </p:spPr>
        <p:txBody>
          <a:bodyPr>
            <a:normAutofit/>
          </a:bodyPr>
          <a:lstStyle/>
          <a:p>
            <a:r>
              <a:rPr lang="en-US" altLang="en-US" sz="4000" b="1" dirty="0">
                <a:solidFill>
                  <a:schemeClr val="bg1"/>
                </a:solidFill>
                <a:latin typeface="Calibri" panose="020F0502020204030204" pitchFamily="34" charset="0"/>
              </a:rPr>
              <a:t>Warnings</a:t>
            </a:r>
          </a:p>
        </p:txBody>
      </p:sp>
      <p:sp>
        <p:nvSpPr>
          <p:cNvPr id="7172" name="Rectangle 4">
            <a:extLst>
              <a:ext uri="{FF2B5EF4-FFF2-40B4-BE49-F238E27FC236}">
                <a16:creationId xmlns:a16="http://schemas.microsoft.com/office/drawing/2014/main" id="{A1FA5B85-44B6-41BB-B63F-40BBFA2E42FB}"/>
              </a:ext>
            </a:extLst>
          </p:cNvPr>
          <p:cNvSpPr>
            <a:spLocks noChangeArrowheads="1"/>
          </p:cNvSpPr>
          <p:nvPr/>
        </p:nvSpPr>
        <p:spPr bwMode="auto">
          <a:xfrm>
            <a:off x="381000" y="2743200"/>
            <a:ext cx="11430000" cy="3738744"/>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Text Box 5">
            <a:extLst>
              <a:ext uri="{FF2B5EF4-FFF2-40B4-BE49-F238E27FC236}">
                <a16:creationId xmlns:a16="http://schemas.microsoft.com/office/drawing/2014/main" id="{8EA2ED01-8924-47AC-B7C7-92260F4F3C53}"/>
              </a:ext>
            </a:extLst>
          </p:cNvPr>
          <p:cNvSpPr txBox="1">
            <a:spLocks noChangeArrowheads="1"/>
          </p:cNvSpPr>
          <p:nvPr/>
        </p:nvSpPr>
        <p:spPr bwMode="auto">
          <a:xfrm>
            <a:off x="533400" y="2743200"/>
            <a:ext cx="11125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400" dirty="0">
                <a:solidFill>
                  <a:schemeClr val="bg1"/>
                </a:solidFill>
                <a:latin typeface="Calibri" panose="020F0502020204030204" pitchFamily="34" charset="0"/>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a:t>
            </a:r>
          </a:p>
          <a:p>
            <a:pPr algn="ctr"/>
            <a:r>
              <a:rPr lang="en-US" altLang="en-US" sz="3400" b="1" dirty="0">
                <a:solidFill>
                  <a:schemeClr val="bg1"/>
                </a:solidFill>
                <a:latin typeface="Calibri" panose="020F0502020204030204" pitchFamily="34" charset="0"/>
              </a:rPr>
              <a:t>Galatians 1:6-8</a:t>
            </a:r>
          </a:p>
        </p:txBody>
      </p:sp>
      <p:sp>
        <p:nvSpPr>
          <p:cNvPr id="7178" name="Line 10">
            <a:extLst>
              <a:ext uri="{FF2B5EF4-FFF2-40B4-BE49-F238E27FC236}">
                <a16:creationId xmlns:a16="http://schemas.microsoft.com/office/drawing/2014/main" id="{5552A3E0-4FED-4AA7-82DA-026EC6E597F6}"/>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92EED40D-6B12-D1D1-33EE-1B0D2D41936C}"/>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C39AF3DE-AEBF-2F35-F8E6-D30C67F10202}"/>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E104CDA2-047E-F06F-0511-65AE8788430C}"/>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D2AD2D34-EC47-4430-5966-E05980E37531}"/>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51A9D625-D9D6-4AED-B191-FF7FF2AC4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701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a:extLst>
              <a:ext uri="{FF2B5EF4-FFF2-40B4-BE49-F238E27FC236}">
                <a16:creationId xmlns:a16="http://schemas.microsoft.com/office/drawing/2014/main" id="{536F2645-BB3E-46E4-AECB-4CF411DAF716}"/>
              </a:ext>
            </a:extLst>
          </p:cNvPr>
          <p:cNvSpPr>
            <a:spLocks noGrp="1" noChangeArrowheads="1"/>
          </p:cNvSpPr>
          <p:nvPr>
            <p:ph type="title"/>
          </p:nvPr>
        </p:nvSpPr>
        <p:spPr>
          <a:xfrm>
            <a:off x="1676400" y="228600"/>
            <a:ext cx="8839200" cy="1447800"/>
          </a:xfrm>
          <a:effectLst>
            <a:outerShdw dist="35921" dir="2700000" algn="ctr" rotWithShape="0">
              <a:srgbClr val="800000"/>
            </a:outerShdw>
          </a:effectLst>
        </p:spPr>
        <p:txBody>
          <a:bodyPr>
            <a:normAutofit fontScale="90000"/>
          </a:bodyPr>
          <a:lstStyle/>
          <a:p>
            <a:pPr algn="ctr"/>
            <a:r>
              <a:rPr lang="en-US" altLang="en-US" sz="5400" b="1" dirty="0">
                <a:solidFill>
                  <a:schemeClr val="bg1"/>
                </a:solidFill>
              </a:rPr>
              <a:t>Point of Emphasis:</a:t>
            </a:r>
            <a:br>
              <a:rPr lang="en-US" altLang="en-US" sz="5400" b="1" dirty="0">
                <a:solidFill>
                  <a:schemeClr val="bg1"/>
                </a:solidFill>
              </a:rPr>
            </a:br>
            <a:r>
              <a:rPr lang="en-US" altLang="en-US" sz="4800" b="1" dirty="0">
                <a:solidFill>
                  <a:schemeClr val="bg1"/>
                </a:solidFill>
              </a:rPr>
              <a:t>Dates of New Testament Books</a:t>
            </a:r>
          </a:p>
        </p:txBody>
      </p:sp>
      <p:sp>
        <p:nvSpPr>
          <p:cNvPr id="36872" name="Line 8">
            <a:extLst>
              <a:ext uri="{FF2B5EF4-FFF2-40B4-BE49-F238E27FC236}">
                <a16:creationId xmlns:a16="http://schemas.microsoft.com/office/drawing/2014/main" id="{C372CE46-B2D1-412E-9B8F-CC99D70A545F}"/>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6873" name="Text Box 9">
            <a:extLst>
              <a:ext uri="{FF2B5EF4-FFF2-40B4-BE49-F238E27FC236}">
                <a16:creationId xmlns:a16="http://schemas.microsoft.com/office/drawing/2014/main" id="{0AA57E71-85CC-48AC-A6C3-5C940F973D37}"/>
              </a:ext>
            </a:extLst>
          </p:cNvPr>
          <p:cNvSpPr txBox="1">
            <a:spLocks noChangeArrowheads="1"/>
          </p:cNvSpPr>
          <p:nvPr/>
        </p:nvSpPr>
        <p:spPr bwMode="auto">
          <a:xfrm>
            <a:off x="3124200" y="3000378"/>
            <a:ext cx="5715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latin typeface="Calibri" panose="020F0502020204030204" pitchFamily="34" charset="0"/>
              </a:rPr>
              <a:t>“He who testifies to these things says, </a:t>
            </a:r>
            <a:r>
              <a:rPr lang="en-US" altLang="en-US" sz="2800" dirty="0">
                <a:solidFill>
                  <a:schemeClr val="bg1"/>
                </a:solidFill>
                <a:latin typeface="Calibri" panose="020F0502020204030204" pitchFamily="34" charset="0"/>
              </a:rPr>
              <a:t>“</a:t>
            </a:r>
            <a:r>
              <a:rPr lang="en-US" altLang="en-US" sz="2800" b="1" dirty="0">
                <a:solidFill>
                  <a:srgbClr val="800000"/>
                </a:solidFill>
                <a:latin typeface="Calibri" panose="020F0502020204030204" pitchFamily="34" charset="0"/>
              </a:rPr>
              <a:t>Surely I am coming quickly</a:t>
            </a:r>
            <a:r>
              <a:rPr lang="en-US" altLang="en-US" sz="2800" dirty="0">
                <a:latin typeface="Calibri" panose="020F0502020204030204" pitchFamily="34" charset="0"/>
              </a:rPr>
              <a:t>.” Amen. Even so, come, Lord Jesus!</a:t>
            </a:r>
            <a:br>
              <a:rPr lang="en-US" altLang="en-US" sz="2800" dirty="0">
                <a:latin typeface="Calibri" panose="020F0502020204030204" pitchFamily="34" charset="0"/>
              </a:rPr>
            </a:br>
            <a:r>
              <a:rPr lang="en-US" altLang="en-US" sz="2800" b="1" dirty="0">
                <a:latin typeface="Calibri" panose="020F0502020204030204" pitchFamily="34" charset="0"/>
              </a:rPr>
              <a:t>Revelation 22:20</a:t>
            </a:r>
          </a:p>
        </p:txBody>
      </p:sp>
      <p:sp>
        <p:nvSpPr>
          <p:cNvPr id="2" name="Rectangle 9">
            <a:extLst>
              <a:ext uri="{FF2B5EF4-FFF2-40B4-BE49-F238E27FC236}">
                <a16:creationId xmlns:a16="http://schemas.microsoft.com/office/drawing/2014/main" id="{60077C19-B5A5-32B3-7CC8-98DA1CEAFAFF}"/>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6FE66D5D-5FA9-33F6-76C2-8116C09369AE}"/>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A186F82A-7DBD-0E73-14DD-44829C2C9C70}"/>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2A3DC361-7F31-D2DD-EC31-F6FD38E58FC6}"/>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3A3DFF47-6E8D-4F0D-867D-4E107A756199}"/>
              </a:ext>
            </a:extLst>
          </p:cNvPr>
          <p:cNvSpPr>
            <a:spLocks noGrp="1" noChangeArrowheads="1"/>
          </p:cNvSpPr>
          <p:nvPr>
            <p:ph type="title"/>
          </p:nvPr>
        </p:nvSpPr>
        <p:spPr>
          <a:xfrm>
            <a:off x="1676400" y="228600"/>
            <a:ext cx="8839200" cy="1447800"/>
          </a:xfrm>
          <a:effectLst>
            <a:outerShdw dist="35921" dir="2700000" algn="ctr" rotWithShape="0">
              <a:schemeClr val="accent2"/>
            </a:outerShdw>
          </a:effectLst>
        </p:spPr>
        <p:txBody>
          <a:bodyPr/>
          <a:lstStyle/>
          <a:p>
            <a:pPr algn="ctr"/>
            <a:r>
              <a:rPr lang="en-US" altLang="en-US" sz="7200" b="1" dirty="0">
                <a:solidFill>
                  <a:schemeClr val="bg1"/>
                </a:solidFill>
              </a:rPr>
              <a:t>Conclusion</a:t>
            </a:r>
          </a:p>
        </p:txBody>
      </p:sp>
      <p:sp>
        <p:nvSpPr>
          <p:cNvPr id="39938" name="Rectangle 2">
            <a:extLst>
              <a:ext uri="{FF2B5EF4-FFF2-40B4-BE49-F238E27FC236}">
                <a16:creationId xmlns:a16="http://schemas.microsoft.com/office/drawing/2014/main" id="{DCABD7C0-5C0D-403A-BF55-B91991243A18}"/>
              </a:ext>
            </a:extLst>
          </p:cNvPr>
          <p:cNvSpPr>
            <a:spLocks noGrp="1" noChangeArrowheads="1"/>
          </p:cNvSpPr>
          <p:nvPr>
            <p:ph idx="1"/>
          </p:nvPr>
        </p:nvSpPr>
        <p:spPr>
          <a:xfrm>
            <a:off x="381000" y="1752600"/>
            <a:ext cx="11430000" cy="4038600"/>
          </a:xfrm>
        </p:spPr>
        <p:txBody>
          <a:bodyPr/>
          <a:lstStyle/>
          <a:p>
            <a:pPr>
              <a:lnSpc>
                <a:spcPct val="100000"/>
              </a:lnSpc>
            </a:pPr>
            <a:r>
              <a:rPr lang="en-US" altLang="en-US" sz="3600" b="1" dirty="0">
                <a:solidFill>
                  <a:schemeClr val="bg1"/>
                </a:solidFill>
                <a:latin typeface="Calibri" panose="020F0502020204030204" pitchFamily="34" charset="0"/>
              </a:rPr>
              <a:t>Those advancing the theory of Realized Eschatology believe that </a:t>
            </a:r>
            <a:r>
              <a:rPr lang="en-US" altLang="en-US" sz="3600" b="1" dirty="0">
                <a:solidFill>
                  <a:srgbClr val="FFFF00"/>
                </a:solidFill>
                <a:latin typeface="Calibri" panose="020F0502020204030204" pitchFamily="34" charset="0"/>
              </a:rPr>
              <a:t>ALL </a:t>
            </a:r>
            <a:r>
              <a:rPr lang="en-US" altLang="en-US" sz="3600" b="1" dirty="0">
                <a:solidFill>
                  <a:schemeClr val="bg1"/>
                </a:solidFill>
                <a:latin typeface="Calibri" panose="020F0502020204030204" pitchFamily="34" charset="0"/>
              </a:rPr>
              <a:t>prophecies pertaining to:</a:t>
            </a:r>
          </a:p>
          <a:p>
            <a:pPr lvl="1">
              <a:lnSpc>
                <a:spcPct val="100000"/>
              </a:lnSpc>
            </a:pPr>
            <a:r>
              <a:rPr lang="en-US" altLang="en-US" sz="3400" dirty="0">
                <a:solidFill>
                  <a:schemeClr val="bg1"/>
                </a:solidFill>
                <a:latin typeface="Calibri" panose="020F0502020204030204" pitchFamily="34" charset="0"/>
              </a:rPr>
              <a:t>The Lord’s Second Coming</a:t>
            </a:r>
          </a:p>
          <a:p>
            <a:pPr lvl="1">
              <a:lnSpc>
                <a:spcPct val="100000"/>
              </a:lnSpc>
            </a:pPr>
            <a:r>
              <a:rPr lang="en-US" altLang="en-US" sz="3400" dirty="0">
                <a:solidFill>
                  <a:schemeClr val="bg1"/>
                </a:solidFill>
                <a:latin typeface="Calibri" panose="020F0502020204030204" pitchFamily="34" charset="0"/>
              </a:rPr>
              <a:t>The Resurrection of the Dead</a:t>
            </a:r>
          </a:p>
          <a:p>
            <a:pPr lvl="1">
              <a:lnSpc>
                <a:spcPct val="100000"/>
              </a:lnSpc>
            </a:pPr>
            <a:r>
              <a:rPr lang="en-US" altLang="en-US" sz="3400" dirty="0">
                <a:solidFill>
                  <a:schemeClr val="bg1"/>
                </a:solidFill>
                <a:latin typeface="Calibri" panose="020F0502020204030204" pitchFamily="34" charset="0"/>
              </a:rPr>
              <a:t>The Judgment Day</a:t>
            </a:r>
          </a:p>
          <a:p>
            <a:pPr lvl="1">
              <a:lnSpc>
                <a:spcPct val="100000"/>
              </a:lnSpc>
            </a:pPr>
            <a:r>
              <a:rPr lang="en-US" altLang="en-US" sz="3400" dirty="0">
                <a:solidFill>
                  <a:schemeClr val="bg1"/>
                </a:solidFill>
                <a:latin typeface="Calibri" panose="020F0502020204030204" pitchFamily="34" charset="0"/>
              </a:rPr>
              <a:t>The End of the World</a:t>
            </a:r>
          </a:p>
        </p:txBody>
      </p:sp>
      <p:sp>
        <p:nvSpPr>
          <p:cNvPr id="39944" name="Line 8">
            <a:extLst>
              <a:ext uri="{FF2B5EF4-FFF2-40B4-BE49-F238E27FC236}">
                <a16:creationId xmlns:a16="http://schemas.microsoft.com/office/drawing/2014/main" id="{2B1181CE-3F86-4326-94C2-B3EFD34C3C13}"/>
              </a:ext>
            </a:extLst>
          </p:cNvPr>
          <p:cNvSpPr>
            <a:spLocks noChangeShapeType="1"/>
          </p:cNvSpPr>
          <p:nvPr/>
        </p:nvSpPr>
        <p:spPr bwMode="auto">
          <a:xfrm>
            <a:off x="1828800" y="17526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39945" name="Rectangle 9">
            <a:extLst>
              <a:ext uri="{FF2B5EF4-FFF2-40B4-BE49-F238E27FC236}">
                <a16:creationId xmlns:a16="http://schemas.microsoft.com/office/drawing/2014/main" id="{03627A1E-E8C9-426F-A5C5-CD0A6B4EC50F}"/>
              </a:ext>
            </a:extLst>
          </p:cNvPr>
          <p:cNvSpPr>
            <a:spLocks noChangeArrowheads="1"/>
          </p:cNvSpPr>
          <p:nvPr/>
        </p:nvSpPr>
        <p:spPr bwMode="auto">
          <a:xfrm>
            <a:off x="304800" y="5475982"/>
            <a:ext cx="11582400" cy="1077218"/>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Text Box 10">
            <a:extLst>
              <a:ext uri="{FF2B5EF4-FFF2-40B4-BE49-F238E27FC236}">
                <a16:creationId xmlns:a16="http://schemas.microsoft.com/office/drawing/2014/main" id="{BA165EBB-4D63-4DA8-A8CA-8A90BF0AB8A8}"/>
              </a:ext>
            </a:extLst>
          </p:cNvPr>
          <p:cNvSpPr txBox="1">
            <a:spLocks noChangeArrowheads="1"/>
          </p:cNvSpPr>
          <p:nvPr/>
        </p:nvSpPr>
        <p:spPr bwMode="auto">
          <a:xfrm>
            <a:off x="457200" y="5486400"/>
            <a:ext cx="1143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chemeClr val="bg1"/>
                </a:solidFill>
                <a:latin typeface="Calibri" panose="020F0502020204030204" pitchFamily="34" charset="0"/>
              </a:rPr>
              <a:t>Have ALL been fulfilled in the past, specifically in</a:t>
            </a:r>
            <a:br>
              <a:rPr lang="en-US" altLang="en-US" sz="3200" dirty="0">
                <a:solidFill>
                  <a:schemeClr val="bg1"/>
                </a:solidFill>
                <a:latin typeface="Calibri" panose="020F0502020204030204" pitchFamily="34" charset="0"/>
              </a:rPr>
            </a:br>
            <a:r>
              <a:rPr lang="en-US" altLang="en-US" sz="3200" dirty="0">
                <a:solidFill>
                  <a:schemeClr val="bg1"/>
                </a:solidFill>
                <a:latin typeface="Calibri" panose="020F0502020204030204" pitchFamily="34" charset="0"/>
              </a:rPr>
              <a:t>70 A.D. at the destruction of Jerusalem</a:t>
            </a:r>
          </a:p>
        </p:txBody>
      </p:sp>
      <p:pic>
        <p:nvPicPr>
          <p:cNvPr id="39947" name="Picture 11" descr="RobertsJerusalemWeb">
            <a:extLst>
              <a:ext uri="{FF2B5EF4-FFF2-40B4-BE49-F238E27FC236}">
                <a16:creationId xmlns:a16="http://schemas.microsoft.com/office/drawing/2014/main" id="{0E537F7B-7823-481D-9EEB-C95A3401A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367598"/>
            <a:ext cx="3124200" cy="2921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05F6ECA0-4E0C-5F36-FD8C-868A7FA35330}"/>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a:extLst>
              <a:ext uri="{FF2B5EF4-FFF2-40B4-BE49-F238E27FC236}">
                <a16:creationId xmlns:a16="http://schemas.microsoft.com/office/drawing/2014/main" id="{C2B69EA7-0FC2-1FDE-4CB5-46F4D1444264}"/>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1">
            <a:extLst>
              <a:ext uri="{FF2B5EF4-FFF2-40B4-BE49-F238E27FC236}">
                <a16:creationId xmlns:a16="http://schemas.microsoft.com/office/drawing/2014/main" id="{2E4BCAF2-E30E-045D-0694-92493230BD60}"/>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2">
            <a:extLst>
              <a:ext uri="{FF2B5EF4-FFF2-40B4-BE49-F238E27FC236}">
                <a16:creationId xmlns:a16="http://schemas.microsoft.com/office/drawing/2014/main" id="{85F57B75-3FEB-4BFD-1EC5-D967C95FD0FF}"/>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4A2AAA-E7DB-4E58-91B8-44B3532510CF}"/>
              </a:ext>
            </a:extLst>
          </p:cNvPr>
          <p:cNvSpPr>
            <a:spLocks noGrp="1" noChangeArrowheads="1"/>
          </p:cNvSpPr>
          <p:nvPr>
            <p:ph type="title"/>
          </p:nvPr>
        </p:nvSpPr>
        <p:spPr>
          <a:xfrm>
            <a:off x="2057400" y="228600"/>
            <a:ext cx="8153400" cy="1143000"/>
          </a:xfrm>
          <a:effectLst>
            <a:outerShdw dist="35921" dir="2700000" algn="ctr" rotWithShape="0">
              <a:schemeClr val="accent2"/>
            </a:outerShdw>
          </a:effectLst>
        </p:spPr>
        <p:txBody>
          <a:bodyPr/>
          <a:lstStyle/>
          <a:p>
            <a:pPr algn="ctr"/>
            <a:r>
              <a:rPr lang="en-US" altLang="en-US" sz="5400" b="1" dirty="0">
                <a:solidFill>
                  <a:schemeClr val="bg1"/>
                </a:solidFill>
                <a:latin typeface="+mn-lt"/>
              </a:rPr>
              <a:t>Introduction</a:t>
            </a:r>
          </a:p>
        </p:txBody>
      </p:sp>
      <p:sp>
        <p:nvSpPr>
          <p:cNvPr id="8195" name="Rectangle 3">
            <a:extLst>
              <a:ext uri="{FF2B5EF4-FFF2-40B4-BE49-F238E27FC236}">
                <a16:creationId xmlns:a16="http://schemas.microsoft.com/office/drawing/2014/main" id="{50D10895-4785-4A57-BDA9-2BFF6644395C}"/>
              </a:ext>
            </a:extLst>
          </p:cNvPr>
          <p:cNvSpPr>
            <a:spLocks noGrp="1" noChangeArrowheads="1"/>
          </p:cNvSpPr>
          <p:nvPr>
            <p:ph idx="1"/>
          </p:nvPr>
        </p:nvSpPr>
        <p:spPr>
          <a:xfrm>
            <a:off x="1828800" y="1752600"/>
            <a:ext cx="8534400" cy="762000"/>
          </a:xfrm>
        </p:spPr>
        <p:txBody>
          <a:bodyPr>
            <a:normAutofit/>
          </a:bodyPr>
          <a:lstStyle/>
          <a:p>
            <a:r>
              <a:rPr lang="en-US" altLang="en-US" sz="4000" b="1" dirty="0">
                <a:solidFill>
                  <a:schemeClr val="bg1"/>
                </a:solidFill>
                <a:latin typeface="Calibri" panose="020F0502020204030204" pitchFamily="34" charset="0"/>
              </a:rPr>
              <a:t>Warnings</a:t>
            </a:r>
          </a:p>
        </p:txBody>
      </p:sp>
      <p:sp>
        <p:nvSpPr>
          <p:cNvPr id="8196" name="Rectangle 4">
            <a:extLst>
              <a:ext uri="{FF2B5EF4-FFF2-40B4-BE49-F238E27FC236}">
                <a16:creationId xmlns:a16="http://schemas.microsoft.com/office/drawing/2014/main" id="{C93EB79F-3F55-4FBD-9195-DA3F41D416D7}"/>
              </a:ext>
            </a:extLst>
          </p:cNvPr>
          <p:cNvSpPr>
            <a:spLocks noChangeArrowheads="1"/>
          </p:cNvSpPr>
          <p:nvPr/>
        </p:nvSpPr>
        <p:spPr bwMode="auto">
          <a:xfrm>
            <a:off x="381000" y="2743199"/>
            <a:ext cx="11430000" cy="3733799"/>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Text Box 5">
            <a:extLst>
              <a:ext uri="{FF2B5EF4-FFF2-40B4-BE49-F238E27FC236}">
                <a16:creationId xmlns:a16="http://schemas.microsoft.com/office/drawing/2014/main" id="{0231F38D-941B-4E42-B782-56B58005DF8B}"/>
              </a:ext>
            </a:extLst>
          </p:cNvPr>
          <p:cNvSpPr txBox="1">
            <a:spLocks noChangeArrowheads="1"/>
          </p:cNvSpPr>
          <p:nvPr/>
        </p:nvSpPr>
        <p:spPr bwMode="auto">
          <a:xfrm>
            <a:off x="609600" y="3453586"/>
            <a:ext cx="109728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400" dirty="0">
                <a:solidFill>
                  <a:schemeClr val="bg1"/>
                </a:solidFill>
                <a:latin typeface="Calibri" panose="020F0502020204030204" pitchFamily="34" charset="0"/>
              </a:rPr>
              <a:t>“Beloved, do not believe every spirit, but test the spirits, whether they are of God; because many false prophets</a:t>
            </a:r>
            <a:br>
              <a:rPr lang="en-US" altLang="en-US" sz="3400" dirty="0">
                <a:solidFill>
                  <a:schemeClr val="bg1"/>
                </a:solidFill>
                <a:latin typeface="Calibri" panose="020F0502020204030204" pitchFamily="34" charset="0"/>
              </a:rPr>
            </a:br>
            <a:r>
              <a:rPr lang="en-US" altLang="en-US" sz="3400" dirty="0">
                <a:solidFill>
                  <a:schemeClr val="bg1"/>
                </a:solidFill>
                <a:latin typeface="Calibri" panose="020F0502020204030204" pitchFamily="34" charset="0"/>
              </a:rPr>
              <a:t>have gone out into the world.”</a:t>
            </a:r>
          </a:p>
          <a:p>
            <a:pPr algn="ctr"/>
            <a:r>
              <a:rPr lang="en-US" altLang="en-US" sz="3400" b="1" dirty="0">
                <a:solidFill>
                  <a:schemeClr val="bg1"/>
                </a:solidFill>
                <a:latin typeface="Calibri" panose="020F0502020204030204" pitchFamily="34" charset="0"/>
              </a:rPr>
              <a:t>1 John 4:1</a:t>
            </a:r>
          </a:p>
        </p:txBody>
      </p:sp>
      <p:sp>
        <p:nvSpPr>
          <p:cNvPr id="8202" name="Line 10">
            <a:extLst>
              <a:ext uri="{FF2B5EF4-FFF2-40B4-BE49-F238E27FC236}">
                <a16:creationId xmlns:a16="http://schemas.microsoft.com/office/drawing/2014/main" id="{97578D11-EE2C-4B67-BED0-C79534FFF3D8}"/>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4368646F-7781-7195-151F-AD7AB99B3321}"/>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178F235A-CA20-3610-1630-B9C17BCA170D}"/>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3B9FC095-DEFE-D99F-35BE-269C39904E80}"/>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60199481-1310-CDA9-3865-4DD10AAF6A7F}"/>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600CEF1-CFEF-402C-95B2-679FFA03EBF4}"/>
              </a:ext>
            </a:extLst>
          </p:cNvPr>
          <p:cNvSpPr>
            <a:spLocks noGrp="1" noChangeArrowheads="1"/>
          </p:cNvSpPr>
          <p:nvPr>
            <p:ph type="title"/>
          </p:nvPr>
        </p:nvSpPr>
        <p:spPr>
          <a:xfrm>
            <a:off x="1752600" y="228600"/>
            <a:ext cx="8686800" cy="1143000"/>
          </a:xfrm>
          <a:effectLst>
            <a:outerShdw dist="35921" dir="2700000" algn="ctr" rotWithShape="0">
              <a:schemeClr val="accent2"/>
            </a:outerShdw>
          </a:effectLst>
        </p:spPr>
        <p:txBody>
          <a:bodyPr/>
          <a:lstStyle/>
          <a:p>
            <a:pPr algn="ctr"/>
            <a:r>
              <a:rPr lang="en-US" altLang="en-US" sz="4800" b="1" dirty="0">
                <a:solidFill>
                  <a:schemeClr val="bg1"/>
                </a:solidFill>
                <a:latin typeface="+mn-lt"/>
              </a:rPr>
              <a:t>What is Realized Eschatology?</a:t>
            </a:r>
          </a:p>
        </p:txBody>
      </p:sp>
      <p:sp>
        <p:nvSpPr>
          <p:cNvPr id="9219" name="Rectangle 3">
            <a:extLst>
              <a:ext uri="{FF2B5EF4-FFF2-40B4-BE49-F238E27FC236}">
                <a16:creationId xmlns:a16="http://schemas.microsoft.com/office/drawing/2014/main" id="{5705815B-8CFF-49BB-BA42-DC63ED80532A}"/>
              </a:ext>
            </a:extLst>
          </p:cNvPr>
          <p:cNvSpPr>
            <a:spLocks noGrp="1" noChangeArrowheads="1"/>
          </p:cNvSpPr>
          <p:nvPr>
            <p:ph idx="1"/>
          </p:nvPr>
        </p:nvSpPr>
        <p:spPr>
          <a:xfrm>
            <a:off x="381000" y="1752600"/>
            <a:ext cx="11430000" cy="4648200"/>
          </a:xfrm>
        </p:spPr>
        <p:txBody>
          <a:bodyPr/>
          <a:lstStyle/>
          <a:p>
            <a:pPr>
              <a:lnSpc>
                <a:spcPct val="100000"/>
              </a:lnSpc>
            </a:pPr>
            <a:r>
              <a:rPr lang="en-US" altLang="en-US" sz="3600" dirty="0">
                <a:solidFill>
                  <a:schemeClr val="bg1"/>
                </a:solidFill>
                <a:latin typeface="Calibri" panose="020F0502020204030204" pitchFamily="34" charset="0"/>
              </a:rPr>
              <a:t>“</a:t>
            </a:r>
            <a:r>
              <a:rPr lang="en-US" altLang="en-US" sz="3600" b="1" dirty="0">
                <a:solidFill>
                  <a:srgbClr val="FFFF00"/>
                </a:solidFill>
                <a:latin typeface="Calibri" panose="020F0502020204030204" pitchFamily="34" charset="0"/>
              </a:rPr>
              <a:t>Eschatology”</a:t>
            </a:r>
            <a:r>
              <a:rPr lang="en-US" altLang="en-US" sz="3600" dirty="0">
                <a:solidFill>
                  <a:schemeClr val="bg1"/>
                </a:solidFill>
                <a:latin typeface="Calibri" panose="020F0502020204030204" pitchFamily="34" charset="0"/>
              </a:rPr>
              <a:t>, or doctrine of last things, means the ideas entertained at any period on the future life, the end of the world (resurrection, judgment…), and the eternal destinies of mankind. </a:t>
            </a:r>
            <a:r>
              <a:rPr lang="en-US" altLang="en-US" sz="2400" i="1" dirty="0">
                <a:solidFill>
                  <a:schemeClr val="bg1"/>
                </a:solidFill>
                <a:latin typeface="Calibri" panose="020F0502020204030204" pitchFamily="34" charset="0"/>
              </a:rPr>
              <a:t>(International Standard Bible Encyclopedia)</a:t>
            </a:r>
          </a:p>
          <a:p>
            <a:pPr>
              <a:lnSpc>
                <a:spcPct val="100000"/>
              </a:lnSpc>
            </a:pPr>
            <a:r>
              <a:rPr lang="en-US" altLang="en-US" sz="3600" dirty="0">
                <a:solidFill>
                  <a:srgbClr val="FFFF00"/>
                </a:solidFill>
                <a:latin typeface="Calibri" panose="020F0502020204030204" pitchFamily="34" charset="0"/>
              </a:rPr>
              <a:t>“</a:t>
            </a:r>
            <a:r>
              <a:rPr lang="en-US" altLang="en-US" sz="3600" b="1" dirty="0">
                <a:solidFill>
                  <a:srgbClr val="FFFF00"/>
                </a:solidFill>
                <a:latin typeface="Calibri" panose="020F0502020204030204" pitchFamily="34" charset="0"/>
              </a:rPr>
              <a:t>Realized</a:t>
            </a:r>
            <a:r>
              <a:rPr lang="en-US" altLang="en-US" sz="3600" dirty="0">
                <a:solidFill>
                  <a:srgbClr val="FFFF00"/>
                </a:solidFill>
                <a:latin typeface="Calibri" panose="020F0502020204030204" pitchFamily="34" charset="0"/>
              </a:rPr>
              <a:t>” </a:t>
            </a:r>
            <a:r>
              <a:rPr lang="en-US" altLang="en-US" sz="3600" dirty="0">
                <a:solidFill>
                  <a:schemeClr val="bg1"/>
                </a:solidFill>
                <a:latin typeface="Calibri" panose="020F0502020204030204" pitchFamily="34" charset="0"/>
              </a:rPr>
              <a:t>signifies accomplishment</a:t>
            </a:r>
          </a:p>
        </p:txBody>
      </p:sp>
      <p:sp>
        <p:nvSpPr>
          <p:cNvPr id="9226" name="Line 10">
            <a:extLst>
              <a:ext uri="{FF2B5EF4-FFF2-40B4-BE49-F238E27FC236}">
                <a16:creationId xmlns:a16="http://schemas.microsoft.com/office/drawing/2014/main" id="{92F5C128-E428-42BC-83A6-323D8273C75E}"/>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C5D286FD-4116-0A4E-B3A3-A161C474411C}"/>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74C464F4-B78F-D864-B6ED-E45A9679FF69}"/>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64599F6A-4262-101A-1BD6-B6E2B8F9FBED}"/>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7338F8C5-6C80-6452-76E6-87110716B436}"/>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F54E113-4AE1-4CA1-B4B9-209EE0C48FA5}"/>
              </a:ext>
            </a:extLst>
          </p:cNvPr>
          <p:cNvSpPr>
            <a:spLocks noGrp="1" noChangeArrowheads="1"/>
          </p:cNvSpPr>
          <p:nvPr>
            <p:ph type="title"/>
          </p:nvPr>
        </p:nvSpPr>
        <p:spPr>
          <a:xfrm>
            <a:off x="1752600" y="228600"/>
            <a:ext cx="8686800" cy="1143000"/>
          </a:xfrm>
          <a:effectLst>
            <a:outerShdw dist="35921" dir="2700000" algn="ctr" rotWithShape="0">
              <a:schemeClr val="accent2"/>
            </a:outerShdw>
          </a:effectLst>
        </p:spPr>
        <p:txBody>
          <a:bodyPr/>
          <a:lstStyle/>
          <a:p>
            <a:pPr algn="ctr"/>
            <a:r>
              <a:rPr lang="en-US" altLang="en-US" sz="4800" b="1" dirty="0">
                <a:solidFill>
                  <a:schemeClr val="bg1"/>
                </a:solidFill>
                <a:latin typeface="+mn-lt"/>
              </a:rPr>
              <a:t>What is Realized Eschatology?</a:t>
            </a:r>
          </a:p>
        </p:txBody>
      </p:sp>
      <p:sp>
        <p:nvSpPr>
          <p:cNvPr id="10248" name="Line 8">
            <a:extLst>
              <a:ext uri="{FF2B5EF4-FFF2-40B4-BE49-F238E27FC236}">
                <a16:creationId xmlns:a16="http://schemas.microsoft.com/office/drawing/2014/main" id="{E5A064B4-0052-4674-8A8D-CCF406A583C0}"/>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10250" name="Rectangle 10">
            <a:extLst>
              <a:ext uri="{FF2B5EF4-FFF2-40B4-BE49-F238E27FC236}">
                <a16:creationId xmlns:a16="http://schemas.microsoft.com/office/drawing/2014/main" id="{48573B02-D12C-4FEF-AD65-BD26C359790F}"/>
              </a:ext>
            </a:extLst>
          </p:cNvPr>
          <p:cNvSpPr>
            <a:spLocks noChangeArrowheads="1"/>
          </p:cNvSpPr>
          <p:nvPr/>
        </p:nvSpPr>
        <p:spPr bwMode="auto">
          <a:xfrm>
            <a:off x="381000" y="1752600"/>
            <a:ext cx="11430000" cy="1447800"/>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Text Box 11">
            <a:extLst>
              <a:ext uri="{FF2B5EF4-FFF2-40B4-BE49-F238E27FC236}">
                <a16:creationId xmlns:a16="http://schemas.microsoft.com/office/drawing/2014/main" id="{BB8D3A23-B4A3-44CF-827D-59DD07D7CA3B}"/>
              </a:ext>
            </a:extLst>
          </p:cNvPr>
          <p:cNvSpPr txBox="1">
            <a:spLocks noChangeArrowheads="1"/>
          </p:cNvSpPr>
          <p:nvPr/>
        </p:nvSpPr>
        <p:spPr bwMode="auto">
          <a:xfrm>
            <a:off x="609600" y="1812928"/>
            <a:ext cx="1097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4000" b="1" dirty="0">
                <a:solidFill>
                  <a:schemeClr val="bg1"/>
                </a:solidFill>
                <a:latin typeface="Calibri" panose="020F0502020204030204" pitchFamily="34" charset="0"/>
              </a:rPr>
              <a:t>Realized Eschatology</a:t>
            </a:r>
            <a:br>
              <a:rPr lang="en-US" altLang="en-US" sz="4000" dirty="0">
                <a:solidFill>
                  <a:schemeClr val="bg1"/>
                </a:solidFill>
                <a:latin typeface="Calibri" panose="020F0502020204030204" pitchFamily="34" charset="0"/>
              </a:rPr>
            </a:br>
            <a:r>
              <a:rPr lang="en-US" altLang="en-US" sz="4000" dirty="0">
                <a:solidFill>
                  <a:schemeClr val="bg1"/>
                </a:solidFill>
                <a:latin typeface="Calibri" panose="020F0502020204030204" pitchFamily="34" charset="0"/>
              </a:rPr>
              <a:t>is a doctrine of completed last things</a:t>
            </a:r>
          </a:p>
        </p:txBody>
      </p:sp>
      <p:sp>
        <p:nvSpPr>
          <p:cNvPr id="10252" name="Text Box 12">
            <a:extLst>
              <a:ext uri="{FF2B5EF4-FFF2-40B4-BE49-F238E27FC236}">
                <a16:creationId xmlns:a16="http://schemas.microsoft.com/office/drawing/2014/main" id="{3623743F-5881-4D44-BE97-9E17CE8943E0}"/>
              </a:ext>
            </a:extLst>
          </p:cNvPr>
          <p:cNvSpPr txBox="1">
            <a:spLocks noChangeArrowheads="1"/>
          </p:cNvSpPr>
          <p:nvPr/>
        </p:nvSpPr>
        <p:spPr bwMode="auto">
          <a:xfrm>
            <a:off x="380999" y="3787676"/>
            <a:ext cx="58308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600" dirty="0">
                <a:solidFill>
                  <a:srgbClr val="FFFF00"/>
                </a:solidFill>
                <a:latin typeface="Calibri" panose="020F0502020204030204" pitchFamily="34" charset="0"/>
              </a:rPr>
              <a:t>The end times were realized and accomplished in 70 A.D. at the destruction of Jerusalem</a:t>
            </a:r>
          </a:p>
        </p:txBody>
      </p:sp>
      <p:pic>
        <p:nvPicPr>
          <p:cNvPr id="10253" name="Picture 13" descr="war_of_jews">
            <a:extLst>
              <a:ext uri="{FF2B5EF4-FFF2-40B4-BE49-F238E27FC236}">
                <a16:creationId xmlns:a16="http://schemas.microsoft.com/office/drawing/2014/main" id="{EC6CF9F1-F810-4F99-9156-E733035FE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7" y="3394078"/>
            <a:ext cx="5370513"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1ABCF48A-B4E1-38ED-2BDC-CADC24DD3FBF}"/>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BC6C56BD-6CA0-DB6A-4E24-0C0C93B9E1B7}"/>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7F6ADDC5-A7A0-5B39-D645-BB4879FF3C5B}"/>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75CF4444-4861-5749-559F-B38DA7FE1614}"/>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4A15C0F-6AA7-415F-B0B2-8FBD0968A752}"/>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rPr>
              <a:t>What Does This Doctrine Teach?</a:t>
            </a:r>
          </a:p>
        </p:txBody>
      </p:sp>
      <p:sp>
        <p:nvSpPr>
          <p:cNvPr id="11267" name="Rectangle 3">
            <a:extLst>
              <a:ext uri="{FF2B5EF4-FFF2-40B4-BE49-F238E27FC236}">
                <a16:creationId xmlns:a16="http://schemas.microsoft.com/office/drawing/2014/main" id="{F28BF402-F54B-437C-B46B-9B45159BD5B8}"/>
              </a:ext>
            </a:extLst>
          </p:cNvPr>
          <p:cNvSpPr>
            <a:spLocks noGrp="1" noChangeArrowheads="1"/>
          </p:cNvSpPr>
          <p:nvPr>
            <p:ph idx="1"/>
          </p:nvPr>
        </p:nvSpPr>
        <p:spPr>
          <a:xfrm>
            <a:off x="381000" y="1752600"/>
            <a:ext cx="6400800" cy="4648200"/>
          </a:xfrm>
        </p:spPr>
        <p:txBody>
          <a:bodyPr>
            <a:normAutofit/>
          </a:bodyPr>
          <a:lstStyle/>
          <a:p>
            <a:pPr>
              <a:lnSpc>
                <a:spcPct val="100000"/>
              </a:lnSpc>
            </a:pPr>
            <a:r>
              <a:rPr lang="en-US" altLang="en-US" sz="3600" dirty="0">
                <a:solidFill>
                  <a:schemeClr val="bg1"/>
                </a:solidFill>
                <a:latin typeface="Calibri" panose="020F0502020204030204" pitchFamily="34" charset="0"/>
              </a:rPr>
              <a:t>When the destruction of Jerusalem took place in September of 70 A.D.,</a:t>
            </a:r>
            <a:br>
              <a:rPr lang="en-US" altLang="en-US" sz="3600" dirty="0">
                <a:solidFill>
                  <a:schemeClr val="bg1"/>
                </a:solidFill>
                <a:latin typeface="Calibri" panose="020F0502020204030204" pitchFamily="34" charset="0"/>
              </a:rPr>
            </a:br>
            <a:r>
              <a:rPr lang="en-US" altLang="en-US" sz="3600" b="1" dirty="0">
                <a:solidFill>
                  <a:srgbClr val="FFFF00"/>
                </a:solidFill>
                <a:latin typeface="Calibri" panose="020F0502020204030204" pitchFamily="34" charset="0"/>
              </a:rPr>
              <a:t>ALL</a:t>
            </a:r>
            <a:r>
              <a:rPr lang="en-US" altLang="en-US" sz="3600" dirty="0">
                <a:solidFill>
                  <a:schemeClr val="bg1"/>
                </a:solidFill>
                <a:latin typeface="Calibri" panose="020F0502020204030204" pitchFamily="34" charset="0"/>
              </a:rPr>
              <a:t> Bible prophecy was</a:t>
            </a:r>
            <a:br>
              <a:rPr lang="en-US" altLang="en-US" sz="3600" dirty="0">
                <a:solidFill>
                  <a:schemeClr val="bg1"/>
                </a:solidFill>
                <a:latin typeface="Calibri" panose="020F0502020204030204" pitchFamily="34" charset="0"/>
              </a:rPr>
            </a:br>
            <a:r>
              <a:rPr lang="en-US" altLang="en-US" sz="3600" dirty="0">
                <a:solidFill>
                  <a:schemeClr val="bg1"/>
                </a:solidFill>
                <a:latin typeface="Calibri" panose="020F0502020204030204" pitchFamily="34" charset="0"/>
              </a:rPr>
              <a:t>fulfilled at that time!</a:t>
            </a:r>
          </a:p>
        </p:txBody>
      </p:sp>
      <p:sp>
        <p:nvSpPr>
          <p:cNvPr id="11272" name="Line 8">
            <a:extLst>
              <a:ext uri="{FF2B5EF4-FFF2-40B4-BE49-F238E27FC236}">
                <a16:creationId xmlns:a16="http://schemas.microsoft.com/office/drawing/2014/main" id="{6C55B7D0-B0EC-497E-8B37-BD1C415AF877}"/>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pic>
        <p:nvPicPr>
          <p:cNvPr id="11273" name="Picture 9" descr="nr1-revelation">
            <a:extLst>
              <a:ext uri="{FF2B5EF4-FFF2-40B4-BE49-F238E27FC236}">
                <a16:creationId xmlns:a16="http://schemas.microsoft.com/office/drawing/2014/main" id="{7ABFA8ED-AFA1-4534-85C1-9E13600CC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7766"/>
            <a:ext cx="5638800" cy="4719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43E379C9-F8FC-F416-BD89-33D22715DA99}"/>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6DD39D1E-1802-B007-3A0D-9E315ADBD964}"/>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FF0EB630-46E7-95AC-5B0A-F050B4C2355D}"/>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20A5C8D3-117C-AEE4-A2C2-2E4D52F443A4}"/>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9" name="Rectangle 11">
            <a:extLst>
              <a:ext uri="{FF2B5EF4-FFF2-40B4-BE49-F238E27FC236}">
                <a16:creationId xmlns:a16="http://schemas.microsoft.com/office/drawing/2014/main" id="{BAEF1A01-9E23-42A3-B206-31E9BCD77CA6}"/>
              </a:ext>
            </a:extLst>
          </p:cNvPr>
          <p:cNvSpPr>
            <a:spLocks noChangeArrowheads="1"/>
          </p:cNvSpPr>
          <p:nvPr/>
        </p:nvSpPr>
        <p:spPr bwMode="auto">
          <a:xfrm>
            <a:off x="381000" y="4038600"/>
            <a:ext cx="11430000" cy="11430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 name="Rectangle 2">
            <a:extLst>
              <a:ext uri="{FF2B5EF4-FFF2-40B4-BE49-F238E27FC236}">
                <a16:creationId xmlns:a16="http://schemas.microsoft.com/office/drawing/2014/main" id="{A7109C28-9D1B-431C-A046-ADAE70C05BEE}"/>
              </a:ext>
            </a:extLst>
          </p:cNvPr>
          <p:cNvSpPr>
            <a:spLocks noGrp="1" noChangeArrowheads="1"/>
          </p:cNvSpPr>
          <p:nvPr>
            <p:ph type="title"/>
          </p:nvPr>
        </p:nvSpPr>
        <p:spPr>
          <a:xfrm>
            <a:off x="1676400" y="228600"/>
            <a:ext cx="8839200" cy="1143000"/>
          </a:xfrm>
          <a:effectLst>
            <a:outerShdw dist="35921" dir="2700000" algn="ctr" rotWithShape="0">
              <a:schemeClr val="accent2"/>
            </a:outerShdw>
          </a:effectLst>
        </p:spPr>
        <p:txBody>
          <a:bodyPr/>
          <a:lstStyle/>
          <a:p>
            <a:pPr algn="ctr"/>
            <a:r>
              <a:rPr lang="en-US" altLang="en-US" sz="4800" b="1" dirty="0">
                <a:solidFill>
                  <a:schemeClr val="bg1"/>
                </a:solidFill>
                <a:latin typeface="+mn-lt"/>
              </a:rPr>
              <a:t>What Does This Doctrine Teach?</a:t>
            </a:r>
          </a:p>
        </p:txBody>
      </p:sp>
      <p:sp>
        <p:nvSpPr>
          <p:cNvPr id="12291" name="Rectangle 3">
            <a:extLst>
              <a:ext uri="{FF2B5EF4-FFF2-40B4-BE49-F238E27FC236}">
                <a16:creationId xmlns:a16="http://schemas.microsoft.com/office/drawing/2014/main" id="{51A1B151-92CA-4B16-8EB6-307F3A04F27E}"/>
              </a:ext>
            </a:extLst>
          </p:cNvPr>
          <p:cNvSpPr>
            <a:spLocks noGrp="1" noChangeArrowheads="1"/>
          </p:cNvSpPr>
          <p:nvPr>
            <p:ph idx="1"/>
          </p:nvPr>
        </p:nvSpPr>
        <p:spPr>
          <a:xfrm>
            <a:off x="381000" y="1752599"/>
            <a:ext cx="11430000" cy="3505201"/>
          </a:xfrm>
        </p:spPr>
        <p:txBody>
          <a:bodyPr>
            <a:normAutofit/>
          </a:bodyPr>
          <a:lstStyle/>
          <a:p>
            <a:pPr>
              <a:lnSpc>
                <a:spcPct val="100000"/>
              </a:lnSpc>
            </a:pPr>
            <a:r>
              <a:rPr lang="en-US" altLang="en-US" sz="3600" b="1" dirty="0">
                <a:solidFill>
                  <a:schemeClr val="bg1"/>
                </a:solidFill>
                <a:latin typeface="Calibri" panose="020F0502020204030204" pitchFamily="34" charset="0"/>
              </a:rPr>
              <a:t>THE SECOND COMING OF CHRIST</a:t>
            </a:r>
          </a:p>
          <a:p>
            <a:pPr lvl="1">
              <a:lnSpc>
                <a:spcPct val="100000"/>
              </a:lnSpc>
            </a:pPr>
            <a:r>
              <a:rPr lang="en-US" altLang="en-US" sz="3400" dirty="0">
                <a:solidFill>
                  <a:schemeClr val="bg1"/>
                </a:solidFill>
                <a:latin typeface="Calibri" panose="020F0502020204030204" pitchFamily="34" charset="0"/>
              </a:rPr>
              <a:t>All New Testament passages about the second coming of Christ have nothing to do with the actual return of Jesus for the saved</a:t>
            </a:r>
          </a:p>
          <a:p>
            <a:pPr lvl="1">
              <a:lnSpc>
                <a:spcPct val="100000"/>
              </a:lnSpc>
            </a:pPr>
            <a:r>
              <a:rPr lang="en-US" altLang="en-US" sz="3400" dirty="0">
                <a:solidFill>
                  <a:schemeClr val="bg1"/>
                </a:solidFill>
                <a:latin typeface="Calibri" panose="020F0502020204030204" pitchFamily="34" charset="0"/>
              </a:rPr>
              <a:t>Instead, all the second coming passages have to do with a spiritual (invisible) coming of Jesus in 70 A.D.</a:t>
            </a:r>
          </a:p>
        </p:txBody>
      </p:sp>
      <p:sp>
        <p:nvSpPr>
          <p:cNvPr id="12296" name="Line 8">
            <a:extLst>
              <a:ext uri="{FF2B5EF4-FFF2-40B4-BE49-F238E27FC236}">
                <a16:creationId xmlns:a16="http://schemas.microsoft.com/office/drawing/2014/main" id="{11F10904-7DA5-4D0B-9E12-F34FA49778AC}"/>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29924D0E-CEB6-013E-D81B-7E0D5AFCCB5E}"/>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322B2EE9-A6B2-D10B-25D0-E3EA385CA844}"/>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1A6A69E9-FAE6-9EDD-24A9-C952703C7E8F}"/>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B3CD1336-B826-6DFD-E08A-3712FB3605DC}"/>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 fill="hold"/>
                                        <p:tgtEl>
                                          <p:spTgt spid="12299"/>
                                        </p:tgtEl>
                                        <p:attrNameLst>
                                          <p:attrName>ppt_w</p:attrName>
                                        </p:attrNameLst>
                                      </p:cBhvr>
                                      <p:tavLst>
                                        <p:tav tm="0">
                                          <p:val>
                                            <p:fltVal val="0"/>
                                          </p:val>
                                        </p:tav>
                                        <p:tav tm="100000">
                                          <p:val>
                                            <p:strVal val="#ppt_w"/>
                                          </p:val>
                                        </p:tav>
                                      </p:tavLst>
                                    </p:anim>
                                    <p:anim calcmode="lin" valueType="num">
                                      <p:cBhvr>
                                        <p:cTn id="8" dur="500" fill="hold"/>
                                        <p:tgtEl>
                                          <p:spTgt spid="12299"/>
                                        </p:tgtEl>
                                        <p:attrNameLst>
                                          <p:attrName>ppt_h</p:attrName>
                                        </p:attrNameLst>
                                      </p:cBhvr>
                                      <p:tavLst>
                                        <p:tav tm="0">
                                          <p:val>
                                            <p:fltVal val="0"/>
                                          </p:val>
                                        </p:tav>
                                        <p:tav tm="100000">
                                          <p:val>
                                            <p:strVal val="#ppt_h"/>
                                          </p:val>
                                        </p:tav>
                                      </p:tavLst>
                                    </p:anim>
                                    <p:animEffect transition="in" filter="fade">
                                      <p:cBhvr>
                                        <p:cTn id="9" dur="500"/>
                                        <p:tgtEl>
                                          <p:spTgt spid="12299"/>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 calcmode="lin" valueType="num">
                                      <p:cBhvr>
                                        <p:cTn id="12"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2" name="Rectangle 10">
            <a:extLst>
              <a:ext uri="{FF2B5EF4-FFF2-40B4-BE49-F238E27FC236}">
                <a16:creationId xmlns:a16="http://schemas.microsoft.com/office/drawing/2014/main" id="{8B5CB546-FF69-47FF-A486-A392E968A6B0}"/>
              </a:ext>
            </a:extLst>
          </p:cNvPr>
          <p:cNvSpPr>
            <a:spLocks noChangeArrowheads="1"/>
          </p:cNvSpPr>
          <p:nvPr/>
        </p:nvSpPr>
        <p:spPr bwMode="auto">
          <a:xfrm>
            <a:off x="381000" y="2971800"/>
            <a:ext cx="11430000" cy="167640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4" name="Rectangle 2">
            <a:extLst>
              <a:ext uri="{FF2B5EF4-FFF2-40B4-BE49-F238E27FC236}">
                <a16:creationId xmlns:a16="http://schemas.microsoft.com/office/drawing/2014/main" id="{E836B668-8AD2-4974-85C6-C5409EC3B078}"/>
              </a:ext>
            </a:extLst>
          </p:cNvPr>
          <p:cNvSpPr>
            <a:spLocks noGrp="1" noChangeArrowheads="1"/>
          </p:cNvSpPr>
          <p:nvPr>
            <p:ph type="title"/>
          </p:nvPr>
        </p:nvSpPr>
        <p:spPr>
          <a:xfrm>
            <a:off x="1913164" y="228600"/>
            <a:ext cx="8602436" cy="1143000"/>
          </a:xfrm>
          <a:effectLst>
            <a:outerShdw dist="35921" dir="2700000" algn="ctr" rotWithShape="0">
              <a:schemeClr val="accent2"/>
            </a:outerShdw>
          </a:effectLst>
        </p:spPr>
        <p:txBody>
          <a:bodyPr/>
          <a:lstStyle/>
          <a:p>
            <a:pPr algn="ctr"/>
            <a:r>
              <a:rPr lang="en-US" altLang="en-US" sz="4800" b="1" dirty="0">
                <a:solidFill>
                  <a:schemeClr val="bg1"/>
                </a:solidFill>
                <a:latin typeface="+mn-lt"/>
              </a:rPr>
              <a:t>What Does This Doctrine Teach?</a:t>
            </a:r>
          </a:p>
        </p:txBody>
      </p:sp>
      <p:sp>
        <p:nvSpPr>
          <p:cNvPr id="13315" name="Rectangle 3">
            <a:extLst>
              <a:ext uri="{FF2B5EF4-FFF2-40B4-BE49-F238E27FC236}">
                <a16:creationId xmlns:a16="http://schemas.microsoft.com/office/drawing/2014/main" id="{7444F153-F88B-486F-8727-1A6A5271F5A7}"/>
              </a:ext>
            </a:extLst>
          </p:cNvPr>
          <p:cNvSpPr>
            <a:spLocks noGrp="1" noChangeArrowheads="1"/>
          </p:cNvSpPr>
          <p:nvPr>
            <p:ph idx="1"/>
          </p:nvPr>
        </p:nvSpPr>
        <p:spPr>
          <a:xfrm>
            <a:off x="381000" y="1752600"/>
            <a:ext cx="11430000" cy="2971817"/>
          </a:xfrm>
        </p:spPr>
        <p:txBody>
          <a:bodyPr/>
          <a:lstStyle/>
          <a:p>
            <a:pPr>
              <a:lnSpc>
                <a:spcPct val="100000"/>
              </a:lnSpc>
            </a:pPr>
            <a:r>
              <a:rPr lang="en-US" altLang="en-US" sz="3600" b="1" dirty="0">
                <a:solidFill>
                  <a:schemeClr val="bg1"/>
                </a:solidFill>
                <a:latin typeface="Calibri" panose="020F0502020204030204" pitchFamily="34" charset="0"/>
              </a:rPr>
              <a:t>THE RESURRECTION OF THE DEAD</a:t>
            </a:r>
          </a:p>
          <a:p>
            <a:pPr lvl="1">
              <a:lnSpc>
                <a:spcPct val="100000"/>
              </a:lnSpc>
            </a:pPr>
            <a:r>
              <a:rPr lang="en-US" altLang="en-US" sz="3400" dirty="0">
                <a:solidFill>
                  <a:schemeClr val="bg1"/>
                </a:solidFill>
                <a:latin typeface="Calibri" panose="020F0502020204030204" pitchFamily="34" charset="0"/>
              </a:rPr>
              <a:t>The resurrection does not involve the physical body</a:t>
            </a:r>
          </a:p>
          <a:p>
            <a:pPr lvl="1">
              <a:lnSpc>
                <a:spcPct val="100000"/>
              </a:lnSpc>
            </a:pPr>
            <a:r>
              <a:rPr lang="en-US" altLang="en-US" sz="3400" dirty="0">
                <a:solidFill>
                  <a:schemeClr val="bg1"/>
                </a:solidFill>
                <a:latin typeface="Calibri" panose="020F0502020204030204" pitchFamily="34" charset="0"/>
              </a:rPr>
              <a:t>Instead, the resurrection of the dead actually refers to a resurrection of the Christian system (or the church) from persecution inflicted by the Jews between 30 and 70 A.D. </a:t>
            </a:r>
          </a:p>
          <a:p>
            <a:pPr lvl="1"/>
            <a:endParaRPr lang="en-US" altLang="en-US" sz="3200" dirty="0">
              <a:solidFill>
                <a:schemeClr val="bg1"/>
              </a:solidFill>
              <a:latin typeface="Calibri" panose="020F0502020204030204" pitchFamily="34" charset="0"/>
            </a:endParaRPr>
          </a:p>
        </p:txBody>
      </p:sp>
      <p:sp>
        <p:nvSpPr>
          <p:cNvPr id="13320" name="Line 8">
            <a:extLst>
              <a:ext uri="{FF2B5EF4-FFF2-40B4-BE49-F238E27FC236}">
                <a16:creationId xmlns:a16="http://schemas.microsoft.com/office/drawing/2014/main" id="{E795E309-2FE0-49D7-A0C8-623947946639}"/>
              </a:ext>
            </a:extLst>
          </p:cNvPr>
          <p:cNvSpPr>
            <a:spLocks noChangeShapeType="1"/>
          </p:cNvSpPr>
          <p:nvPr/>
        </p:nvSpPr>
        <p:spPr bwMode="auto">
          <a:xfrm>
            <a:off x="1828800" y="1524000"/>
            <a:ext cx="8534400"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 name="Rectangle 9">
            <a:extLst>
              <a:ext uri="{FF2B5EF4-FFF2-40B4-BE49-F238E27FC236}">
                <a16:creationId xmlns:a16="http://schemas.microsoft.com/office/drawing/2014/main" id="{971E443E-48A1-0235-09B4-3BBE80761773}"/>
              </a:ext>
            </a:extLst>
          </p:cNvPr>
          <p:cNvSpPr>
            <a:spLocks noChangeArrowheads="1"/>
          </p:cNvSpPr>
          <p:nvPr/>
        </p:nvSpPr>
        <p:spPr bwMode="auto">
          <a:xfrm>
            <a:off x="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10">
            <a:extLst>
              <a:ext uri="{FF2B5EF4-FFF2-40B4-BE49-F238E27FC236}">
                <a16:creationId xmlns:a16="http://schemas.microsoft.com/office/drawing/2014/main" id="{51C72389-2273-B22E-D561-A3A04857D343}"/>
              </a:ext>
            </a:extLst>
          </p:cNvPr>
          <p:cNvSpPr>
            <a:spLocks noChangeArrowheads="1"/>
          </p:cNvSpPr>
          <p:nvPr/>
        </p:nvSpPr>
        <p:spPr bwMode="auto">
          <a:xfrm>
            <a:off x="12039600" y="0"/>
            <a:ext cx="152400" cy="6858000"/>
          </a:xfrm>
          <a:prstGeom prst="rect">
            <a:avLst/>
          </a:prstGeom>
          <a:solidFill>
            <a:srgbClr val="800000"/>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11">
            <a:extLst>
              <a:ext uri="{FF2B5EF4-FFF2-40B4-BE49-F238E27FC236}">
                <a16:creationId xmlns:a16="http://schemas.microsoft.com/office/drawing/2014/main" id="{FB681C33-25F1-A82C-D18E-4269F1EFE174}"/>
              </a:ext>
            </a:extLst>
          </p:cNvPr>
          <p:cNvSpPr>
            <a:spLocks noChangeArrowheads="1"/>
          </p:cNvSpPr>
          <p:nvPr/>
        </p:nvSpPr>
        <p:spPr bwMode="auto">
          <a:xfrm>
            <a:off x="152400" y="0"/>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12">
            <a:extLst>
              <a:ext uri="{FF2B5EF4-FFF2-40B4-BE49-F238E27FC236}">
                <a16:creationId xmlns:a16="http://schemas.microsoft.com/office/drawing/2014/main" id="{6448481E-CC61-A3BE-3E26-EC98D800936E}"/>
              </a:ext>
            </a:extLst>
          </p:cNvPr>
          <p:cNvSpPr>
            <a:spLocks noChangeArrowheads="1"/>
          </p:cNvSpPr>
          <p:nvPr/>
        </p:nvSpPr>
        <p:spPr bwMode="auto">
          <a:xfrm>
            <a:off x="152400" y="6705618"/>
            <a:ext cx="11963400" cy="152382"/>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fill="hold"/>
                                        <p:tgtEl>
                                          <p:spTgt spid="13322"/>
                                        </p:tgtEl>
                                        <p:attrNameLst>
                                          <p:attrName>ppt_w</p:attrName>
                                        </p:attrNameLst>
                                      </p:cBhvr>
                                      <p:tavLst>
                                        <p:tav tm="0">
                                          <p:val>
                                            <p:fltVal val="0"/>
                                          </p:val>
                                        </p:tav>
                                        <p:tav tm="100000">
                                          <p:val>
                                            <p:strVal val="#ppt_w"/>
                                          </p:val>
                                        </p:tav>
                                      </p:tavLst>
                                    </p:anim>
                                    <p:anim calcmode="lin" valueType="num">
                                      <p:cBhvr>
                                        <p:cTn id="8" dur="500" fill="hold"/>
                                        <p:tgtEl>
                                          <p:spTgt spid="13322"/>
                                        </p:tgtEl>
                                        <p:attrNameLst>
                                          <p:attrName>ppt_h</p:attrName>
                                        </p:attrNameLst>
                                      </p:cBhvr>
                                      <p:tavLst>
                                        <p:tav tm="0">
                                          <p:val>
                                            <p:fltVal val="0"/>
                                          </p:val>
                                        </p:tav>
                                        <p:tav tm="100000">
                                          <p:val>
                                            <p:strVal val="#ppt_h"/>
                                          </p:val>
                                        </p:tav>
                                      </p:tavLst>
                                    </p:anim>
                                    <p:animEffect transition="in" filter="fade">
                                      <p:cBhvr>
                                        <p:cTn id="9" dur="500"/>
                                        <p:tgtEl>
                                          <p:spTgt spid="13322"/>
                                        </p:tgtEl>
                                      </p:cBhvr>
                                    </p:animEffect>
                                  </p:childTnLst>
                                </p:cTn>
                              </p:par>
                              <p:par>
                                <p:cTn id="10" presetID="53" presetClass="entr" presetSubtype="16" fill="hold" nodeType="with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 calcmode="lin" valueType="num">
                                      <p:cBhvr>
                                        <p:cTn id="12"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331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715</TotalTime>
  <Words>1867</Words>
  <Application>Microsoft Office PowerPoint</Application>
  <PresentationFormat>Widescreen</PresentationFormat>
  <Paragraphs>113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Realized Eschatology</vt:lpstr>
      <vt:lpstr>Introduction</vt:lpstr>
      <vt:lpstr>Introduction</vt:lpstr>
      <vt:lpstr>Introduction</vt:lpstr>
      <vt:lpstr>What is Realized Eschatology?</vt:lpstr>
      <vt:lpstr>What is Realized Eschatology?</vt:lpstr>
      <vt:lpstr>What Does This Doctrine Teach?</vt:lpstr>
      <vt:lpstr>What Does This Doctrine Teach?</vt:lpstr>
      <vt:lpstr>What Does This Doctrine Teach?</vt:lpstr>
      <vt:lpstr>What Does This Doctrine Teach?</vt:lpstr>
      <vt:lpstr>What Does This Doctrine Teach?</vt:lpstr>
      <vt:lpstr>What Does This Doctrine Teach?</vt:lpstr>
      <vt:lpstr>What Does This Doctrine Teach?</vt:lpstr>
      <vt:lpstr>What Does This Doctrine Teach?</vt:lpstr>
      <vt:lpstr>What Does This Doctrine Teach?</vt:lpstr>
      <vt:lpstr>This Is Not A New Doctrine</vt:lpstr>
      <vt:lpstr>This Is Not A New Doctrine</vt:lpstr>
      <vt:lpstr>The Introduction of the 70 A.D. Doctrine</vt:lpstr>
      <vt:lpstr>The Introduction of the 70 A.D. Doctrine</vt:lpstr>
      <vt:lpstr>The Introduction of the 70 A.D. Doctrine</vt:lpstr>
      <vt:lpstr>The Introduction of the 70 A.D. Doctrine</vt:lpstr>
      <vt:lpstr>Point of Emphasis: Dates of New Testament Books</vt:lpstr>
      <vt:lpstr>Point of Emphasis: Dates of New Testament Books</vt:lpstr>
      <vt:lpstr>Point of Emphasis: Dates of New Testament Books</vt:lpstr>
      <vt:lpstr>Point of Emphasis: Dates of New Testament Books</vt:lpstr>
      <vt:lpstr>Point of Emphasis: Dates of New Testament Books</vt:lpstr>
      <vt:lpstr>Point of Emphasis: Dates of New Testament Books</vt:lpstr>
      <vt:lpstr>Point of Emphasis: Dates of New Testament Books</vt:lpstr>
      <vt:lpstr>Point of Emphasis: Dates of New Testament Books</vt:lpstr>
      <vt:lpstr>Point of Emphasis: Dates of New Testament Books</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Realized Eschatology</dc:title>
  <dc:creator>HP Authorized Customer</dc:creator>
  <cp:lastModifiedBy>Richard Thetford</cp:lastModifiedBy>
  <cp:revision>41</cp:revision>
  <dcterms:created xsi:type="dcterms:W3CDTF">2008-12-23T03:04:59Z</dcterms:created>
  <dcterms:modified xsi:type="dcterms:W3CDTF">2026-03-20T02:25:04Z</dcterms:modified>
</cp:coreProperties>
</file>