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C9FF"/>
    <a:srgbClr val="FFFF00"/>
    <a:srgbClr val="000066"/>
    <a:srgbClr val="990000"/>
    <a:srgbClr val="FF0000"/>
    <a:srgbClr val="C5C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8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14A9-1474-48F3-A8C9-1229D0507E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8676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49843-C2C4-43C7-A179-90FDB138496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0778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0672E-F7FE-4BCE-A279-1469FB45C1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73025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4970E-887F-45C7-99A0-E7DE5BAF5F9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49641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F1AE6-DBCD-4ACC-B84E-357E93A620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8786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D4BA3-1E80-4A55-A366-1378914DF06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46734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AC875-A63B-4B79-84D5-7B3BB7D29B9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09588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4F99F-6164-4B26-BA54-FA35733508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15798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46278-369F-4C3F-AB79-584126955F4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668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C55DA-2BBE-4BFB-8F6F-67F7455B5F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55509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3B876-0483-4CA3-A539-B72D1590FDA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54917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ptos" panose="020B000402020202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ptos" panose="020B0004020202020204" pitchFamily="34" charset="0"/>
              </a:defRPr>
            </a:lvl1pPr>
          </a:lstStyle>
          <a:p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ptos" panose="020B0004020202020204" pitchFamily="34" charset="0"/>
              </a:defRPr>
            </a:lvl1pPr>
          </a:lstStyle>
          <a:p>
            <a:fld id="{8E0F464C-3288-46FB-9253-98D04811ACE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91691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ptos" panose="020B00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ptos" panose="020B00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C51E1BAC-1A5A-436B-84E0-84FB39FB121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304800"/>
            <a:ext cx="11582400" cy="762000"/>
          </a:xfrm>
          <a:effectLst>
            <a:outerShdw dist="35921" dir="2700000" algn="ctr" rotWithShape="0">
              <a:schemeClr val="bg1">
                <a:alpha val="50000"/>
              </a:schemeClr>
            </a:outerShdw>
          </a:effectLst>
        </p:spPr>
        <p:txBody>
          <a:bodyPr anchor="ctr">
            <a:normAutofit/>
          </a:bodyPr>
          <a:lstStyle/>
          <a:p>
            <a:r>
              <a:rPr lang="en-US" altLang="en-US" sz="3800" b="1" dirty="0">
                <a:solidFill>
                  <a:srgbClr val="990000"/>
                </a:solidFill>
              </a:rPr>
              <a:t>THERE’S NOTHING WRONG IN AMERICA!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8A77346-C05E-4025-81E6-C4AFA10E8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64D59FE4-C4EE-4C99-99E3-468ECA6CE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7CBDE29F-7AAD-48FA-B885-74B847832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B1024A-5AB0-4F89-BE6A-B3A9454EDE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66800"/>
            <a:ext cx="11582400" cy="5181600"/>
          </a:xfrm>
          <a:prstGeom prst="rect">
            <a:avLst/>
          </a:prstGeom>
        </p:spPr>
      </p:pic>
      <p:sp>
        <p:nvSpPr>
          <p:cNvPr id="13" name="Rectangle 7">
            <a:extLst>
              <a:ext uri="{FF2B5EF4-FFF2-40B4-BE49-F238E27FC236}">
                <a16:creationId xmlns:a16="http://schemas.microsoft.com/office/drawing/2014/main" id="{C70E0156-2F5B-4466-817F-09B5EB1DA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8CF88D-34C1-614C-057D-013AAB1634C0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620676E2-9EED-4F9A-A329-C2E9CF39D3B5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88780"/>
            <a:ext cx="11582400" cy="5159621"/>
          </a:xfrm>
          <a:prstGeom prst="rect">
            <a:avLst/>
          </a:prstGeom>
        </p:spPr>
      </p:pic>
      <p:sp>
        <p:nvSpPr>
          <p:cNvPr id="13315" name="Rectangle 3">
            <a:extLst>
              <a:ext uri="{FF2B5EF4-FFF2-40B4-BE49-F238E27FC236}">
                <a16:creationId xmlns:a16="http://schemas.microsoft.com/office/drawing/2014/main" id="{2799B173-4953-454F-859B-4669BED779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11582400" cy="792162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rgbClr val="000066"/>
                </a:solidFill>
              </a:rPr>
              <a:t>A Shameless Society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5C3B0B9-0C99-46B4-9E5E-480678EEA9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189038"/>
            <a:ext cx="11353800" cy="52879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400" b="1" dirty="0"/>
              <a:t>Growing problem of immodesty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Many Christians being pulled in by society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Christians are to have a sense of shame</a:t>
            </a:r>
          </a:p>
          <a:p>
            <a:pPr lvl="2">
              <a:lnSpc>
                <a:spcPct val="100000"/>
              </a:lnSpc>
            </a:pPr>
            <a:r>
              <a:rPr lang="en-US" altLang="en-US" sz="3000" dirty="0"/>
              <a:t>Deep rooted in character – expressed by clothing and general conduct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C0F59CF-0360-4813-8260-A7E13F6010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066800"/>
            <a:ext cx="8534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3323" name="Rectangle 11">
            <a:extLst>
              <a:ext uri="{FF2B5EF4-FFF2-40B4-BE49-F238E27FC236}">
                <a16:creationId xmlns:a16="http://schemas.microsoft.com/office/drawing/2014/main" id="{A153C8CA-07CA-45E2-8C88-69577F1EA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495800"/>
            <a:ext cx="10972800" cy="1447800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3324" name="Text Box 12">
            <a:extLst>
              <a:ext uri="{FF2B5EF4-FFF2-40B4-BE49-F238E27FC236}">
                <a16:creationId xmlns:a16="http://schemas.microsoft.com/office/drawing/2014/main" id="{C1C85A41-1189-46BB-A608-7B25A08D87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603751"/>
            <a:ext cx="10668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solidFill>
                  <a:schemeClr val="bg1"/>
                </a:solidFill>
                <a:latin typeface="Aptos" panose="020B0004020202020204" pitchFamily="34" charset="0"/>
              </a:rPr>
              <a:t>“in like manner also, that the women adorn themselves in modest apparel, with </a:t>
            </a:r>
            <a:r>
              <a:rPr lang="en-US" altLang="en-US" sz="2400" b="1" dirty="0">
                <a:solidFill>
                  <a:srgbClr val="FFFF00"/>
                </a:solidFill>
                <a:latin typeface="Aptos" panose="020B0004020202020204" pitchFamily="34" charset="0"/>
              </a:rPr>
              <a:t>propriety</a:t>
            </a:r>
            <a:r>
              <a:rPr lang="en-US" altLang="en-US" sz="2400" dirty="0">
                <a:solidFill>
                  <a:schemeClr val="bg1"/>
                </a:solidFill>
                <a:latin typeface="Aptos" panose="020B0004020202020204" pitchFamily="34" charset="0"/>
              </a:rPr>
              <a:t> and moderation, not with braided hair</a:t>
            </a:r>
            <a:br>
              <a:rPr lang="en-US" altLang="en-US" sz="2400" dirty="0">
                <a:solidFill>
                  <a:schemeClr val="bg1"/>
                </a:solidFill>
                <a:latin typeface="Aptos" panose="020B0004020202020204" pitchFamily="34" charset="0"/>
              </a:rPr>
            </a:br>
            <a:r>
              <a:rPr lang="en-US" altLang="en-US" sz="2400" dirty="0">
                <a:solidFill>
                  <a:schemeClr val="bg1"/>
                </a:solidFill>
                <a:latin typeface="Aptos" panose="020B0004020202020204" pitchFamily="34" charset="0"/>
              </a:rPr>
              <a:t>or gold or pearls or costly clothing” </a:t>
            </a:r>
            <a:r>
              <a:rPr lang="en-US" altLang="en-US" sz="2400" b="1" dirty="0">
                <a:solidFill>
                  <a:schemeClr val="bg1"/>
                </a:solidFill>
                <a:latin typeface="Aptos" panose="020B0004020202020204" pitchFamily="34" charset="0"/>
              </a:rPr>
              <a:t>1 Timothy 2:9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0D9C0957-B3DA-4169-B358-F9CEAC4A3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50E11CC6-E7FF-401C-844A-F57BCF5FE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B0AF63F2-24E7-4325-8DE9-95E1B5764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4B2C9D51-E57A-4B16-A38F-454C1487B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8DB9D5-08F0-3FF9-D128-0DF304BCA2C1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A5440586-B307-468C-B88C-FF3C08DA9BB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88780"/>
            <a:ext cx="11582400" cy="5159621"/>
          </a:xfrm>
          <a:prstGeom prst="rect">
            <a:avLst/>
          </a:prstGeom>
        </p:spPr>
      </p:pic>
      <p:sp>
        <p:nvSpPr>
          <p:cNvPr id="14339" name="Rectangle 3">
            <a:extLst>
              <a:ext uri="{FF2B5EF4-FFF2-40B4-BE49-F238E27FC236}">
                <a16:creationId xmlns:a16="http://schemas.microsoft.com/office/drawing/2014/main" id="{AB9CB88F-D1B0-491E-AB7B-20D8AA3F9C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11582400" cy="792162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rgbClr val="000066"/>
                </a:solidFill>
              </a:rPr>
              <a:t>What Are Christians To Do?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1332F23B-5928-4056-8221-83DF5899B6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89038"/>
            <a:ext cx="11277600" cy="52879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400" b="1" dirty="0"/>
              <a:t>It is easy to avoid our responsibilities and blame our failures on a shameless society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/>
              <a:t>Early Christians had to live in worse conditions – yet were expected to live:</a:t>
            </a:r>
            <a:endParaRPr lang="en-US" altLang="en-US" sz="3400" dirty="0"/>
          </a:p>
        </p:txBody>
      </p:sp>
      <p:sp>
        <p:nvSpPr>
          <p:cNvPr id="14345" name="Line 9">
            <a:extLst>
              <a:ext uri="{FF2B5EF4-FFF2-40B4-BE49-F238E27FC236}">
                <a16:creationId xmlns:a16="http://schemas.microsoft.com/office/drawing/2014/main" id="{67096D34-4A2D-41DB-9E8F-DD2EDFEA0D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066800"/>
            <a:ext cx="8534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99E860B2-F454-4360-B972-2FB51827D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05297"/>
            <a:ext cx="11277600" cy="1569660"/>
          </a:xfrm>
          <a:prstGeom prst="rect">
            <a:avLst/>
          </a:prstGeom>
          <a:solidFill>
            <a:schemeClr val="bg1">
              <a:alpha val="11000"/>
            </a:schemeClr>
          </a:solidFill>
          <a:ln>
            <a:noFill/>
          </a:ln>
          <a:effectLst>
            <a:outerShdw dist="35921" dir="2700000" algn="ctr" rotWithShape="0">
              <a:schemeClr val="bg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200" dirty="0">
                <a:latin typeface="Aptos" panose="020B0004020202020204" pitchFamily="34" charset="0"/>
              </a:rPr>
              <a:t>…..blameless and harmless, children of God </a:t>
            </a:r>
            <a:r>
              <a:rPr lang="en-US" altLang="en-US" sz="3200" dirty="0">
                <a:solidFill>
                  <a:srgbClr val="990000"/>
                </a:solidFill>
                <a:latin typeface="Aptos SemiBold" panose="020B0004020202020204" pitchFamily="34" charset="0"/>
                <a:ea typeface="Inter Medium" panose="020B0602030000000004" pitchFamily="34" charset="0"/>
              </a:rPr>
              <a:t>without fault in the midst of a crooked and perverse generation</a:t>
            </a:r>
            <a:r>
              <a:rPr lang="en-US" altLang="en-US" sz="3200" dirty="0">
                <a:latin typeface="Aptos" panose="020B0004020202020204" pitchFamily="34" charset="0"/>
              </a:rPr>
              <a:t>, among whom you shine as lights in the world” </a:t>
            </a:r>
            <a:r>
              <a:rPr lang="en-US" altLang="en-US" sz="3200" b="1" dirty="0">
                <a:latin typeface="Aptos" panose="020B0004020202020204" pitchFamily="34" charset="0"/>
              </a:rPr>
              <a:t>Philippians 2:15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695E5B9E-658D-42EC-927D-5174766B1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171A5EB0-C03F-4FD4-A624-3D3DA7BFA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2F7567C0-0D9E-4A0D-B914-BBFA05468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44E26086-1318-43C0-BB65-85FD2B40D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167545-B8C9-C045-BC44-6A755A06F276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9C2DD5A6-B6EA-4F27-9ACE-873873893CDE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88780"/>
            <a:ext cx="11582400" cy="5159621"/>
          </a:xfrm>
          <a:prstGeom prst="rect">
            <a:avLst/>
          </a:prstGeom>
        </p:spPr>
      </p:pic>
      <p:sp>
        <p:nvSpPr>
          <p:cNvPr id="15363" name="Rectangle 3">
            <a:extLst>
              <a:ext uri="{FF2B5EF4-FFF2-40B4-BE49-F238E27FC236}">
                <a16:creationId xmlns:a16="http://schemas.microsoft.com/office/drawing/2014/main" id="{D490BE11-1871-4053-BBFB-642249BE3F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11582400" cy="792162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rgbClr val="000066"/>
                </a:solidFill>
              </a:rPr>
              <a:t>What Are Christians To Do?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1CE598BB-9D29-43D1-AC37-4170FBB631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189038"/>
            <a:ext cx="11353800" cy="52879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400" b="1" dirty="0"/>
              <a:t>Saints in Ephesus lived in a city where a fertility goddess was worshiped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Could Christians be expected to live right and teach their children – even under these conditions?</a:t>
            </a:r>
          </a:p>
          <a:p>
            <a:pPr lvl="2">
              <a:lnSpc>
                <a:spcPct val="100000"/>
              </a:lnSpc>
            </a:pPr>
            <a:r>
              <a:rPr lang="en-US" altLang="en-US" sz="3000" b="1" dirty="0">
                <a:solidFill>
                  <a:srgbClr val="990000"/>
                </a:solidFill>
              </a:rPr>
              <a:t>Ephesians 5:3-7; 6:4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The godly are delivered out of temptation</a:t>
            </a:r>
          </a:p>
          <a:p>
            <a:pPr lvl="2">
              <a:lnSpc>
                <a:spcPct val="100000"/>
              </a:lnSpc>
            </a:pPr>
            <a:r>
              <a:rPr lang="en-US" altLang="en-US" sz="3000" b="1" dirty="0">
                <a:solidFill>
                  <a:srgbClr val="990000"/>
                </a:solidFill>
              </a:rPr>
              <a:t>2 Peter 2:7-9</a:t>
            </a:r>
          </a:p>
        </p:txBody>
      </p:sp>
      <p:sp>
        <p:nvSpPr>
          <p:cNvPr id="15369" name="Line 9">
            <a:extLst>
              <a:ext uri="{FF2B5EF4-FFF2-40B4-BE49-F238E27FC236}">
                <a16:creationId xmlns:a16="http://schemas.microsoft.com/office/drawing/2014/main" id="{8A3CBE0F-7B4E-4DB2-9E3A-8DBA3C31F3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066800"/>
            <a:ext cx="8534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14981C8A-9FEA-4E49-83B6-A89A889BD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D982DF7C-E41C-4526-A030-235C2E6725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794D2F95-1AFB-479E-A7B8-B6A1CC4CA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F5F6481D-2DE1-4201-88E6-7A42869BC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005EA91-C110-5889-3248-30FA35A712A1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4A28DA0A-7F89-490D-AB64-EED9B35FB8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191000" y="274638"/>
            <a:ext cx="6172201" cy="2011362"/>
          </a:xfrm>
          <a:effectLst>
            <a:outerShdw dist="35921" dir="2700000" algn="ctr" rotWithShape="0">
              <a:schemeClr val="bg1"/>
            </a:outerShdw>
          </a:effectLst>
        </p:spPr>
        <p:txBody>
          <a:bodyPr/>
          <a:lstStyle/>
          <a:p>
            <a:r>
              <a:rPr lang="en-US" altLang="en-US" sz="6000" b="1" dirty="0">
                <a:solidFill>
                  <a:srgbClr val="990000"/>
                </a:solidFill>
              </a:rPr>
              <a:t>CONCLUSION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903A8275-AE14-4090-9F66-07C498C7BE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2339200"/>
            <a:ext cx="11277600" cy="1775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200" b="1" dirty="0"/>
              <a:t>Although many around us see </a:t>
            </a:r>
            <a:r>
              <a:rPr lang="en-US" altLang="en-US" sz="3200" b="1" dirty="0">
                <a:solidFill>
                  <a:srgbClr val="990000"/>
                </a:solidFill>
              </a:rPr>
              <a:t>“nothing wrong in America”</a:t>
            </a:r>
            <a:r>
              <a:rPr lang="en-US" altLang="en-US" sz="3200" b="1" dirty="0"/>
              <a:t> – Let us be focused on doing what is right!</a:t>
            </a:r>
            <a:endParaRPr lang="en-US" altLang="en-US" sz="3200" b="1" dirty="0">
              <a:solidFill>
                <a:srgbClr val="990000"/>
              </a:solidFill>
            </a:endParaRPr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3B399343-A451-45FB-86AA-31B9A1FD2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209800"/>
            <a:ext cx="8534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pic>
        <p:nvPicPr>
          <p:cNvPr id="16396" name="Picture 12">
            <a:extLst>
              <a:ext uri="{FF2B5EF4-FFF2-40B4-BE49-F238E27FC236}">
                <a16:creationId xmlns:a16="http://schemas.microsoft.com/office/drawing/2014/main" id="{4317AA4F-5209-4FA2-A13A-87B1F27680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276600"/>
            <a:ext cx="49530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397" name="Text Box 13">
            <a:extLst>
              <a:ext uri="{FF2B5EF4-FFF2-40B4-BE49-F238E27FC236}">
                <a16:creationId xmlns:a16="http://schemas.microsoft.com/office/drawing/2014/main" id="{4B7C30E8-1F83-457C-8C94-F3D26DB40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657600"/>
            <a:ext cx="3962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000" dirty="0">
                <a:latin typeface="Aptos" panose="020B0004020202020204" pitchFamily="34" charset="0"/>
              </a:rPr>
              <a:t>“For God so loved the world that He gave His only begotten Son, that whoever believes in Him should not perish but have </a:t>
            </a:r>
            <a:r>
              <a:rPr lang="en-US" altLang="en-US" sz="2000" b="1" dirty="0">
                <a:solidFill>
                  <a:srgbClr val="990000"/>
                </a:solidFill>
                <a:latin typeface="Aptos" panose="020B0004020202020204" pitchFamily="34" charset="0"/>
              </a:rPr>
              <a:t>everlasting life</a:t>
            </a:r>
            <a:r>
              <a:rPr lang="en-US" altLang="en-US" sz="2000" dirty="0">
                <a:latin typeface="Aptos" panose="020B0004020202020204" pitchFamily="34" charset="0"/>
              </a:rPr>
              <a:t>.”</a:t>
            </a:r>
          </a:p>
          <a:p>
            <a:pPr algn="ctr"/>
            <a:r>
              <a:rPr lang="en-US" altLang="en-US" sz="2000" dirty="0">
                <a:latin typeface="Aptos" panose="020B0004020202020204" pitchFamily="34" charset="0"/>
              </a:rPr>
              <a:t> </a:t>
            </a:r>
            <a:r>
              <a:rPr lang="en-US" altLang="en-US" sz="2000" b="1" dirty="0">
                <a:latin typeface="Aptos" panose="020B0004020202020204" pitchFamily="34" charset="0"/>
              </a:rPr>
              <a:t>John 3:16</a:t>
            </a:r>
          </a:p>
        </p:txBody>
      </p:sp>
      <p:sp>
        <p:nvSpPr>
          <p:cNvPr id="16398" name="Rectangle 14">
            <a:extLst>
              <a:ext uri="{FF2B5EF4-FFF2-40B4-BE49-F238E27FC236}">
                <a16:creationId xmlns:a16="http://schemas.microsoft.com/office/drawing/2014/main" id="{E686D086-3617-4E62-B281-1EE8F5B44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581400"/>
            <a:ext cx="6172200" cy="2514600"/>
          </a:xfrm>
          <a:prstGeom prst="rect">
            <a:avLst/>
          </a:prstGeom>
          <a:solidFill>
            <a:srgbClr val="000066"/>
          </a:solidFill>
          <a:ln w="44450">
            <a:solidFill>
              <a:srgbClr val="99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6399" name="Text Box 15">
            <a:extLst>
              <a:ext uri="{FF2B5EF4-FFF2-40B4-BE49-F238E27FC236}">
                <a16:creationId xmlns:a16="http://schemas.microsoft.com/office/drawing/2014/main" id="{F4956F61-3CE5-43E0-91C4-406B4DE3B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696831"/>
            <a:ext cx="5867400" cy="2246769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dirty="0">
                <a:solidFill>
                  <a:schemeClr val="bg1"/>
                </a:solidFill>
                <a:latin typeface="Aptos" panose="020B0004020202020204" pitchFamily="34" charset="0"/>
              </a:rPr>
              <a:t>In a society that acts as though </a:t>
            </a:r>
            <a:r>
              <a:rPr lang="en-US" altLang="en-US" sz="2800" dirty="0">
                <a:solidFill>
                  <a:schemeClr val="bg1"/>
                </a:solidFill>
                <a:latin typeface="Aptos SemiBold" panose="020B0004020202020204" pitchFamily="34" charset="0"/>
                <a:ea typeface="Inter Medium" panose="020B0602030000000004" pitchFamily="34" charset="0"/>
              </a:rPr>
              <a:t>“there’s nothing wrong in America” </a:t>
            </a:r>
            <a:r>
              <a:rPr lang="en-US" altLang="en-US" sz="2800" dirty="0">
                <a:solidFill>
                  <a:schemeClr val="bg1"/>
                </a:solidFill>
                <a:latin typeface="Aptos" panose="020B0004020202020204" pitchFamily="34" charset="0"/>
              </a:rPr>
              <a:t>a godly Christian can know that </a:t>
            </a:r>
            <a:r>
              <a:rPr lang="en-US" altLang="en-US" sz="2800" b="1" dirty="0">
                <a:solidFill>
                  <a:srgbClr val="FFFF00"/>
                </a:solidFill>
                <a:latin typeface="Aptos" panose="020B0004020202020204" pitchFamily="34" charset="0"/>
              </a:rPr>
              <a:t>“there’s nothing wrong in living for Christ!</a:t>
            </a:r>
            <a:r>
              <a:rPr lang="en-US" altLang="en-US" sz="2800" b="1" dirty="0">
                <a:solidFill>
                  <a:schemeClr val="bg1"/>
                </a:solidFill>
                <a:latin typeface="Aptos" panose="020B0004020202020204" pitchFamily="34" charset="0"/>
              </a:rPr>
              <a:t>”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278E60F-615F-4AE8-8182-D32B1630D3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"/>
            <a:ext cx="3575065" cy="1680350"/>
          </a:xfrm>
          <a:prstGeom prst="rect">
            <a:avLst/>
          </a:prstGeom>
        </p:spPr>
      </p:pic>
      <p:sp>
        <p:nvSpPr>
          <p:cNvPr id="15" name="Rectangle 4">
            <a:extLst>
              <a:ext uri="{FF2B5EF4-FFF2-40B4-BE49-F238E27FC236}">
                <a16:creationId xmlns:a16="http://schemas.microsoft.com/office/drawing/2014/main" id="{ADA04A52-791D-4EE3-A60F-C8D19A128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97F6BEA7-8FA9-4161-A60F-DDB29B25E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0" name="Rectangle 6">
            <a:extLst>
              <a:ext uri="{FF2B5EF4-FFF2-40B4-BE49-F238E27FC236}">
                <a16:creationId xmlns:a16="http://schemas.microsoft.com/office/drawing/2014/main" id="{F6EE0A6B-A078-4E09-8F3B-A68CFE8F5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1" name="Rectangle 7">
            <a:extLst>
              <a:ext uri="{FF2B5EF4-FFF2-40B4-BE49-F238E27FC236}">
                <a16:creationId xmlns:a16="http://schemas.microsoft.com/office/drawing/2014/main" id="{E477BC82-FADF-45FB-BCA1-64C1ABDAC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F08083-BD29-725F-3FD2-ED4458FD0033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7" grpId="0"/>
      <p:bldP spid="163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40DEE2B-E125-4B6D-A800-BA52A4C3C579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88780"/>
            <a:ext cx="11582400" cy="5159621"/>
          </a:xfrm>
          <a:prstGeom prst="rect">
            <a:avLst/>
          </a:prstGeom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2B5D06BC-A835-48FA-AA62-CF381B531A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11582400" cy="792162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rgbClr val="000066"/>
                </a:solidFill>
              </a:rPr>
              <a:t>Calling Evil Good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D637B5B-B0DC-455C-B024-CF7DFFB0EC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189038"/>
            <a:ext cx="11430000" cy="52879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400" b="1" dirty="0"/>
              <a:t>Isaiah spoke against the perversion and perverts of his day </a:t>
            </a:r>
            <a:r>
              <a:rPr lang="en-US" altLang="en-US" sz="3400" b="1" dirty="0">
                <a:solidFill>
                  <a:srgbClr val="C00000"/>
                </a:solidFill>
              </a:rPr>
              <a:t>(5:18-24)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Ungodliness pulled by cords of falsehood </a:t>
            </a:r>
            <a:r>
              <a:rPr lang="en-US" altLang="en-US" b="1" dirty="0">
                <a:solidFill>
                  <a:srgbClr val="C00000"/>
                </a:solidFill>
              </a:rPr>
              <a:t>(18)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Defy God to do anything about it </a:t>
            </a:r>
            <a:r>
              <a:rPr lang="en-US" altLang="en-US" b="1" dirty="0">
                <a:solidFill>
                  <a:srgbClr val="C00000"/>
                </a:solidFill>
              </a:rPr>
              <a:t>(19)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They are wise in their own eyes </a:t>
            </a:r>
            <a:r>
              <a:rPr lang="en-US" altLang="en-US" b="1" dirty="0">
                <a:solidFill>
                  <a:srgbClr val="C00000"/>
                </a:solidFill>
              </a:rPr>
              <a:t>(21)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Their moral vision is dimmed </a:t>
            </a:r>
            <a:r>
              <a:rPr lang="en-US" altLang="en-US" b="1" dirty="0">
                <a:solidFill>
                  <a:srgbClr val="C00000"/>
                </a:solidFill>
              </a:rPr>
              <a:t>(22)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They justify the wicked </a:t>
            </a:r>
            <a:r>
              <a:rPr lang="en-US" altLang="en-US" b="1" dirty="0">
                <a:solidFill>
                  <a:srgbClr val="C00000"/>
                </a:solidFill>
              </a:rPr>
              <a:t>(23)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God said their root would rot and their blossom ascend like dust </a:t>
            </a:r>
            <a:r>
              <a:rPr lang="en-US" altLang="en-US" b="1" dirty="0">
                <a:solidFill>
                  <a:srgbClr val="C00000"/>
                </a:solidFill>
              </a:rPr>
              <a:t>(24)</a:t>
            </a:r>
          </a:p>
        </p:txBody>
      </p:sp>
      <p:sp>
        <p:nvSpPr>
          <p:cNvPr id="3081" name="Line 9">
            <a:extLst>
              <a:ext uri="{FF2B5EF4-FFF2-40B4-BE49-F238E27FC236}">
                <a16:creationId xmlns:a16="http://schemas.microsoft.com/office/drawing/2014/main" id="{0335D7AD-CEC5-4A50-AB20-115A5CB3C67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066800"/>
            <a:ext cx="8534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036B2261-F577-4419-8EA1-F27E3D03E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F9FF7C13-04FA-4E81-BE48-720EB4D29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6C71C4D7-D6C5-48DF-97EF-5F578BCD0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4" name="Rectangle 7">
            <a:extLst>
              <a:ext uri="{FF2B5EF4-FFF2-40B4-BE49-F238E27FC236}">
                <a16:creationId xmlns:a16="http://schemas.microsoft.com/office/drawing/2014/main" id="{3402B6FB-B8DF-4660-9B4E-C595D01B6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5BCB643-DDBE-4DA8-A36C-6512939714D2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779D83DA-9066-495F-827C-12C3EED80076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88780"/>
            <a:ext cx="11582400" cy="5159621"/>
          </a:xfrm>
          <a:prstGeom prst="rect">
            <a:avLst/>
          </a:prstGeom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39FA1378-57F1-4221-A0E8-86986B43A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11582400" cy="792162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rgbClr val="000066"/>
                </a:solidFill>
              </a:rPr>
              <a:t>Calling Evil Good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7B40517-1E28-423A-B960-C362296801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189038"/>
            <a:ext cx="11430000" cy="505638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400" b="1" dirty="0">
                <a:latin typeface="Aptos" panose="020B0004020202020204" pitchFamily="34" charset="0"/>
              </a:rPr>
              <a:t>America is condoning the perversion and perverts of our time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latin typeface="Aptos" panose="020B0004020202020204" pitchFamily="34" charset="0"/>
              </a:rPr>
              <a:t>Many popular TV and music stars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latin typeface="Aptos" panose="020B0004020202020204" pitchFamily="34" charset="0"/>
              </a:rPr>
              <a:t>Some are at the forefront of “gay and lesbian rights”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latin typeface="Aptos" panose="020B0004020202020204" pitchFamily="34" charset="0"/>
              </a:rPr>
              <a:t>Most are advocates of “abortion rights”</a:t>
            </a:r>
            <a:endParaRPr lang="en-US" altLang="en-US" sz="3600" dirty="0">
              <a:latin typeface="Aptos" panose="020B0004020202020204" pitchFamily="34" charset="0"/>
            </a:endParaRP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AE295F0F-F0DA-4562-8154-400AE82F1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572000"/>
            <a:ext cx="11125200" cy="1447800"/>
          </a:xfrm>
          <a:prstGeom prst="rect">
            <a:avLst/>
          </a:prstGeom>
          <a:solidFill>
            <a:srgbClr val="99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4106" name="Text Box 10">
            <a:extLst>
              <a:ext uri="{FF2B5EF4-FFF2-40B4-BE49-F238E27FC236}">
                <a16:creationId xmlns:a16="http://schemas.microsoft.com/office/drawing/2014/main" id="{8E7BE368-0DAE-4ACD-AEB1-33FBD6477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676776"/>
            <a:ext cx="10820400" cy="11906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00006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solidFill>
                  <a:schemeClr val="bg1"/>
                </a:solidFill>
                <a:latin typeface="Aptos" panose="020B0004020202020204" pitchFamily="34" charset="0"/>
              </a:rPr>
              <a:t>These stars are popular because</a:t>
            </a:r>
            <a:br>
              <a:rPr lang="en-US" altLang="en-US" sz="3600" b="1" dirty="0">
                <a:solidFill>
                  <a:schemeClr val="bg1"/>
                </a:solidFill>
                <a:latin typeface="Aptos" panose="020B0004020202020204" pitchFamily="34" charset="0"/>
              </a:rPr>
            </a:br>
            <a:r>
              <a:rPr lang="en-US" altLang="en-US" sz="3600" b="1" dirty="0">
                <a:solidFill>
                  <a:schemeClr val="bg1"/>
                </a:solidFill>
                <a:latin typeface="Aptos" panose="020B0004020202020204" pitchFamily="34" charset="0"/>
              </a:rPr>
              <a:t>America has made them popular</a:t>
            </a:r>
          </a:p>
        </p:txBody>
      </p:sp>
      <p:sp>
        <p:nvSpPr>
          <p:cNvPr id="4107" name="Line 11">
            <a:extLst>
              <a:ext uri="{FF2B5EF4-FFF2-40B4-BE49-F238E27FC236}">
                <a16:creationId xmlns:a16="http://schemas.microsoft.com/office/drawing/2014/main" id="{9E5E09AE-93D4-478D-A567-C9C2BE5027B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066800"/>
            <a:ext cx="8534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8F8F3360-64E8-4330-A44D-40E38CF22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FE8EC7B1-7B47-4A4D-8199-68843130C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53DEBA96-D2DD-4675-9B11-07096094C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6369BF0C-119F-4B12-99CD-1506A350C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DB9B65F-6103-FBB1-46EB-DC6F1E9D9E5A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639F570-086B-4F68-87AB-5AB19F60665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88780"/>
            <a:ext cx="11582400" cy="5159621"/>
          </a:xfrm>
          <a:prstGeom prst="rect">
            <a:avLst/>
          </a:prstGeom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05D763AB-22C0-4D3A-8514-4485D7DB5E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11582400" cy="792162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rgbClr val="000066"/>
                </a:solidFill>
              </a:rPr>
              <a:t>Calling Evil Good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ECE05D3-70A7-449D-ABFB-E84DCF9D4B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89038"/>
            <a:ext cx="11277600" cy="52879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400" b="1" dirty="0"/>
              <a:t>How far will it go?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As long as Americans continue to buy and rent filth – it will get worse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/>
              <a:t>Bible speaks of ungodly progression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C00000"/>
                </a:solidFill>
                <a:latin typeface="Aptos SemiBold" panose="020B0004020202020204" pitchFamily="34" charset="0"/>
                <a:ea typeface="Inter Medium" panose="020B0602030000000004" pitchFamily="34" charset="0"/>
              </a:rPr>
              <a:t>2 Timothy 3:13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/>
              <a:t>Homosexuality is labeled as </a:t>
            </a:r>
            <a:r>
              <a:rPr lang="en-US" altLang="en-US" sz="3400" b="1" i="1" dirty="0"/>
              <a:t>“good”</a:t>
            </a:r>
            <a:r>
              <a:rPr lang="en-US" altLang="en-US" sz="3400" b="1" dirty="0"/>
              <a:t> but the Bible condemns it!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>
                <a:solidFill>
                  <a:srgbClr val="C00000"/>
                </a:solidFill>
                <a:latin typeface="Aptos SemiBold" panose="020B0004020202020204" pitchFamily="34" charset="0"/>
                <a:ea typeface="Inter Medium" panose="020B0602030000000004" pitchFamily="34" charset="0"/>
              </a:rPr>
              <a:t>Leviticus 18:22-23; 20:13-16</a:t>
            </a:r>
          </a:p>
        </p:txBody>
      </p:sp>
      <p:sp>
        <p:nvSpPr>
          <p:cNvPr id="5131" name="Line 11">
            <a:extLst>
              <a:ext uri="{FF2B5EF4-FFF2-40B4-BE49-F238E27FC236}">
                <a16:creationId xmlns:a16="http://schemas.microsoft.com/office/drawing/2014/main" id="{2E8D61F3-5714-4555-B30C-4CF05AB5B8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066800"/>
            <a:ext cx="8534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1B7E5207-7058-478A-875B-097AFDC33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15D98537-9442-4E63-82B8-FD8C7041A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FCF777C1-CCFD-4CC9-862E-57F5CA506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63CD2234-33B7-4C39-A2B0-A81600A336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3C36FB0-E8B8-AC79-D995-E54F1608D68B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49928421-B4FD-4C8E-BCF4-CE8A9A297AD3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88780"/>
            <a:ext cx="11582400" cy="5159621"/>
          </a:xfrm>
          <a:prstGeom prst="rect">
            <a:avLst/>
          </a:prstGeom>
        </p:spPr>
      </p:pic>
      <p:sp>
        <p:nvSpPr>
          <p:cNvPr id="6147" name="Rectangle 3">
            <a:extLst>
              <a:ext uri="{FF2B5EF4-FFF2-40B4-BE49-F238E27FC236}">
                <a16:creationId xmlns:a16="http://schemas.microsoft.com/office/drawing/2014/main" id="{7712C446-8DB5-4912-B68E-8C6C9DEDF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11582400" cy="792162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rgbClr val="000066"/>
                </a:solidFill>
              </a:rPr>
              <a:t>Where Have the Morals Gone?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2402EEE-534D-455B-B438-7708F096F6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189038"/>
            <a:ext cx="11430000" cy="52879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400" b="1" dirty="0"/>
              <a:t>America is establishing its own laws for acceptable conduct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The word </a:t>
            </a:r>
            <a:r>
              <a:rPr lang="en-US" altLang="en-US" sz="3200" b="1" dirty="0">
                <a:solidFill>
                  <a:srgbClr val="990000"/>
                </a:solidFill>
              </a:rPr>
              <a:t>“SIN”</a:t>
            </a:r>
            <a:r>
              <a:rPr lang="en-US" altLang="en-US" sz="3200" dirty="0"/>
              <a:t> creates discomfort</a:t>
            </a:r>
            <a:endParaRPr lang="en-US" altLang="en-US" sz="3200" i="1" dirty="0"/>
          </a:p>
        </p:txBody>
      </p:sp>
      <p:sp>
        <p:nvSpPr>
          <p:cNvPr id="6153" name="Oval 9">
            <a:extLst>
              <a:ext uri="{FF2B5EF4-FFF2-40B4-BE49-F238E27FC236}">
                <a16:creationId xmlns:a16="http://schemas.microsoft.com/office/drawing/2014/main" id="{AC903AA1-562E-4213-8750-B903F6805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971799"/>
            <a:ext cx="7924800" cy="3151385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6154" name="Text Box 10">
            <a:extLst>
              <a:ext uri="{FF2B5EF4-FFF2-40B4-BE49-F238E27FC236}">
                <a16:creationId xmlns:a16="http://schemas.microsoft.com/office/drawing/2014/main" id="{F64B598C-5BE9-4B43-B7B7-EF07446CC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124200"/>
            <a:ext cx="6248400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99000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3400" b="1" dirty="0">
                <a:solidFill>
                  <a:schemeClr val="bg1"/>
                </a:solidFill>
                <a:latin typeface="Aptos" panose="020B0004020202020204" pitchFamily="34" charset="0"/>
              </a:rPr>
              <a:t>MORALS</a:t>
            </a:r>
          </a:p>
          <a:p>
            <a:pPr algn="ctr"/>
            <a:r>
              <a:rPr lang="en-US" altLang="en-US" sz="3400" dirty="0">
                <a:solidFill>
                  <a:schemeClr val="bg1"/>
                </a:solidFill>
                <a:latin typeface="Aptos" panose="020B0004020202020204" pitchFamily="34" charset="0"/>
              </a:rPr>
              <a:t>“relating to, dealing with, or capable of making the distinction between, right and wrong in conduct”</a:t>
            </a:r>
          </a:p>
        </p:txBody>
      </p:sp>
      <p:sp>
        <p:nvSpPr>
          <p:cNvPr id="6155" name="Line 11">
            <a:extLst>
              <a:ext uri="{FF2B5EF4-FFF2-40B4-BE49-F238E27FC236}">
                <a16:creationId xmlns:a16="http://schemas.microsoft.com/office/drawing/2014/main" id="{14FFC6F1-B564-471F-8FA9-086E4CA7C3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066800"/>
            <a:ext cx="8534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600EAA47-FE43-447A-A58A-DFE4BEFCD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BB0A90ED-729D-4EAD-A6FA-77FEE959B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54CA93D5-1990-4AB6-8855-F6071617B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1F9B7D69-AC24-4842-AC2E-0D07CF92A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3C142D-8716-6A2C-BCE3-13CA722CAF51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3B919513-BAE7-422B-B501-491E67760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31705" y="381000"/>
            <a:ext cx="8855495" cy="1981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600" b="1" dirty="0">
                <a:solidFill>
                  <a:srgbClr val="000066"/>
                </a:solidFill>
              </a:rPr>
              <a:t>Divorce Magazine</a:t>
            </a:r>
            <a:r>
              <a:rPr lang="en-US" altLang="en-US" sz="3600" dirty="0">
                <a:solidFill>
                  <a:srgbClr val="000066"/>
                </a:solidFill>
              </a:rPr>
              <a:t> (Jul 2008)</a:t>
            </a:r>
            <a:br>
              <a:rPr lang="en-US" altLang="en-US" sz="3600" dirty="0">
                <a:solidFill>
                  <a:srgbClr val="000066"/>
                </a:solidFill>
              </a:rPr>
            </a:br>
            <a:r>
              <a:rPr lang="en-US" altLang="en-US" sz="3600" b="1" dirty="0">
                <a:solidFill>
                  <a:srgbClr val="000066"/>
                </a:solidFill>
              </a:rPr>
              <a:t>On-Line Statistics </a:t>
            </a:r>
            <a:r>
              <a:rPr lang="en-US" altLang="en-US" sz="3600" dirty="0">
                <a:solidFill>
                  <a:srgbClr val="000066"/>
                </a:solidFill>
              </a:rPr>
              <a:t>(Oct 2023)</a:t>
            </a:r>
            <a:br>
              <a:rPr lang="en-US" altLang="en-US" sz="3200" dirty="0">
                <a:solidFill>
                  <a:srgbClr val="000066"/>
                </a:solidFill>
              </a:rPr>
            </a:br>
            <a:r>
              <a:rPr lang="en-US" altLang="en-US" b="1" dirty="0">
                <a:solidFill>
                  <a:srgbClr val="990000"/>
                </a:solidFill>
              </a:rPr>
              <a:t>Statistics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1DD93FE-FEA0-4F04-86AD-DC0E6989E8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2590800"/>
            <a:ext cx="11430000" cy="4038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400" b="1" dirty="0"/>
              <a:t>Births outside the marriage relationship:</a:t>
            </a:r>
          </a:p>
          <a:p>
            <a:pPr lvl="1">
              <a:lnSpc>
                <a:spcPct val="100000"/>
              </a:lnSpc>
            </a:pPr>
            <a:r>
              <a:rPr lang="en-US" altLang="en-US" sz="2800" dirty="0"/>
              <a:t>1950’s…4.5%    1980’s…22%    2016…28%    2022…40%</a:t>
            </a:r>
          </a:p>
          <a:p>
            <a:pPr>
              <a:lnSpc>
                <a:spcPct val="100000"/>
              </a:lnSpc>
            </a:pPr>
            <a:r>
              <a:rPr lang="en-US" altLang="en-US" sz="3400" b="1" dirty="0"/>
              <a:t>Couples living together: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5.5 million unmarried couples living together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89% of these couples are male/female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65% live together before getting married</a:t>
            </a:r>
          </a:p>
        </p:txBody>
      </p:sp>
      <p:sp>
        <p:nvSpPr>
          <p:cNvPr id="7181" name="Line 13">
            <a:extLst>
              <a:ext uri="{FF2B5EF4-FFF2-40B4-BE49-F238E27FC236}">
                <a16:creationId xmlns:a16="http://schemas.microsoft.com/office/drawing/2014/main" id="{34769EF7-3C29-4B21-B436-9638CFC76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362200"/>
            <a:ext cx="8534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4B9767-6FFF-4C15-89E2-B4E67FC219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77051"/>
            <a:ext cx="2498304" cy="1908949"/>
          </a:xfrm>
          <a:prstGeom prst="rect">
            <a:avLst/>
          </a:prstGeom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id="{ACF38C13-442B-4A36-A9B6-DB3EF583B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7A032AEC-2239-4A2A-B9D0-8FEC86C61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95617810-379B-4359-9CDE-0C4D86A9F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7A62675C-2106-4C95-A3DA-51508F92C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94948F-7B11-E58E-8EF3-0C414F89F20A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>
            <a:extLst>
              <a:ext uri="{FF2B5EF4-FFF2-40B4-BE49-F238E27FC236}">
                <a16:creationId xmlns:a16="http://schemas.microsoft.com/office/drawing/2014/main" id="{3B919513-BAE7-422B-B501-491E677608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381000"/>
            <a:ext cx="8762999" cy="1981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3600" b="1" dirty="0">
                <a:solidFill>
                  <a:srgbClr val="000066"/>
                </a:solidFill>
              </a:rPr>
              <a:t>Divorce Magazine</a:t>
            </a:r>
            <a:r>
              <a:rPr lang="en-US" altLang="en-US" sz="3600" dirty="0">
                <a:solidFill>
                  <a:srgbClr val="000066"/>
                </a:solidFill>
              </a:rPr>
              <a:t> (Jul 2008)</a:t>
            </a:r>
            <a:br>
              <a:rPr lang="en-US" altLang="en-US" sz="3600" dirty="0">
                <a:solidFill>
                  <a:srgbClr val="000066"/>
                </a:solidFill>
              </a:rPr>
            </a:br>
            <a:r>
              <a:rPr lang="en-US" altLang="en-US" sz="3600" b="1" dirty="0">
                <a:solidFill>
                  <a:srgbClr val="000066"/>
                </a:solidFill>
              </a:rPr>
              <a:t>On-Line Statistics</a:t>
            </a:r>
            <a:r>
              <a:rPr lang="en-US" altLang="en-US" sz="3600" dirty="0">
                <a:solidFill>
                  <a:srgbClr val="000066"/>
                </a:solidFill>
              </a:rPr>
              <a:t> (Oct 2023)</a:t>
            </a:r>
            <a:br>
              <a:rPr lang="en-US" altLang="en-US" sz="3200" dirty="0">
                <a:solidFill>
                  <a:srgbClr val="000066"/>
                </a:solidFill>
              </a:rPr>
            </a:br>
            <a:r>
              <a:rPr lang="en-US" altLang="en-US" b="1" dirty="0">
                <a:solidFill>
                  <a:srgbClr val="990000"/>
                </a:solidFill>
              </a:rPr>
              <a:t>Statistics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31DD93FE-FEA0-4F04-86AD-DC0E6989E8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0999" y="2590800"/>
            <a:ext cx="11429999" cy="40386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400" b="1" dirty="0"/>
              <a:t>Divorce rate: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For first vs. second vs. third marriages</a:t>
            </a:r>
          </a:p>
          <a:p>
            <a:pPr lvl="2">
              <a:lnSpc>
                <a:spcPct val="100000"/>
              </a:lnSpc>
            </a:pPr>
            <a:r>
              <a:rPr lang="en-US" altLang="en-US" sz="3000" dirty="0"/>
              <a:t>First marriages – 50%</a:t>
            </a:r>
          </a:p>
          <a:p>
            <a:pPr lvl="2">
              <a:lnSpc>
                <a:spcPct val="100000"/>
              </a:lnSpc>
            </a:pPr>
            <a:r>
              <a:rPr lang="en-US" altLang="en-US" sz="3000" dirty="0"/>
              <a:t>Second marriages – 67%</a:t>
            </a:r>
          </a:p>
          <a:p>
            <a:pPr lvl="2">
              <a:lnSpc>
                <a:spcPct val="100000"/>
              </a:lnSpc>
            </a:pPr>
            <a:r>
              <a:rPr lang="en-US" altLang="en-US" sz="3000" dirty="0"/>
              <a:t>Third marriages – 74%</a:t>
            </a:r>
          </a:p>
        </p:txBody>
      </p:sp>
      <p:sp>
        <p:nvSpPr>
          <p:cNvPr id="7181" name="Line 13">
            <a:extLst>
              <a:ext uri="{FF2B5EF4-FFF2-40B4-BE49-F238E27FC236}">
                <a16:creationId xmlns:a16="http://schemas.microsoft.com/office/drawing/2014/main" id="{34769EF7-3C29-4B21-B436-9638CFC76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362200"/>
            <a:ext cx="8534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B4B9767-6FFF-4C15-89E2-B4E67FC219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77051"/>
            <a:ext cx="2498304" cy="1908949"/>
          </a:xfrm>
          <a:prstGeom prst="rect">
            <a:avLst/>
          </a:prstGeom>
        </p:spPr>
      </p:pic>
      <p:sp>
        <p:nvSpPr>
          <p:cNvPr id="11" name="Rectangle 4">
            <a:extLst>
              <a:ext uri="{FF2B5EF4-FFF2-40B4-BE49-F238E27FC236}">
                <a16:creationId xmlns:a16="http://schemas.microsoft.com/office/drawing/2014/main" id="{EBE0D571-91BE-49F2-A27B-2C99A1F73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140890A-87D2-4E42-BB37-E3263FA24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159792DE-7A62-4C07-8C2C-B86AAB11F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6" name="Rectangle 7">
            <a:extLst>
              <a:ext uri="{FF2B5EF4-FFF2-40B4-BE49-F238E27FC236}">
                <a16:creationId xmlns:a16="http://schemas.microsoft.com/office/drawing/2014/main" id="{85C03F1E-0E03-4122-95AC-87325826D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198610-8219-0B6B-80F9-3EAF7BAA0D81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7188177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827B89F6-19AB-475A-BA85-0F97F51445E0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88780"/>
            <a:ext cx="11582400" cy="5159621"/>
          </a:xfrm>
          <a:prstGeom prst="rect">
            <a:avLst/>
          </a:prstGeom>
        </p:spPr>
      </p:pic>
      <p:sp>
        <p:nvSpPr>
          <p:cNvPr id="11267" name="Rectangle 3">
            <a:extLst>
              <a:ext uri="{FF2B5EF4-FFF2-40B4-BE49-F238E27FC236}">
                <a16:creationId xmlns:a16="http://schemas.microsoft.com/office/drawing/2014/main" id="{8207CAAA-0ACF-40FA-BFAD-C35670D857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11582400" cy="792162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rgbClr val="000066"/>
                </a:solidFill>
              </a:rPr>
              <a:t>A Shameless Society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16E4E0A2-CD6C-49B2-B936-9BDC21B897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189038"/>
            <a:ext cx="11430000" cy="52879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400" b="1" dirty="0"/>
              <a:t>The Lord’s rebuke of ancient Israel – especially the priests and prophets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Should serve as a warning for our society</a:t>
            </a:r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D7466C6C-82DB-4AAA-B56C-2BB53D2C201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066800"/>
            <a:ext cx="8534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pic>
        <p:nvPicPr>
          <p:cNvPr id="11274" name="Picture 10">
            <a:extLst>
              <a:ext uri="{FF2B5EF4-FFF2-40B4-BE49-F238E27FC236}">
                <a16:creationId xmlns:a16="http://schemas.microsoft.com/office/drawing/2014/main" id="{31792881-7174-4CD4-B3B8-C4334F4F9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760663"/>
            <a:ext cx="8001000" cy="356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75" name="Text Box 11">
            <a:extLst>
              <a:ext uri="{FF2B5EF4-FFF2-40B4-BE49-F238E27FC236}">
                <a16:creationId xmlns:a16="http://schemas.microsoft.com/office/drawing/2014/main" id="{8620DF80-5D9D-4A61-B578-9327FAA89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048000"/>
            <a:ext cx="6477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400" dirty="0">
                <a:latin typeface="Aptos" panose="020B0004020202020204" pitchFamily="34" charset="0"/>
              </a:rPr>
              <a:t>“Were they ashamed when they had committed abomination? No! They were not at all ashamed; </a:t>
            </a:r>
            <a:r>
              <a:rPr lang="en-US" altLang="en-US" sz="2400" b="1" dirty="0">
                <a:solidFill>
                  <a:srgbClr val="990000"/>
                </a:solidFill>
                <a:latin typeface="Aptos" panose="020B0004020202020204" pitchFamily="34" charset="0"/>
              </a:rPr>
              <a:t>Nor did they know how to blush</a:t>
            </a:r>
            <a:r>
              <a:rPr lang="en-US" altLang="en-US" sz="2400" dirty="0">
                <a:latin typeface="Aptos" panose="020B0004020202020204" pitchFamily="34" charset="0"/>
              </a:rPr>
              <a:t>. Therefore, they shall fall among those who fall; At the time I punish them, They shall be cast down," says the LORD.” </a:t>
            </a:r>
            <a:r>
              <a:rPr lang="en-US" altLang="en-US" sz="2400" b="1" dirty="0">
                <a:latin typeface="Aptos" panose="020B0004020202020204" pitchFamily="34" charset="0"/>
              </a:rPr>
              <a:t>Jeremiah 6:15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AAE52489-C63D-43BC-8FFF-817D2BFAF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7" name="Rectangle 5">
            <a:extLst>
              <a:ext uri="{FF2B5EF4-FFF2-40B4-BE49-F238E27FC236}">
                <a16:creationId xmlns:a16="http://schemas.microsoft.com/office/drawing/2014/main" id="{F49D07CF-1382-4C48-AC9B-D6EF0D657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43E5C6EC-11D7-4BE9-9C04-D83F2C7E7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52A1C2CA-77BB-4020-BD84-8BB6E4CCF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8D2DAE-4A8E-715A-A525-3A9994886CE0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EC72EC8-B9D1-4D96-9D58-D51C1CD42E89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088780"/>
            <a:ext cx="11582400" cy="5159621"/>
          </a:xfrm>
          <a:prstGeom prst="rect">
            <a:avLst/>
          </a:prstGeom>
        </p:spPr>
      </p:pic>
      <p:sp>
        <p:nvSpPr>
          <p:cNvPr id="12291" name="Rectangle 3">
            <a:extLst>
              <a:ext uri="{FF2B5EF4-FFF2-40B4-BE49-F238E27FC236}">
                <a16:creationId xmlns:a16="http://schemas.microsoft.com/office/drawing/2014/main" id="{689035ED-ED16-4E20-B025-EA11E9494D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74638"/>
            <a:ext cx="11582400" cy="792162"/>
          </a:xfrm>
          <a:effectLst>
            <a:outerShdw dist="35921" dir="2700000" algn="ctr" rotWithShape="0">
              <a:schemeClr val="bg1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altLang="en-US" b="1" dirty="0">
                <a:solidFill>
                  <a:srgbClr val="000066"/>
                </a:solidFill>
              </a:rPr>
              <a:t>A Shameless Society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1D5E54DA-FDC4-4DE5-93C8-CD3AB81D8D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89038"/>
            <a:ext cx="11277600" cy="528796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3400" b="1" dirty="0"/>
              <a:t>America has become a society that has forgotten how to blush!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Things that once were done in darkness and in secret are now main street exhibitions</a:t>
            </a:r>
          </a:p>
          <a:p>
            <a:pPr lvl="2">
              <a:lnSpc>
                <a:spcPct val="100000"/>
              </a:lnSpc>
            </a:pPr>
            <a:r>
              <a:rPr lang="en-US" altLang="en-US" sz="3000" b="1" dirty="0">
                <a:solidFill>
                  <a:srgbClr val="990000"/>
                </a:solidFill>
              </a:rPr>
              <a:t>NO EMBARRASSMENT!</a:t>
            </a:r>
          </a:p>
          <a:p>
            <a:pPr lvl="1">
              <a:lnSpc>
                <a:spcPct val="100000"/>
              </a:lnSpc>
            </a:pPr>
            <a:r>
              <a:rPr lang="en-US" altLang="en-US" sz="3200" dirty="0"/>
              <a:t>We are exposed to vulgarity and profanity daily on TV, radio and other areas</a:t>
            </a:r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94C37A1A-4A84-4E48-AC2C-6379EB438D6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066800"/>
            <a:ext cx="8534400" cy="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2300" name="WordArt 12">
            <a:extLst>
              <a:ext uri="{FF2B5EF4-FFF2-40B4-BE49-F238E27FC236}">
                <a16:creationId xmlns:a16="http://schemas.microsoft.com/office/drawing/2014/main" id="{722A1D62-EF26-4D29-988D-8E741FF63FF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71700" y="5181600"/>
            <a:ext cx="78486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990000"/>
                    </a:gs>
                    <a:gs pos="100000">
                      <a:srgbClr val="000066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chemeClr val="bg1"/>
                  </a:outerShdw>
                </a:effectLst>
                <a:latin typeface="Aptos" panose="020B0004020202020204" pitchFamily="34" charset="0"/>
                <a:cs typeface="Calibri" panose="020F0502020204030204" pitchFamily="34" charset="0"/>
              </a:rPr>
              <a:t>Romans 1:26-32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EB069903-A464-45A5-9294-7462865471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5E93E2AD-9FF6-4922-B71E-1AB47960F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87200" y="0"/>
            <a:ext cx="304800" cy="68580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B5A90781-6454-475D-B03F-A3C77986E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0"/>
            <a:ext cx="11658600" cy="304800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18" name="Rectangle 7">
            <a:extLst>
              <a:ext uri="{FF2B5EF4-FFF2-40B4-BE49-F238E27FC236}">
                <a16:creationId xmlns:a16="http://schemas.microsoft.com/office/drawing/2014/main" id="{F7873256-52A2-4237-A9B0-F24B77996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6245423"/>
            <a:ext cx="11734800" cy="307777"/>
          </a:xfrm>
          <a:prstGeom prst="rect">
            <a:avLst/>
          </a:prstGeom>
          <a:solidFill>
            <a:srgbClr val="99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>
              <a:latin typeface="Aptos" panose="020B00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46A160-9B55-2DA5-8CEB-01010986C42E}"/>
              </a:ext>
            </a:extLst>
          </p:cNvPr>
          <p:cNvSpPr txBox="1"/>
          <p:nvPr/>
        </p:nvSpPr>
        <p:spPr>
          <a:xfrm>
            <a:off x="0" y="6550224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Aptos" panose="020B0004020202020204" pitchFamily="34" charset="0"/>
                <a:ea typeface="Inter" panose="020B0502030000000004" pitchFamily="34" charset="0"/>
                <a:cs typeface="Calibri" panose="020F0502020204030204" pitchFamily="34" charset="0"/>
              </a:rPr>
              <a:t>Richie Thetford						                												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4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406</TotalTime>
  <Words>1075</Words>
  <Application>Microsoft Office PowerPoint</Application>
  <PresentationFormat>Widescreen</PresentationFormat>
  <Paragraphs>84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SemiBold</vt:lpstr>
      <vt:lpstr>Arial</vt:lpstr>
      <vt:lpstr>Default Design</vt:lpstr>
      <vt:lpstr>THERE’S NOTHING WRONG IN AMERICA!</vt:lpstr>
      <vt:lpstr>Calling Evil Good</vt:lpstr>
      <vt:lpstr>Calling Evil Good</vt:lpstr>
      <vt:lpstr>Calling Evil Good</vt:lpstr>
      <vt:lpstr>Where Have the Morals Gone?</vt:lpstr>
      <vt:lpstr>Divorce Magazine (Jul 2008) On-Line Statistics (Oct 2023) Statistics</vt:lpstr>
      <vt:lpstr>Divorce Magazine (Jul 2008) On-Line Statistics (Oct 2023) Statistics</vt:lpstr>
      <vt:lpstr>A Shameless Society</vt:lpstr>
      <vt:lpstr>A Shameless Society</vt:lpstr>
      <vt:lpstr>A Shameless Society</vt:lpstr>
      <vt:lpstr>What Are Christians To Do?</vt:lpstr>
      <vt:lpstr>What Are Christians To Do?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There’s Nothing Wrong in America!</dc:title>
  <dc:creator>HP Authorized Customer</dc:creator>
  <cp:lastModifiedBy>Richard Thetford</cp:lastModifiedBy>
  <cp:revision>32</cp:revision>
  <dcterms:created xsi:type="dcterms:W3CDTF">2008-07-11T17:17:27Z</dcterms:created>
  <dcterms:modified xsi:type="dcterms:W3CDTF">2025-07-06T20:39:12Z</dcterms:modified>
</cp:coreProperties>
</file>