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A50021"/>
    <a:srgbClr val="00005C"/>
    <a:srgbClr val="0000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16" y="4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F7DD8F2-2D9C-403D-97F0-6AF97DD18241}" type="slidenum">
              <a:rPr lang="en-US" altLang="en-US" smtClean="0"/>
              <a:pPr/>
              <a:t>‹#›</a:t>
            </a:fld>
            <a:endParaRPr lang="en-US" altLang="en-US"/>
          </a:p>
        </p:txBody>
      </p:sp>
    </p:spTree>
    <p:extLst>
      <p:ext uri="{BB962C8B-B14F-4D97-AF65-F5344CB8AC3E}">
        <p14:creationId xmlns:p14="http://schemas.microsoft.com/office/powerpoint/2010/main" val="35819964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87058A92-8B0D-4CB2-9892-64D22E7C72EA}" type="slidenum">
              <a:rPr lang="en-US" altLang="en-US" smtClean="0"/>
              <a:pPr/>
              <a:t>‹#›</a:t>
            </a:fld>
            <a:endParaRPr lang="en-US" altLang="en-US"/>
          </a:p>
        </p:txBody>
      </p:sp>
    </p:spTree>
    <p:extLst>
      <p:ext uri="{BB962C8B-B14F-4D97-AF65-F5344CB8AC3E}">
        <p14:creationId xmlns:p14="http://schemas.microsoft.com/office/powerpoint/2010/main" val="336476362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87058A92-8B0D-4CB2-9892-64D22E7C72EA}" type="slidenum">
              <a:rPr lang="en-US" altLang="en-US" smtClean="0"/>
              <a:pPr/>
              <a:t>‹#›</a:t>
            </a:fld>
            <a:endParaRPr lang="en-US" altLang="en-US"/>
          </a:p>
        </p:txBody>
      </p:sp>
    </p:spTree>
    <p:extLst>
      <p:ext uri="{BB962C8B-B14F-4D97-AF65-F5344CB8AC3E}">
        <p14:creationId xmlns:p14="http://schemas.microsoft.com/office/powerpoint/2010/main" val="386188966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87058A92-8B0D-4CB2-9892-64D22E7C72EA}" type="slidenum">
              <a:rPr lang="en-US" altLang="en-US" smtClean="0"/>
              <a:pPr/>
              <a:t>‹#›</a:t>
            </a:fld>
            <a:endParaRPr lang="en-US" altLang="en-US"/>
          </a:p>
        </p:txBody>
      </p:sp>
    </p:spTree>
    <p:extLst>
      <p:ext uri="{BB962C8B-B14F-4D97-AF65-F5344CB8AC3E}">
        <p14:creationId xmlns:p14="http://schemas.microsoft.com/office/powerpoint/2010/main" val="245350148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F6BB007-18BD-421D-988E-ED9428FF5067}" type="slidenum">
              <a:rPr lang="en-US" altLang="en-US" smtClean="0"/>
              <a:pPr/>
              <a:t>‹#›</a:t>
            </a:fld>
            <a:endParaRPr lang="en-US" altLang="en-US"/>
          </a:p>
        </p:txBody>
      </p:sp>
    </p:spTree>
    <p:extLst>
      <p:ext uri="{BB962C8B-B14F-4D97-AF65-F5344CB8AC3E}">
        <p14:creationId xmlns:p14="http://schemas.microsoft.com/office/powerpoint/2010/main" val="380379019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5C8ECD7-876A-407B-A143-2C71CA814449}" type="slidenum">
              <a:rPr lang="en-US" altLang="en-US" smtClean="0"/>
              <a:pPr/>
              <a:t>‹#›</a:t>
            </a:fld>
            <a:endParaRPr lang="en-US" altLang="en-US"/>
          </a:p>
        </p:txBody>
      </p:sp>
    </p:spTree>
    <p:extLst>
      <p:ext uri="{BB962C8B-B14F-4D97-AF65-F5344CB8AC3E}">
        <p14:creationId xmlns:p14="http://schemas.microsoft.com/office/powerpoint/2010/main" val="399831994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1237821-DFF2-47F0-AC19-49772C4F1DB8}" type="slidenum">
              <a:rPr lang="en-US" altLang="en-US" smtClean="0"/>
              <a:pPr/>
              <a:t>‹#›</a:t>
            </a:fld>
            <a:endParaRPr lang="en-US" altLang="en-US"/>
          </a:p>
        </p:txBody>
      </p:sp>
    </p:spTree>
    <p:extLst>
      <p:ext uri="{BB962C8B-B14F-4D97-AF65-F5344CB8AC3E}">
        <p14:creationId xmlns:p14="http://schemas.microsoft.com/office/powerpoint/2010/main" val="392909564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D86CD79-BE74-4419-965C-220DEEF34281}" type="slidenum">
              <a:rPr lang="en-US" altLang="en-US" smtClean="0"/>
              <a:pPr/>
              <a:t>‹#›</a:t>
            </a:fld>
            <a:endParaRPr lang="en-US" altLang="en-US"/>
          </a:p>
        </p:txBody>
      </p:sp>
    </p:spTree>
    <p:extLst>
      <p:ext uri="{BB962C8B-B14F-4D97-AF65-F5344CB8AC3E}">
        <p14:creationId xmlns:p14="http://schemas.microsoft.com/office/powerpoint/2010/main" val="387940202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8AD2F3A6-AB55-4038-BEBB-B8CD22D8DF16}" type="slidenum">
              <a:rPr lang="en-US" altLang="en-US" smtClean="0"/>
              <a:pPr/>
              <a:t>‹#›</a:t>
            </a:fld>
            <a:endParaRPr lang="en-US" altLang="en-US"/>
          </a:p>
        </p:txBody>
      </p:sp>
    </p:spTree>
    <p:extLst>
      <p:ext uri="{BB962C8B-B14F-4D97-AF65-F5344CB8AC3E}">
        <p14:creationId xmlns:p14="http://schemas.microsoft.com/office/powerpoint/2010/main" val="214370313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AACC0035-1F3A-49EE-A47A-2BC7D6B7507D}" type="slidenum">
              <a:rPr lang="en-US" altLang="en-US" smtClean="0"/>
              <a:pPr/>
              <a:t>‹#›</a:t>
            </a:fld>
            <a:endParaRPr lang="en-US" altLang="en-US"/>
          </a:p>
        </p:txBody>
      </p:sp>
    </p:spTree>
    <p:extLst>
      <p:ext uri="{BB962C8B-B14F-4D97-AF65-F5344CB8AC3E}">
        <p14:creationId xmlns:p14="http://schemas.microsoft.com/office/powerpoint/2010/main" val="223791923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1EAE1F42-A58F-473B-BC81-400510C616EF}" type="slidenum">
              <a:rPr lang="en-US" altLang="en-US" smtClean="0"/>
              <a:pPr/>
              <a:t>‹#›</a:t>
            </a:fld>
            <a:endParaRPr lang="en-US" altLang="en-US"/>
          </a:p>
        </p:txBody>
      </p:sp>
    </p:spTree>
    <p:extLst>
      <p:ext uri="{BB962C8B-B14F-4D97-AF65-F5344CB8AC3E}">
        <p14:creationId xmlns:p14="http://schemas.microsoft.com/office/powerpoint/2010/main" val="180976358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0B45114E-5E89-473D-84B2-714F08CD600E}" type="slidenum">
              <a:rPr lang="en-US" altLang="en-US" smtClean="0"/>
              <a:pPr/>
              <a:t>‹#›</a:t>
            </a:fld>
            <a:endParaRPr lang="en-US" altLang="en-US"/>
          </a:p>
        </p:txBody>
      </p:sp>
    </p:spTree>
    <p:extLst>
      <p:ext uri="{BB962C8B-B14F-4D97-AF65-F5344CB8AC3E}">
        <p14:creationId xmlns:p14="http://schemas.microsoft.com/office/powerpoint/2010/main" val="401155162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A991611-144A-4FCB-8DB6-6482F37A7899}" type="slidenum">
              <a:rPr lang="en-US" altLang="en-US" smtClean="0"/>
              <a:pPr/>
              <a:t>‹#›</a:t>
            </a:fld>
            <a:endParaRPr lang="en-US" altLang="en-US"/>
          </a:p>
        </p:txBody>
      </p:sp>
    </p:spTree>
    <p:extLst>
      <p:ext uri="{BB962C8B-B14F-4D97-AF65-F5344CB8AC3E}">
        <p14:creationId xmlns:p14="http://schemas.microsoft.com/office/powerpoint/2010/main" val="300081811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endParaRPr lang="en-US" altLang="en-US"/>
          </a:p>
        </p:txBody>
      </p:sp>
      <p:sp>
        <p:nvSpPr>
          <p:cNvPr id="6" name="Footer Placeholder 5"/>
          <p:cNvSpPr>
            <a:spLocks noGrp="1"/>
          </p:cNvSpPr>
          <p:nvPr>
            <p:ph type="ftr" sz="quarter" idx="11"/>
          </p:nvPr>
        </p:nvSpPr>
        <p:spPr>
          <a:xfrm>
            <a:off x="590396" y="6041362"/>
            <a:ext cx="3295413" cy="365125"/>
          </a:xfrm>
        </p:spPr>
        <p:txBody>
          <a:bodyPr/>
          <a:lstStyle/>
          <a:p>
            <a:endParaRPr lang="en-US" altLang="en-US"/>
          </a:p>
        </p:txBody>
      </p:sp>
      <p:sp>
        <p:nvSpPr>
          <p:cNvPr id="7" name="Slide Number Placeholder 6"/>
          <p:cNvSpPr>
            <a:spLocks noGrp="1"/>
          </p:cNvSpPr>
          <p:nvPr>
            <p:ph type="sldNum" sz="quarter" idx="12"/>
          </p:nvPr>
        </p:nvSpPr>
        <p:spPr>
          <a:xfrm>
            <a:off x="4862689" y="5915888"/>
            <a:ext cx="1062155" cy="490599"/>
          </a:xfrm>
        </p:spPr>
        <p:txBody>
          <a:bodyPr/>
          <a:lstStyle/>
          <a:p>
            <a:fld id="{87058A92-8B0D-4CB2-9892-64D22E7C72EA}" type="slidenum">
              <a:rPr lang="en-US" altLang="en-US" smtClean="0"/>
              <a:pPr/>
              <a:t>‹#›</a:t>
            </a:fld>
            <a:endParaRPr lang="en-US" altLang="en-US"/>
          </a:p>
        </p:txBody>
      </p:sp>
    </p:spTree>
    <p:extLst>
      <p:ext uri="{BB962C8B-B14F-4D97-AF65-F5344CB8AC3E}">
        <p14:creationId xmlns:p14="http://schemas.microsoft.com/office/powerpoint/2010/main" val="123104800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lt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endParaRPr lang="en-US" alt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87058A92-8B0D-4CB2-9892-64D22E7C72EA}" type="slidenum">
              <a:rPr lang="en-US" altLang="en-US" smtClean="0"/>
              <a:pPr/>
              <a:t>‹#›</a:t>
            </a:fld>
            <a:endParaRPr lang="en-US" altLang="en-US"/>
          </a:p>
        </p:txBody>
      </p:sp>
    </p:spTree>
    <p:extLst>
      <p:ext uri="{BB962C8B-B14F-4D97-AF65-F5344CB8AC3E}">
        <p14:creationId xmlns:p14="http://schemas.microsoft.com/office/powerpoint/2010/main" val="1613006869"/>
      </p:ext>
    </p:extLst>
  </p:cSld>
  <p:clrMap bg1="dk1" tx1="lt1" bg2="dk2"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C2E9AA8-A8D6-4208-BCFE-59420A9676F4}"/>
              </a:ext>
            </a:extLst>
          </p:cNvPr>
          <p:cNvSpPr>
            <a:spLocks noGrp="1" noChangeArrowheads="1"/>
          </p:cNvSpPr>
          <p:nvPr>
            <p:ph type="ctrTitle"/>
          </p:nvPr>
        </p:nvSpPr>
        <p:spPr>
          <a:xfrm>
            <a:off x="2209800" y="1600200"/>
            <a:ext cx="7772400" cy="1752600"/>
          </a:xfrm>
          <a:effectLst>
            <a:outerShdw dist="35921" dir="2700000" algn="ctr" rotWithShape="0">
              <a:srgbClr val="000000">
                <a:alpha val="50000"/>
              </a:srgbClr>
            </a:outerShdw>
          </a:effectLst>
        </p:spPr>
        <p:txBody>
          <a:bodyPr>
            <a:normAutofit/>
          </a:bodyPr>
          <a:lstStyle/>
          <a:p>
            <a:pPr algn="ctr"/>
            <a:r>
              <a:rPr lang="en-US" altLang="en-US" sz="5400" b="1" dirty="0">
                <a:latin typeface="Inter" panose="020B0502030000000004" pitchFamily="34" charset="0"/>
              </a:rPr>
              <a:t>Taking Responsibility</a:t>
            </a:r>
            <a:br>
              <a:rPr lang="en-US" altLang="en-US" sz="5400" b="1" dirty="0">
                <a:latin typeface="Inter" panose="020B0502030000000004" pitchFamily="34" charset="0"/>
              </a:rPr>
            </a:br>
            <a:r>
              <a:rPr lang="en-US" altLang="en-US" sz="5400" b="1" dirty="0">
                <a:latin typeface="Inter" panose="020B0502030000000004" pitchFamily="34" charset="0"/>
              </a:rPr>
              <a:t>For Our Actions</a:t>
            </a:r>
          </a:p>
        </p:txBody>
      </p:sp>
      <p:sp>
        <p:nvSpPr>
          <p:cNvPr id="2051" name="Rectangle 3">
            <a:extLst>
              <a:ext uri="{FF2B5EF4-FFF2-40B4-BE49-F238E27FC236}">
                <a16:creationId xmlns:a16="http://schemas.microsoft.com/office/drawing/2014/main" id="{7573C64B-14D8-414B-92BC-9005C731B513}"/>
              </a:ext>
            </a:extLst>
          </p:cNvPr>
          <p:cNvSpPr>
            <a:spLocks noGrp="1" noChangeArrowheads="1"/>
          </p:cNvSpPr>
          <p:nvPr>
            <p:ph type="subTitle" idx="1"/>
          </p:nvPr>
        </p:nvSpPr>
        <p:spPr>
          <a:xfrm>
            <a:off x="152400" y="5105400"/>
            <a:ext cx="11887200" cy="1371600"/>
          </a:xfrm>
          <a:effectLst>
            <a:outerShdw dist="35921" dir="2700000" algn="ctr" rotWithShape="0">
              <a:srgbClr val="000000"/>
            </a:outerShdw>
          </a:effectLst>
        </p:spPr>
        <p:txBody>
          <a:bodyPr>
            <a:normAutofit/>
          </a:bodyPr>
          <a:lstStyle/>
          <a:p>
            <a:pPr algn="ctr"/>
            <a:r>
              <a:rPr lang="en-US" altLang="en-US" sz="2800" dirty="0">
                <a:latin typeface="Inter" panose="020B0502030000000004" pitchFamily="34" charset="0"/>
              </a:rPr>
              <a:t>“Therefore, do not let sin reign in your mortal body,</a:t>
            </a:r>
            <a:br>
              <a:rPr lang="en-US" altLang="en-US" sz="2800" dirty="0">
                <a:latin typeface="Inter" panose="020B0502030000000004" pitchFamily="34" charset="0"/>
              </a:rPr>
            </a:br>
            <a:r>
              <a:rPr lang="en-US" altLang="en-US" sz="2800" dirty="0">
                <a:latin typeface="Inter" panose="020B0502030000000004" pitchFamily="34" charset="0"/>
              </a:rPr>
              <a:t>that you should obey it in its lusts”</a:t>
            </a:r>
            <a:br>
              <a:rPr lang="en-US" altLang="en-US" sz="3200" dirty="0">
                <a:latin typeface="Inter" panose="020B0502030000000004" pitchFamily="34" charset="0"/>
              </a:rPr>
            </a:br>
            <a:r>
              <a:rPr lang="en-US" altLang="en-US" sz="2800" b="1" dirty="0">
                <a:solidFill>
                  <a:schemeClr val="accent1"/>
                </a:solidFill>
                <a:latin typeface="Inter" panose="020B0502030000000004" pitchFamily="34" charset="0"/>
              </a:rPr>
              <a:t>Romans 6:12</a:t>
            </a:r>
          </a:p>
        </p:txBody>
      </p:sp>
      <p:sp>
        <p:nvSpPr>
          <p:cNvPr id="2" name="TextBox 1">
            <a:extLst>
              <a:ext uri="{FF2B5EF4-FFF2-40B4-BE49-F238E27FC236}">
                <a16:creationId xmlns:a16="http://schemas.microsoft.com/office/drawing/2014/main" id="{6408562F-EDF3-46AF-9CDB-237537E14DED}"/>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043FF56F-ACDB-4FC9-97D7-38EAD2F10C7C}"/>
              </a:ext>
            </a:extLst>
          </p:cNvPr>
          <p:cNvSpPr>
            <a:spLocks noGrp="1" noChangeArrowheads="1"/>
          </p:cNvSpPr>
          <p:nvPr>
            <p:ph idx="1"/>
          </p:nvPr>
        </p:nvSpPr>
        <p:spPr>
          <a:xfrm>
            <a:off x="0" y="1905000"/>
            <a:ext cx="12115800" cy="4572000"/>
          </a:xfrm>
          <a:effectLst/>
        </p:spPr>
        <p:txBody>
          <a:bodyPr/>
          <a:lstStyle/>
          <a:p>
            <a:r>
              <a:rPr lang="en-US" altLang="en-US" sz="3200" b="1" dirty="0">
                <a:latin typeface="Inter" panose="020B0502030000000004" pitchFamily="34" charset="0"/>
              </a:rPr>
              <a:t> To say that a person has a unique </a:t>
            </a:r>
            <a:r>
              <a:rPr lang="en-US" altLang="en-US" sz="3200" b="1" dirty="0">
                <a:solidFill>
                  <a:srgbClr val="FFFF00"/>
                </a:solidFill>
                <a:latin typeface="Inter" panose="020B0502030000000004" pitchFamily="34" charset="0"/>
              </a:rPr>
              <a:t>“package of pressures”</a:t>
            </a:r>
            <a:br>
              <a:rPr lang="en-US" altLang="en-US" sz="3200" b="1" dirty="0">
                <a:solidFill>
                  <a:srgbClr val="FFFF00"/>
                </a:solidFill>
                <a:latin typeface="Inter" panose="020B0502030000000004" pitchFamily="34" charset="0"/>
              </a:rPr>
            </a:br>
            <a:r>
              <a:rPr lang="en-US" altLang="en-US" sz="3200" b="1" dirty="0">
                <a:latin typeface="Inter" panose="020B0502030000000004" pitchFamily="34" charset="0"/>
              </a:rPr>
              <a:t> does not absolve him of personal responsibility</a:t>
            </a:r>
          </a:p>
          <a:p>
            <a:pPr lvl="1"/>
            <a:r>
              <a:rPr lang="en-US" altLang="en-US" sz="3000" dirty="0">
                <a:latin typeface="Inter" panose="020B0502030000000004" pitchFamily="34" charset="0"/>
              </a:rPr>
              <a:t> We all have pressures</a:t>
            </a:r>
          </a:p>
          <a:p>
            <a:pPr lvl="1"/>
            <a:r>
              <a:rPr lang="en-US" altLang="en-US" sz="3000" dirty="0">
                <a:latin typeface="Inter" panose="020B0502030000000004" pitchFamily="34" charset="0"/>
              </a:rPr>
              <a:t> Jesus had His own pressures</a:t>
            </a:r>
          </a:p>
          <a:p>
            <a:pPr lvl="2"/>
            <a:r>
              <a:rPr lang="en-US" altLang="en-US" sz="2800" b="1" dirty="0">
                <a:solidFill>
                  <a:schemeClr val="accent2"/>
                </a:solidFill>
                <a:latin typeface="Inter" panose="020B0502030000000004" pitchFamily="34" charset="0"/>
              </a:rPr>
              <a:t> </a:t>
            </a:r>
            <a:r>
              <a:rPr lang="en-US" altLang="en-US" sz="2800" b="1" dirty="0">
                <a:solidFill>
                  <a:srgbClr val="FFFF00"/>
                </a:solidFill>
                <a:latin typeface="Inter" panose="020B0502030000000004" pitchFamily="34" charset="0"/>
              </a:rPr>
              <a:t>Luke 4:1-13</a:t>
            </a:r>
          </a:p>
          <a:p>
            <a:r>
              <a:rPr lang="en-US" altLang="en-US" sz="3200" b="1" dirty="0">
                <a:latin typeface="Inter" panose="020B0502030000000004" pitchFamily="34" charset="0"/>
              </a:rPr>
              <a:t> Anyone can do right when all factors are favorable to us –</a:t>
            </a:r>
            <a:br>
              <a:rPr lang="en-US" altLang="en-US" sz="3200" b="1" dirty="0">
                <a:latin typeface="Inter" panose="020B0502030000000004" pitchFamily="34" charset="0"/>
              </a:rPr>
            </a:br>
            <a:r>
              <a:rPr lang="en-US" altLang="en-US" sz="3200" b="1" dirty="0">
                <a:latin typeface="Inter" panose="020B0502030000000004" pitchFamily="34" charset="0"/>
              </a:rPr>
              <a:t> but Christ has called us to a higher standard!</a:t>
            </a:r>
          </a:p>
        </p:txBody>
      </p:sp>
      <p:sp>
        <p:nvSpPr>
          <p:cNvPr id="11" name="TextBox 10">
            <a:extLst>
              <a:ext uri="{FF2B5EF4-FFF2-40B4-BE49-F238E27FC236}">
                <a16:creationId xmlns:a16="http://schemas.microsoft.com/office/drawing/2014/main" id="{13B2A9CB-D3E2-46AF-B162-23F49477D50D}"/>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14" name="Rectangle 2">
            <a:extLst>
              <a:ext uri="{FF2B5EF4-FFF2-40B4-BE49-F238E27FC236}">
                <a16:creationId xmlns:a16="http://schemas.microsoft.com/office/drawing/2014/main" id="{C21B1029-66B6-4BA6-9C2F-1DAC942E66D8}"/>
              </a:ext>
            </a:extLst>
          </p:cNvPr>
          <p:cNvSpPr>
            <a:spLocks noGrp="1" noChangeArrowheads="1"/>
          </p:cNvSpPr>
          <p:nvPr>
            <p:ph type="title"/>
          </p:nvPr>
        </p:nvSpPr>
        <p:spPr>
          <a:xfrm>
            <a:off x="0" y="152400"/>
            <a:ext cx="12192000" cy="1524000"/>
          </a:xfrm>
          <a:effectLst>
            <a:outerShdw dist="35921" dir="2700000" algn="ctr" rotWithShape="0">
              <a:srgbClr val="000000"/>
            </a:outerShdw>
          </a:effectLst>
        </p:spPr>
        <p:txBody>
          <a:bodyPr>
            <a:noAutofit/>
          </a:bodyPr>
          <a:lstStyle/>
          <a:p>
            <a:pPr algn="ctr"/>
            <a:r>
              <a:rPr lang="en-US" altLang="en-US" sz="4800" b="1" dirty="0">
                <a:latin typeface="Inter" panose="020B0502030000000004" pitchFamily="34" charset="0"/>
              </a:rPr>
              <a:t>Considerations That Can Help</a:t>
            </a:r>
            <a:br>
              <a:rPr lang="en-US" altLang="en-US" sz="4800" b="1" dirty="0">
                <a:latin typeface="Inter" panose="020B0502030000000004" pitchFamily="34" charset="0"/>
              </a:rPr>
            </a:br>
            <a:r>
              <a:rPr lang="en-US" altLang="en-US" sz="4800" b="1" dirty="0">
                <a:latin typeface="Inter" panose="020B0502030000000004" pitchFamily="34" charset="0"/>
              </a:rPr>
              <a:t>Our Thinking</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p:cTn id="7" dur="500" fill="hold"/>
                                        <p:tgtEl>
                                          <p:spTgt spid="1638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38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Effect transition="in" filter="dissolve">
                                      <p:cBhvr>
                                        <p:cTn id="13" dur="500"/>
                                        <p:tgtEl>
                                          <p:spTgt spid="16387">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16387">
                                            <p:txEl>
                                              <p:pRg st="2" end="2"/>
                                            </p:txEl>
                                          </p:spTgt>
                                        </p:tgtEl>
                                        <p:attrNameLst>
                                          <p:attrName>style.visibility</p:attrName>
                                        </p:attrNameLst>
                                      </p:cBhvr>
                                      <p:to>
                                        <p:strVal val="visible"/>
                                      </p:to>
                                    </p:set>
                                    <p:animEffect transition="in" filter="dissolve">
                                      <p:cBhvr>
                                        <p:cTn id="18" dur="500"/>
                                        <p:tgtEl>
                                          <p:spTgt spid="16387">
                                            <p:txEl>
                                              <p:pRg st="2" end="2"/>
                                            </p:txEl>
                                          </p:spTgt>
                                        </p:tgtEl>
                                      </p:cBhvr>
                                    </p:animEffect>
                                  </p:childTnLst>
                                </p:cTn>
                              </p:par>
                            </p:childTnLst>
                          </p:cTn>
                        </p:par>
                        <p:par>
                          <p:cTn id="19" fill="hold" nodeType="afterGroup">
                            <p:stCondLst>
                              <p:cond delay="500"/>
                            </p:stCondLst>
                            <p:childTnLst>
                              <p:par>
                                <p:cTn id="20" presetID="9" presetClass="entr" presetSubtype="0" fill="hold" nodeType="after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dissolve">
                                      <p:cBhvr>
                                        <p:cTn id="22" dur="500"/>
                                        <p:tgtEl>
                                          <p:spTgt spid="1638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16" fill="hold"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 calcmode="lin" valueType="num">
                                      <p:cBhvr>
                                        <p:cTn id="27" dur="500" fill="hold"/>
                                        <p:tgtEl>
                                          <p:spTgt spid="16387">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16387">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496E0CE8-EFB4-4936-9A4D-6E0AC032BD6A}"/>
              </a:ext>
            </a:extLst>
          </p:cNvPr>
          <p:cNvSpPr>
            <a:spLocks noGrp="1" noChangeArrowheads="1"/>
          </p:cNvSpPr>
          <p:nvPr>
            <p:ph idx="1"/>
          </p:nvPr>
        </p:nvSpPr>
        <p:spPr>
          <a:xfrm>
            <a:off x="152400" y="1905000"/>
            <a:ext cx="11963400" cy="4572000"/>
          </a:xfrm>
          <a:effectLst/>
        </p:spPr>
        <p:txBody>
          <a:bodyPr/>
          <a:lstStyle/>
          <a:p>
            <a:r>
              <a:rPr lang="en-US" altLang="en-US" sz="3200" b="1" dirty="0">
                <a:latin typeface="Inter" panose="020B0502030000000004" pitchFamily="34" charset="0"/>
              </a:rPr>
              <a:t> Basically, there are two boxes to check:</a:t>
            </a:r>
          </a:p>
          <a:p>
            <a:pPr lvl="1"/>
            <a:r>
              <a:rPr lang="en-US" altLang="en-US" sz="3000" dirty="0">
                <a:latin typeface="Inter" panose="020B0502030000000004" pitchFamily="34" charset="0"/>
                <a:sym typeface="Wingdings" panose="05000000000000000000" pitchFamily="2" charset="2"/>
              </a:rPr>
              <a:t> I AM RESPONSIBLE</a:t>
            </a:r>
          </a:p>
          <a:p>
            <a:pPr lvl="1"/>
            <a:r>
              <a:rPr lang="en-US" altLang="en-US" sz="3000" dirty="0">
                <a:latin typeface="Inter" panose="020B0502030000000004" pitchFamily="34" charset="0"/>
                <a:sym typeface="Wingdings" panose="05000000000000000000" pitchFamily="2" charset="2"/>
              </a:rPr>
              <a:t> I AM NOT RESPONSIBLE</a:t>
            </a:r>
          </a:p>
          <a:p>
            <a:r>
              <a:rPr lang="en-US" altLang="en-US" sz="3200" b="1" dirty="0">
                <a:latin typeface="Inter" panose="020B0502030000000004" pitchFamily="34" charset="0"/>
                <a:sym typeface="Wingdings" panose="05000000000000000000" pitchFamily="2" charset="2"/>
              </a:rPr>
              <a:t> God will decide what goes in which box</a:t>
            </a:r>
          </a:p>
          <a:p>
            <a:pPr lvl="1"/>
            <a:r>
              <a:rPr lang="en-US" altLang="en-US" sz="3000" dirty="0">
                <a:latin typeface="Inter" panose="020B0502030000000004" pitchFamily="34" charset="0"/>
                <a:sym typeface="Wingdings" panose="05000000000000000000" pitchFamily="2" charset="2"/>
              </a:rPr>
              <a:t> He knows that He made us capable of resisting much</a:t>
            </a:r>
            <a:br>
              <a:rPr lang="en-US" altLang="en-US" sz="3000" dirty="0">
                <a:latin typeface="Inter" panose="020B0502030000000004" pitchFamily="34" charset="0"/>
                <a:sym typeface="Wingdings" panose="05000000000000000000" pitchFamily="2" charset="2"/>
              </a:rPr>
            </a:br>
            <a:r>
              <a:rPr lang="en-US" altLang="en-US" sz="3000" dirty="0">
                <a:latin typeface="Inter" panose="020B0502030000000004" pitchFamily="34" charset="0"/>
                <a:sym typeface="Wingdings" panose="05000000000000000000" pitchFamily="2" charset="2"/>
              </a:rPr>
              <a:t> stronger temptations than we sometimes admit</a:t>
            </a:r>
          </a:p>
          <a:p>
            <a:pPr lvl="2"/>
            <a:r>
              <a:rPr lang="en-US" altLang="en-US" sz="2800" b="1" dirty="0">
                <a:solidFill>
                  <a:schemeClr val="accent2"/>
                </a:solidFill>
                <a:latin typeface="Inter" panose="020B0502030000000004" pitchFamily="34" charset="0"/>
                <a:sym typeface="Wingdings" panose="05000000000000000000" pitchFamily="2" charset="2"/>
              </a:rPr>
              <a:t> </a:t>
            </a:r>
            <a:r>
              <a:rPr lang="en-US" altLang="en-US" sz="2800" dirty="0">
                <a:solidFill>
                  <a:srgbClr val="FFFF00"/>
                </a:solidFill>
                <a:latin typeface="Inter Medium" panose="020B0602030000000004" pitchFamily="34" charset="0"/>
                <a:ea typeface="Inter Medium" panose="020B0602030000000004" pitchFamily="34" charset="0"/>
                <a:sym typeface="Wingdings" panose="05000000000000000000" pitchFamily="2" charset="2"/>
              </a:rPr>
              <a:t>Philippians 4:13; 1 Corinthians 10:13</a:t>
            </a:r>
          </a:p>
        </p:txBody>
      </p:sp>
      <p:pic>
        <p:nvPicPr>
          <p:cNvPr id="17416" name="Picture 8">
            <a:extLst>
              <a:ext uri="{FF2B5EF4-FFF2-40B4-BE49-F238E27FC236}">
                <a16:creationId xmlns:a16="http://schemas.microsoft.com/office/drawing/2014/main" id="{5FFAB5BF-E35A-437E-8627-54706DB25A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5623" y="1981200"/>
            <a:ext cx="3420177" cy="25146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32963919-1FCB-4813-A039-213D20F88A71}"/>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14" name="Rectangle 2">
            <a:extLst>
              <a:ext uri="{FF2B5EF4-FFF2-40B4-BE49-F238E27FC236}">
                <a16:creationId xmlns:a16="http://schemas.microsoft.com/office/drawing/2014/main" id="{6F7FAD68-A346-4A3D-82F3-EAD3990D1BEC}"/>
              </a:ext>
            </a:extLst>
          </p:cNvPr>
          <p:cNvSpPr>
            <a:spLocks noGrp="1" noChangeArrowheads="1"/>
          </p:cNvSpPr>
          <p:nvPr>
            <p:ph type="title"/>
          </p:nvPr>
        </p:nvSpPr>
        <p:spPr>
          <a:xfrm>
            <a:off x="0" y="152400"/>
            <a:ext cx="12192000" cy="1524000"/>
          </a:xfrm>
          <a:effectLst>
            <a:outerShdw dist="35921" dir="2700000" algn="ctr" rotWithShape="0">
              <a:srgbClr val="000000"/>
            </a:outerShdw>
          </a:effectLst>
        </p:spPr>
        <p:txBody>
          <a:bodyPr>
            <a:noAutofit/>
          </a:bodyPr>
          <a:lstStyle/>
          <a:p>
            <a:pPr algn="ctr"/>
            <a:r>
              <a:rPr lang="en-US" altLang="en-US" sz="4800" b="1" dirty="0">
                <a:latin typeface="Inter" panose="020B0502030000000004" pitchFamily="34" charset="0"/>
              </a:rPr>
              <a:t>Considerations That Can Help</a:t>
            </a:r>
            <a:br>
              <a:rPr lang="en-US" altLang="en-US" sz="4800" b="1" dirty="0">
                <a:latin typeface="Inter" panose="020B0502030000000004" pitchFamily="34" charset="0"/>
              </a:rPr>
            </a:br>
            <a:r>
              <a:rPr lang="en-US" altLang="en-US" sz="4800" b="1" dirty="0">
                <a:latin typeface="Inter" panose="020B0502030000000004" pitchFamily="34" charset="0"/>
              </a:rPr>
              <a:t>Our Thinking</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500" fill="hold"/>
                                        <p:tgtEl>
                                          <p:spTgt spid="174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741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Effect transition="in" filter="dissolve">
                                      <p:cBhvr>
                                        <p:cTn id="13" dur="500"/>
                                        <p:tgtEl>
                                          <p:spTgt spid="17411">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17411">
                                            <p:txEl>
                                              <p:pRg st="2" end="2"/>
                                            </p:txEl>
                                          </p:spTgt>
                                        </p:tgtEl>
                                        <p:attrNameLst>
                                          <p:attrName>style.visibility</p:attrName>
                                        </p:attrNameLst>
                                      </p:cBhvr>
                                      <p:to>
                                        <p:strVal val="visible"/>
                                      </p:to>
                                    </p:set>
                                    <p:animEffect transition="in" filter="dissolve">
                                      <p:cBhvr>
                                        <p:cTn id="18" dur="500"/>
                                        <p:tgtEl>
                                          <p:spTgt spid="17411">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nodeType="clickEffect">
                                  <p:stCondLst>
                                    <p:cond delay="0"/>
                                  </p:stCondLst>
                                  <p:childTnLst>
                                    <p:set>
                                      <p:cBhvr>
                                        <p:cTn id="22" dur="1" fill="hold">
                                          <p:stCondLst>
                                            <p:cond delay="0"/>
                                          </p:stCondLst>
                                        </p:cTn>
                                        <p:tgtEl>
                                          <p:spTgt spid="17411">
                                            <p:txEl>
                                              <p:pRg st="3" end="3"/>
                                            </p:txEl>
                                          </p:spTgt>
                                        </p:tgtEl>
                                        <p:attrNameLst>
                                          <p:attrName>style.visibility</p:attrName>
                                        </p:attrNameLst>
                                      </p:cBhvr>
                                      <p:to>
                                        <p:strVal val="visible"/>
                                      </p:to>
                                    </p:set>
                                    <p:anim calcmode="lin" valueType="num">
                                      <p:cBhvr>
                                        <p:cTn id="23" dur="500" fill="hold"/>
                                        <p:tgtEl>
                                          <p:spTgt spid="17411">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17411">
                                            <p:txEl>
                                              <p:pRg st="3" end="3"/>
                                            </p:txEl>
                                          </p:spTgt>
                                        </p:tgtEl>
                                        <p:attrNameLst>
                                          <p:attrName>ppt_h</p:attrName>
                                        </p:attrNameLst>
                                      </p:cBhvr>
                                      <p:tavLst>
                                        <p:tav tm="0">
                                          <p:val>
                                            <p:fltVal val="0"/>
                                          </p:val>
                                        </p:tav>
                                        <p:tav tm="100000">
                                          <p:val>
                                            <p:strVal val="#ppt_h"/>
                                          </p:val>
                                        </p:tav>
                                      </p:tavLst>
                                    </p:anim>
                                  </p:childTnLst>
                                </p:cTn>
                              </p:par>
                            </p:childTnLst>
                          </p:cTn>
                        </p:par>
                        <p:par>
                          <p:cTn id="25" fill="hold" nodeType="afterGroup">
                            <p:stCondLst>
                              <p:cond delay="500"/>
                            </p:stCondLst>
                            <p:childTnLst>
                              <p:par>
                                <p:cTn id="26" presetID="9" presetClass="entr" presetSubtype="0" fill="hold" nodeType="afterEffect">
                                  <p:stCondLst>
                                    <p:cond delay="0"/>
                                  </p:stCondLst>
                                  <p:childTnLst>
                                    <p:set>
                                      <p:cBhvr>
                                        <p:cTn id="27" dur="1" fill="hold">
                                          <p:stCondLst>
                                            <p:cond delay="0"/>
                                          </p:stCondLst>
                                        </p:cTn>
                                        <p:tgtEl>
                                          <p:spTgt spid="17411">
                                            <p:txEl>
                                              <p:pRg st="4" end="4"/>
                                            </p:txEl>
                                          </p:spTgt>
                                        </p:tgtEl>
                                        <p:attrNameLst>
                                          <p:attrName>style.visibility</p:attrName>
                                        </p:attrNameLst>
                                      </p:cBhvr>
                                      <p:to>
                                        <p:strVal val="visible"/>
                                      </p:to>
                                    </p:set>
                                    <p:animEffect transition="in" filter="dissolve">
                                      <p:cBhvr>
                                        <p:cTn id="28" dur="500"/>
                                        <p:tgtEl>
                                          <p:spTgt spid="17411">
                                            <p:txEl>
                                              <p:pRg st="4" end="4"/>
                                            </p:txEl>
                                          </p:spTgt>
                                        </p:tgtEl>
                                      </p:cBhvr>
                                    </p:animEffect>
                                  </p:childTnLst>
                                </p:cTn>
                              </p:par>
                            </p:childTnLst>
                          </p:cTn>
                        </p:par>
                        <p:par>
                          <p:cTn id="29" fill="hold" nodeType="afterGroup">
                            <p:stCondLst>
                              <p:cond delay="1000"/>
                            </p:stCondLst>
                            <p:childTnLst>
                              <p:par>
                                <p:cTn id="30" presetID="23" presetClass="entr" presetSubtype="16" fill="hold" nodeType="afterEffect">
                                  <p:stCondLst>
                                    <p:cond delay="0"/>
                                  </p:stCondLst>
                                  <p:childTnLst>
                                    <p:set>
                                      <p:cBhvr>
                                        <p:cTn id="31" dur="1" fill="hold">
                                          <p:stCondLst>
                                            <p:cond delay="0"/>
                                          </p:stCondLst>
                                        </p:cTn>
                                        <p:tgtEl>
                                          <p:spTgt spid="17411">
                                            <p:txEl>
                                              <p:pRg st="5" end="5"/>
                                            </p:txEl>
                                          </p:spTgt>
                                        </p:tgtEl>
                                        <p:attrNameLst>
                                          <p:attrName>style.visibility</p:attrName>
                                        </p:attrNameLst>
                                      </p:cBhvr>
                                      <p:to>
                                        <p:strVal val="visible"/>
                                      </p:to>
                                    </p:set>
                                    <p:anim calcmode="lin" valueType="num">
                                      <p:cBhvr>
                                        <p:cTn id="32" dur="500" fill="hold"/>
                                        <p:tgtEl>
                                          <p:spTgt spid="17411">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17411">
                                            <p:txEl>
                                              <p:pRg st="5" end="5"/>
                                            </p:txEl>
                                          </p:spTgt>
                                        </p:tgtEl>
                                        <p:attrNameLst>
                                          <p:attrName>ppt_h</p:attrName>
                                        </p:attrNameLst>
                                      </p:cBhvr>
                                      <p:tavLst>
                                        <p:tav tm="0">
                                          <p:val>
                                            <p:fltVal val="0"/>
                                          </p:val>
                                        </p:tav>
                                        <p:tav tm="100000">
                                          <p:val>
                                            <p:strVal val="#ppt_h"/>
                                          </p:val>
                                        </p:tav>
                                      </p:tavLst>
                                    </p:anim>
                                  </p:childTnLst>
                                </p:cTn>
                              </p:par>
                            </p:childTnLst>
                          </p:cTn>
                        </p:par>
                        <p:par>
                          <p:cTn id="34" fill="hold" nodeType="afterGroup">
                            <p:stCondLst>
                              <p:cond delay="1500"/>
                            </p:stCondLst>
                            <p:childTnLst>
                              <p:par>
                                <p:cTn id="35" presetID="10" presetClass="entr" presetSubtype="0" fill="hold" nodeType="afterEffect">
                                  <p:stCondLst>
                                    <p:cond delay="0"/>
                                  </p:stCondLst>
                                  <p:childTnLst>
                                    <p:set>
                                      <p:cBhvr>
                                        <p:cTn id="36" dur="1" fill="hold">
                                          <p:stCondLst>
                                            <p:cond delay="0"/>
                                          </p:stCondLst>
                                        </p:cTn>
                                        <p:tgtEl>
                                          <p:spTgt spid="17416"/>
                                        </p:tgtEl>
                                        <p:attrNameLst>
                                          <p:attrName>style.visibility</p:attrName>
                                        </p:attrNameLst>
                                      </p:cBhvr>
                                      <p:to>
                                        <p:strVal val="visible"/>
                                      </p:to>
                                    </p:set>
                                    <p:animEffect transition="in" filter="fade">
                                      <p:cBhvr>
                                        <p:cTn id="37" dur="2000"/>
                                        <p:tgtEl>
                                          <p:spTgt spid="17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a:extLst>
              <a:ext uri="{FF2B5EF4-FFF2-40B4-BE49-F238E27FC236}">
                <a16:creationId xmlns:a16="http://schemas.microsoft.com/office/drawing/2014/main" id="{0FAB498F-F3E9-4767-889B-2B61B87CBCFF}"/>
              </a:ext>
            </a:extLst>
          </p:cNvPr>
          <p:cNvSpPr>
            <a:spLocks noGrp="1" noChangeArrowheads="1"/>
          </p:cNvSpPr>
          <p:nvPr>
            <p:ph idx="1"/>
          </p:nvPr>
        </p:nvSpPr>
        <p:spPr>
          <a:xfrm>
            <a:off x="152400" y="1905000"/>
            <a:ext cx="11887200" cy="3276600"/>
          </a:xfrm>
          <a:effectLst/>
        </p:spPr>
        <p:txBody>
          <a:bodyPr>
            <a:normAutofit/>
          </a:bodyPr>
          <a:lstStyle/>
          <a:p>
            <a:r>
              <a:rPr lang="en-US" altLang="en-US" sz="3200" b="1" dirty="0">
                <a:latin typeface="Inter" panose="020B0502030000000004" pitchFamily="34" charset="0"/>
              </a:rPr>
              <a:t> In God’s judgment of accountable persons, there are only two groups:</a:t>
            </a:r>
          </a:p>
          <a:p>
            <a:pPr lvl="1"/>
            <a:r>
              <a:rPr lang="en-US" altLang="en-US" sz="3000" dirty="0">
                <a:latin typeface="Inter" panose="020B0502030000000004" pitchFamily="34" charset="0"/>
                <a:sym typeface="Wingdings" panose="05000000000000000000" pitchFamily="2" charset="2"/>
              </a:rPr>
              <a:t> The responsible good</a:t>
            </a:r>
          </a:p>
          <a:p>
            <a:pPr lvl="1"/>
            <a:r>
              <a:rPr lang="en-US" altLang="en-US" sz="3000" dirty="0">
                <a:latin typeface="Inter" panose="020B0502030000000004" pitchFamily="34" charset="0"/>
                <a:sym typeface="Wingdings" panose="05000000000000000000" pitchFamily="2" charset="2"/>
              </a:rPr>
              <a:t> The responsible evil</a:t>
            </a:r>
          </a:p>
          <a:p>
            <a:pPr lvl="2"/>
            <a:r>
              <a:rPr lang="en-US" altLang="en-US" sz="2800" dirty="0">
                <a:solidFill>
                  <a:srgbClr val="FFFF00"/>
                </a:solidFill>
                <a:latin typeface="Inter Medium" panose="020B0602030000000004" pitchFamily="34" charset="0"/>
                <a:ea typeface="Inter Medium" panose="020B0602030000000004" pitchFamily="34" charset="0"/>
                <a:sym typeface="Wingdings" panose="05000000000000000000" pitchFamily="2" charset="2"/>
              </a:rPr>
              <a:t> Romans 2:6-11</a:t>
            </a:r>
          </a:p>
        </p:txBody>
      </p:sp>
      <p:sp>
        <p:nvSpPr>
          <p:cNvPr id="18441" name="Rectangle 9">
            <a:extLst>
              <a:ext uri="{FF2B5EF4-FFF2-40B4-BE49-F238E27FC236}">
                <a16:creationId xmlns:a16="http://schemas.microsoft.com/office/drawing/2014/main" id="{1A4FE912-ECB2-4296-B742-3132239EFA3A}"/>
              </a:ext>
            </a:extLst>
          </p:cNvPr>
          <p:cNvSpPr>
            <a:spLocks noChangeArrowheads="1"/>
          </p:cNvSpPr>
          <p:nvPr/>
        </p:nvSpPr>
        <p:spPr bwMode="auto">
          <a:xfrm>
            <a:off x="76200" y="5105400"/>
            <a:ext cx="12039600" cy="1352729"/>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2" name="Text Box 10">
            <a:extLst>
              <a:ext uri="{FF2B5EF4-FFF2-40B4-BE49-F238E27FC236}">
                <a16:creationId xmlns:a16="http://schemas.microsoft.com/office/drawing/2014/main" id="{F066E224-5520-4F75-9021-10EC108F5157}"/>
              </a:ext>
            </a:extLst>
          </p:cNvPr>
          <p:cNvSpPr txBox="1">
            <a:spLocks noChangeArrowheads="1"/>
          </p:cNvSpPr>
          <p:nvPr/>
        </p:nvSpPr>
        <p:spPr bwMode="auto">
          <a:xfrm>
            <a:off x="152400" y="5181600"/>
            <a:ext cx="11963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dirty="0">
                <a:latin typeface="Inter" panose="020B0502030000000004" pitchFamily="34" charset="0"/>
              </a:rPr>
              <a:t>“For we must all appear before the judgment seat of Christ, that each one</a:t>
            </a:r>
            <a:br>
              <a:rPr lang="en-US" altLang="en-US" sz="2400" dirty="0">
                <a:latin typeface="Inter" panose="020B0502030000000004" pitchFamily="34" charset="0"/>
              </a:rPr>
            </a:br>
            <a:r>
              <a:rPr lang="en-US" altLang="en-US" sz="2400" dirty="0">
                <a:latin typeface="Inter" panose="020B0502030000000004" pitchFamily="34" charset="0"/>
              </a:rPr>
              <a:t>may receive the things done in the body, according to what he has done, whether good or bad.” </a:t>
            </a:r>
            <a:r>
              <a:rPr lang="en-US" altLang="en-US" sz="2400" b="1" dirty="0">
                <a:latin typeface="Inter" panose="020B0502030000000004" pitchFamily="34" charset="0"/>
              </a:rPr>
              <a:t>2 Corinthians 5:10</a:t>
            </a:r>
          </a:p>
        </p:txBody>
      </p:sp>
      <p:pic>
        <p:nvPicPr>
          <p:cNvPr id="18445" name="Picture 13">
            <a:extLst>
              <a:ext uri="{FF2B5EF4-FFF2-40B4-BE49-F238E27FC236}">
                <a16:creationId xmlns:a16="http://schemas.microsoft.com/office/drawing/2014/main" id="{D62F3CE2-4F82-4E92-B287-42EA5F40E3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9200" y="2727464"/>
            <a:ext cx="3352800" cy="2285842"/>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5CBEBD41-1402-4E1D-AECE-C7FDA86843EE}"/>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17" name="Rectangle 2">
            <a:extLst>
              <a:ext uri="{FF2B5EF4-FFF2-40B4-BE49-F238E27FC236}">
                <a16:creationId xmlns:a16="http://schemas.microsoft.com/office/drawing/2014/main" id="{007EE60C-B9CB-4F70-9697-35ACEA99435D}"/>
              </a:ext>
            </a:extLst>
          </p:cNvPr>
          <p:cNvSpPr>
            <a:spLocks noGrp="1" noChangeArrowheads="1"/>
          </p:cNvSpPr>
          <p:nvPr>
            <p:ph type="title"/>
          </p:nvPr>
        </p:nvSpPr>
        <p:spPr>
          <a:xfrm>
            <a:off x="0" y="152400"/>
            <a:ext cx="12192000" cy="1524000"/>
          </a:xfrm>
          <a:effectLst>
            <a:outerShdw dist="35921" dir="2700000" algn="ctr" rotWithShape="0">
              <a:srgbClr val="000000"/>
            </a:outerShdw>
          </a:effectLst>
        </p:spPr>
        <p:txBody>
          <a:bodyPr>
            <a:noAutofit/>
          </a:bodyPr>
          <a:lstStyle/>
          <a:p>
            <a:pPr algn="ctr"/>
            <a:r>
              <a:rPr lang="en-US" altLang="en-US" sz="4800" b="1" dirty="0">
                <a:latin typeface="Inter" panose="020B0502030000000004" pitchFamily="34" charset="0"/>
              </a:rPr>
              <a:t>Considerations That Can Help</a:t>
            </a:r>
            <a:br>
              <a:rPr lang="en-US" altLang="en-US" sz="4800" b="1" dirty="0">
                <a:latin typeface="Inter" panose="020B0502030000000004" pitchFamily="34" charset="0"/>
              </a:rPr>
            </a:br>
            <a:r>
              <a:rPr lang="en-US" altLang="en-US" sz="4800" b="1" dirty="0">
                <a:latin typeface="Inter" panose="020B0502030000000004" pitchFamily="34" charset="0"/>
              </a:rPr>
              <a:t>Our Thinking</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p:cTn id="7" dur="500" fill="hold"/>
                                        <p:tgtEl>
                                          <p:spTgt spid="1843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843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Effect transition="in" filter="dissolve">
                                      <p:cBhvr>
                                        <p:cTn id="13" dur="500"/>
                                        <p:tgtEl>
                                          <p:spTgt spid="18435">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18435">
                                            <p:txEl>
                                              <p:pRg st="2" end="2"/>
                                            </p:txEl>
                                          </p:spTgt>
                                        </p:tgtEl>
                                        <p:attrNameLst>
                                          <p:attrName>style.visibility</p:attrName>
                                        </p:attrNameLst>
                                      </p:cBhvr>
                                      <p:to>
                                        <p:strVal val="visible"/>
                                      </p:to>
                                    </p:set>
                                    <p:animEffect transition="in" filter="dissolve">
                                      <p:cBhvr>
                                        <p:cTn id="18" dur="500"/>
                                        <p:tgtEl>
                                          <p:spTgt spid="18435">
                                            <p:txEl>
                                              <p:pRg st="2" end="2"/>
                                            </p:txEl>
                                          </p:spTgt>
                                        </p:tgtEl>
                                      </p:cBhvr>
                                    </p:animEffect>
                                  </p:childTnLst>
                                </p:cTn>
                              </p:par>
                            </p:childTnLst>
                          </p:cTn>
                        </p:par>
                        <p:par>
                          <p:cTn id="19" fill="hold" nodeType="afterGroup">
                            <p:stCondLst>
                              <p:cond delay="500"/>
                            </p:stCondLst>
                            <p:childTnLst>
                              <p:par>
                                <p:cTn id="20" presetID="9" presetClass="entr" presetSubtype="0" fill="hold" nodeType="after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dissolve">
                                      <p:cBhvr>
                                        <p:cTn id="22" dur="500"/>
                                        <p:tgtEl>
                                          <p:spTgt spid="18435">
                                            <p:txEl>
                                              <p:pRg st="3" end="3"/>
                                            </p:txEl>
                                          </p:spTgt>
                                        </p:tgtEl>
                                      </p:cBhvr>
                                    </p:animEffect>
                                  </p:childTnLst>
                                </p:cTn>
                              </p:par>
                            </p:childTnLst>
                          </p:cTn>
                        </p:par>
                        <p:par>
                          <p:cTn id="23" fill="hold" nodeType="afterGroup">
                            <p:stCondLst>
                              <p:cond delay="1000"/>
                            </p:stCondLst>
                            <p:childTnLst>
                              <p:par>
                                <p:cTn id="24" presetID="10" presetClass="entr" presetSubtype="0" fill="hold" nodeType="afterEffect">
                                  <p:stCondLst>
                                    <p:cond delay="0"/>
                                  </p:stCondLst>
                                  <p:childTnLst>
                                    <p:set>
                                      <p:cBhvr>
                                        <p:cTn id="25" dur="1" fill="hold">
                                          <p:stCondLst>
                                            <p:cond delay="0"/>
                                          </p:stCondLst>
                                        </p:cTn>
                                        <p:tgtEl>
                                          <p:spTgt spid="18445"/>
                                        </p:tgtEl>
                                        <p:attrNameLst>
                                          <p:attrName>style.visibility</p:attrName>
                                        </p:attrNameLst>
                                      </p:cBhvr>
                                      <p:to>
                                        <p:strVal val="visible"/>
                                      </p:to>
                                    </p:set>
                                    <p:animEffect transition="in" filter="fade">
                                      <p:cBhvr>
                                        <p:cTn id="26" dur="2000"/>
                                        <p:tgtEl>
                                          <p:spTgt spid="1844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nodeType="clickEffect">
                                  <p:stCondLst>
                                    <p:cond delay="0"/>
                                  </p:stCondLst>
                                  <p:childTnLst>
                                    <p:set>
                                      <p:cBhvr>
                                        <p:cTn id="30" dur="1" fill="hold">
                                          <p:stCondLst>
                                            <p:cond delay="0"/>
                                          </p:stCondLst>
                                        </p:cTn>
                                        <p:tgtEl>
                                          <p:spTgt spid="18441"/>
                                        </p:tgtEl>
                                        <p:attrNameLst>
                                          <p:attrName>style.visibility</p:attrName>
                                        </p:attrNameLst>
                                      </p:cBhvr>
                                      <p:to>
                                        <p:strVal val="visible"/>
                                      </p:to>
                                    </p:set>
                                    <p:animEffect transition="in" filter="blinds(horizontal)">
                                      <p:cBhvr>
                                        <p:cTn id="31" dur="500"/>
                                        <p:tgtEl>
                                          <p:spTgt spid="18441"/>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8442"/>
                                        </p:tgtEl>
                                        <p:attrNameLst>
                                          <p:attrName>style.visibility</p:attrName>
                                        </p:attrNameLst>
                                      </p:cBhvr>
                                      <p:to>
                                        <p:strVal val="visible"/>
                                      </p:to>
                                    </p:set>
                                    <p:animEffect transition="in" filter="blinds(horizontal)">
                                      <p:cBhvr>
                                        <p:cTn id="34" dur="500"/>
                                        <p:tgtEl>
                                          <p:spTgt spid="18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78D3541A-198A-4C82-B3B5-CB6B1352F9BC}"/>
              </a:ext>
            </a:extLst>
          </p:cNvPr>
          <p:cNvSpPr>
            <a:spLocks noGrp="1" noChangeArrowheads="1"/>
          </p:cNvSpPr>
          <p:nvPr>
            <p:ph idx="1"/>
          </p:nvPr>
        </p:nvSpPr>
        <p:spPr>
          <a:xfrm>
            <a:off x="76200" y="2133600"/>
            <a:ext cx="12039600" cy="4343400"/>
          </a:xfrm>
          <a:effectLst/>
        </p:spPr>
        <p:txBody>
          <a:bodyPr>
            <a:normAutofit/>
          </a:bodyPr>
          <a:lstStyle/>
          <a:p>
            <a:r>
              <a:rPr lang="en-US" altLang="en-US" sz="3200" b="1" dirty="0">
                <a:latin typeface="Inter" panose="020B0502030000000004" pitchFamily="34" charset="0"/>
              </a:rPr>
              <a:t> Satan would like us to believe that we are helpless –</a:t>
            </a:r>
            <a:br>
              <a:rPr lang="en-US" altLang="en-US" sz="3200" b="1" dirty="0">
                <a:latin typeface="Inter" panose="020B0502030000000004" pitchFamily="34" charset="0"/>
              </a:rPr>
            </a:br>
            <a:r>
              <a:rPr lang="en-US" altLang="en-US" sz="3200" b="1" dirty="0">
                <a:latin typeface="Inter" panose="020B0502030000000004" pitchFamily="34" charset="0"/>
              </a:rPr>
              <a:t> nothing sinful is our fault!</a:t>
            </a:r>
          </a:p>
          <a:p>
            <a:pPr lvl="1"/>
            <a:r>
              <a:rPr lang="en-US" altLang="en-US" sz="3000" dirty="0">
                <a:latin typeface="Inter" panose="020B0502030000000004" pitchFamily="34" charset="0"/>
              </a:rPr>
              <a:t> We do not have to be the passive victims of sin</a:t>
            </a:r>
          </a:p>
          <a:p>
            <a:pPr lvl="1"/>
            <a:r>
              <a:rPr lang="en-US" altLang="en-US" sz="3000" dirty="0">
                <a:latin typeface="Inter" panose="020B0502030000000004" pitchFamily="34" charset="0"/>
              </a:rPr>
              <a:t> Our behavior ought to be the result of our decisions,</a:t>
            </a:r>
            <a:br>
              <a:rPr lang="en-US" altLang="en-US" sz="3000" dirty="0">
                <a:latin typeface="Inter" panose="020B0502030000000004" pitchFamily="34" charset="0"/>
              </a:rPr>
            </a:br>
            <a:r>
              <a:rPr lang="en-US" altLang="en-US" sz="3000" dirty="0">
                <a:latin typeface="Inter" panose="020B0502030000000004" pitchFamily="34" charset="0"/>
              </a:rPr>
              <a:t>  not our conditions</a:t>
            </a:r>
          </a:p>
          <a:p>
            <a:r>
              <a:rPr lang="en-US" altLang="en-US" sz="3200" b="1" dirty="0">
                <a:latin typeface="Inter" panose="020B0502030000000004" pitchFamily="34" charset="0"/>
              </a:rPr>
              <a:t> We </a:t>
            </a:r>
            <a:r>
              <a:rPr lang="en-US" altLang="en-US" sz="3200" b="1" dirty="0">
                <a:solidFill>
                  <a:schemeClr val="accent1"/>
                </a:solidFill>
                <a:latin typeface="Inter" panose="020B0502030000000004" pitchFamily="34" charset="0"/>
              </a:rPr>
              <a:t>NEVER</a:t>
            </a:r>
            <a:r>
              <a:rPr lang="en-US" altLang="en-US" sz="3200" b="1" dirty="0">
                <a:latin typeface="Inter" panose="020B0502030000000004" pitchFamily="34" charset="0"/>
              </a:rPr>
              <a:t> have to sin</a:t>
            </a:r>
          </a:p>
          <a:p>
            <a:pPr lvl="1"/>
            <a:r>
              <a:rPr lang="en-US" altLang="en-US" sz="3000" dirty="0">
                <a:solidFill>
                  <a:srgbClr val="FFFF00"/>
                </a:solidFill>
                <a:latin typeface="Inter Medium" panose="020B0602030000000004" pitchFamily="34" charset="0"/>
                <a:ea typeface="Inter Medium" panose="020B0602030000000004" pitchFamily="34" charset="0"/>
              </a:rPr>
              <a:t> James 1:12-16</a:t>
            </a:r>
          </a:p>
        </p:txBody>
      </p:sp>
      <p:pic>
        <p:nvPicPr>
          <p:cNvPr id="19470" name="Picture 14">
            <a:extLst>
              <a:ext uri="{FF2B5EF4-FFF2-40B4-BE49-F238E27FC236}">
                <a16:creationId xmlns:a16="http://schemas.microsoft.com/office/drawing/2014/main" id="{AE2515B6-A0D8-40C4-BE2E-F4EDE61AB3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34600" y="4625788"/>
            <a:ext cx="1981200" cy="182880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AAE2D2CE-03E7-4D2F-A1F0-BE2324189E50}"/>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19" name="Rectangle 2">
            <a:extLst>
              <a:ext uri="{FF2B5EF4-FFF2-40B4-BE49-F238E27FC236}">
                <a16:creationId xmlns:a16="http://schemas.microsoft.com/office/drawing/2014/main" id="{3899B14B-C791-4A97-9E6D-F03D5CD024B8}"/>
              </a:ext>
            </a:extLst>
          </p:cNvPr>
          <p:cNvSpPr>
            <a:spLocks noGrp="1" noChangeArrowheads="1"/>
          </p:cNvSpPr>
          <p:nvPr>
            <p:ph type="title"/>
          </p:nvPr>
        </p:nvSpPr>
        <p:spPr>
          <a:xfrm>
            <a:off x="0" y="381000"/>
            <a:ext cx="12192000" cy="970450"/>
          </a:xfrm>
          <a:effectLst>
            <a:outerShdw dist="35921" dir="2700000" algn="ctr" rotWithShape="0">
              <a:srgbClr val="000000"/>
            </a:outerShdw>
          </a:effectLst>
        </p:spPr>
        <p:txBody>
          <a:bodyPr/>
          <a:lstStyle/>
          <a:p>
            <a:pPr algn="ctr"/>
            <a:r>
              <a:rPr lang="en-US" altLang="en-US" sz="4800" b="1" dirty="0">
                <a:latin typeface="Inter" panose="020B0502030000000004" pitchFamily="34" charset="0"/>
              </a:rPr>
              <a:t>Conclusion</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p:cTn id="7" dur="500" fill="hold"/>
                                        <p:tgtEl>
                                          <p:spTgt spid="1945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945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Effect transition="in" filter="dissolve">
                                      <p:cBhvr>
                                        <p:cTn id="13" dur="500"/>
                                        <p:tgtEl>
                                          <p:spTgt spid="19459">
                                            <p:txEl>
                                              <p:pRg st="1" end="1"/>
                                            </p:txEl>
                                          </p:spTgt>
                                        </p:tgtEl>
                                      </p:cBhvr>
                                    </p:animEffect>
                                  </p:childTnLst>
                                </p:cTn>
                              </p:par>
                            </p:childTnLst>
                          </p:cTn>
                        </p:par>
                        <p:par>
                          <p:cTn id="14" fill="hold" nodeType="afterGroup">
                            <p:stCondLst>
                              <p:cond delay="500"/>
                            </p:stCondLst>
                            <p:childTnLst>
                              <p:par>
                                <p:cTn id="15" presetID="9" presetClass="entr" presetSubtype="0" fill="hold" nodeType="after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dissolve">
                                      <p:cBhvr>
                                        <p:cTn id="17" dur="500"/>
                                        <p:tgtEl>
                                          <p:spTgt spid="194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3" presetClass="entr" presetSubtype="16" fill="hold"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 calcmode="lin" valueType="num">
                                      <p:cBhvr>
                                        <p:cTn id="22" dur="500" fill="hold"/>
                                        <p:tgtEl>
                                          <p:spTgt spid="19459">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19459">
                                            <p:txEl>
                                              <p:pRg st="3" end="3"/>
                                            </p:txEl>
                                          </p:spTgt>
                                        </p:tgtEl>
                                        <p:attrNameLst>
                                          <p:attrName>ppt_h</p:attrName>
                                        </p:attrNameLst>
                                      </p:cBhvr>
                                      <p:tavLst>
                                        <p:tav tm="0">
                                          <p:val>
                                            <p:fltVal val="0"/>
                                          </p:val>
                                        </p:tav>
                                        <p:tav tm="100000">
                                          <p:val>
                                            <p:strVal val="#ppt_h"/>
                                          </p:val>
                                        </p:tav>
                                      </p:tavLst>
                                    </p:anim>
                                  </p:childTnLst>
                                </p:cTn>
                              </p:par>
                            </p:childTnLst>
                          </p:cTn>
                        </p:par>
                        <p:par>
                          <p:cTn id="24" fill="hold" nodeType="afterGroup">
                            <p:stCondLst>
                              <p:cond delay="500"/>
                            </p:stCondLst>
                            <p:childTnLst>
                              <p:par>
                                <p:cTn id="25" presetID="9" presetClass="entr" presetSubtype="0" fill="hold" nodeType="after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dissolve">
                                      <p:cBhvr>
                                        <p:cTn id="27" dur="500"/>
                                        <p:tgtEl>
                                          <p:spTgt spid="19459">
                                            <p:txEl>
                                              <p:pRg st="4" end="4"/>
                                            </p:txEl>
                                          </p:spTgt>
                                        </p:tgtEl>
                                      </p:cBhvr>
                                    </p:animEffect>
                                  </p:childTnLst>
                                </p:cTn>
                              </p:par>
                            </p:childTnLst>
                          </p:cTn>
                        </p:par>
                        <p:par>
                          <p:cTn id="28" fill="hold" nodeType="afterGroup">
                            <p:stCondLst>
                              <p:cond delay="1000"/>
                            </p:stCondLst>
                            <p:childTnLst>
                              <p:par>
                                <p:cTn id="29" presetID="10" presetClass="entr" presetSubtype="0" fill="hold" nodeType="afterEffect">
                                  <p:stCondLst>
                                    <p:cond delay="0"/>
                                  </p:stCondLst>
                                  <p:childTnLst>
                                    <p:set>
                                      <p:cBhvr>
                                        <p:cTn id="30" dur="1" fill="hold">
                                          <p:stCondLst>
                                            <p:cond delay="0"/>
                                          </p:stCondLst>
                                        </p:cTn>
                                        <p:tgtEl>
                                          <p:spTgt spid="19470"/>
                                        </p:tgtEl>
                                        <p:attrNameLst>
                                          <p:attrName>style.visibility</p:attrName>
                                        </p:attrNameLst>
                                      </p:cBhvr>
                                      <p:to>
                                        <p:strVal val="visible"/>
                                      </p:to>
                                    </p:set>
                                    <p:animEffect transition="in" filter="fade">
                                      <p:cBhvr>
                                        <p:cTn id="31" dur="2000"/>
                                        <p:tgtEl>
                                          <p:spTgt spid="194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a:extLst>
              <a:ext uri="{FF2B5EF4-FFF2-40B4-BE49-F238E27FC236}">
                <a16:creationId xmlns:a16="http://schemas.microsoft.com/office/drawing/2014/main" id="{657D58B7-02CE-4DA7-8425-AC53E579F5BD}"/>
              </a:ext>
            </a:extLst>
          </p:cNvPr>
          <p:cNvSpPr>
            <a:spLocks noGrp="1" noChangeArrowheads="1"/>
          </p:cNvSpPr>
          <p:nvPr>
            <p:ph idx="1"/>
          </p:nvPr>
        </p:nvSpPr>
        <p:spPr>
          <a:xfrm>
            <a:off x="457200" y="4359836"/>
            <a:ext cx="7543800" cy="2193363"/>
          </a:xfrm>
          <a:effectLst/>
        </p:spPr>
        <p:txBody>
          <a:bodyPr>
            <a:normAutofit/>
          </a:bodyPr>
          <a:lstStyle/>
          <a:p>
            <a:r>
              <a:rPr lang="en-US" altLang="en-US" sz="3000" dirty="0">
                <a:latin typeface="Inter" panose="020B0502030000000004" pitchFamily="34" charset="0"/>
              </a:rPr>
              <a:t> When we do mess up, make mistakes,</a:t>
            </a:r>
            <a:br>
              <a:rPr lang="en-US" altLang="en-US" sz="3000" dirty="0">
                <a:latin typeface="Inter" panose="020B0502030000000004" pitchFamily="34" charset="0"/>
              </a:rPr>
            </a:br>
            <a:r>
              <a:rPr lang="en-US" altLang="en-US" sz="3000" dirty="0">
                <a:latin typeface="Inter" panose="020B0502030000000004" pitchFamily="34" charset="0"/>
              </a:rPr>
              <a:t>and sin – don’t blame others or things,</a:t>
            </a:r>
            <a:br>
              <a:rPr lang="en-US" altLang="en-US" sz="3000" dirty="0">
                <a:latin typeface="Inter" panose="020B0502030000000004" pitchFamily="34" charset="0"/>
              </a:rPr>
            </a:br>
            <a:r>
              <a:rPr lang="en-US" altLang="en-US" sz="3000" dirty="0">
                <a:latin typeface="Inter" panose="020B0502030000000004" pitchFamily="34" charset="0"/>
              </a:rPr>
              <a:t>but rather accept what we have done</a:t>
            </a:r>
            <a:br>
              <a:rPr lang="en-US" altLang="en-US" sz="3000" dirty="0">
                <a:latin typeface="Inter" panose="020B0502030000000004" pitchFamily="34" charset="0"/>
              </a:rPr>
            </a:br>
            <a:r>
              <a:rPr lang="en-US" altLang="en-US" sz="3000" dirty="0">
                <a:latin typeface="Inter" panose="020B0502030000000004" pitchFamily="34" charset="0"/>
              </a:rPr>
              <a:t>as wrong and ask God to forgive us</a:t>
            </a:r>
          </a:p>
        </p:txBody>
      </p:sp>
      <p:pic>
        <p:nvPicPr>
          <p:cNvPr id="20491" name="Picture 11">
            <a:extLst>
              <a:ext uri="{FF2B5EF4-FFF2-40B4-BE49-F238E27FC236}">
                <a16:creationId xmlns:a16="http://schemas.microsoft.com/office/drawing/2014/main" id="{4CB41023-32DF-4873-B264-A97DB066F0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4800" y="2819400"/>
            <a:ext cx="4191000" cy="3657600"/>
          </a:xfrm>
          <a:prstGeom prst="rect">
            <a:avLst/>
          </a:prstGeom>
          <a:noFill/>
          <a:extLst>
            <a:ext uri="{909E8E84-426E-40DD-AFC4-6F175D3DCCD1}">
              <a14:hiddenFill xmlns:a14="http://schemas.microsoft.com/office/drawing/2010/main">
                <a:solidFill>
                  <a:srgbClr val="FFFFFF"/>
                </a:solidFill>
              </a14:hiddenFill>
            </a:ext>
          </a:extLst>
        </p:spPr>
      </p:pic>
      <p:sp>
        <p:nvSpPr>
          <p:cNvPr id="20492" name="Rectangle 12">
            <a:extLst>
              <a:ext uri="{FF2B5EF4-FFF2-40B4-BE49-F238E27FC236}">
                <a16:creationId xmlns:a16="http://schemas.microsoft.com/office/drawing/2014/main" id="{5FA85F0C-A8D0-4BDE-B9F8-69F40AE4BB97}"/>
              </a:ext>
            </a:extLst>
          </p:cNvPr>
          <p:cNvSpPr>
            <a:spLocks noChangeArrowheads="1"/>
          </p:cNvSpPr>
          <p:nvPr/>
        </p:nvSpPr>
        <p:spPr bwMode="auto">
          <a:xfrm>
            <a:off x="152400" y="2285999"/>
            <a:ext cx="11887200" cy="1139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lstStyle>
            <a:lvl1pPr marL="342900" indent="-342900">
              <a:spcBef>
                <a:spcPct val="20000"/>
              </a:spcBef>
              <a:buClr>
                <a:schemeClr val="accent2"/>
              </a:buClr>
              <a:buChar char="•"/>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tx1"/>
              </a:buClr>
              <a:buChar char="•"/>
              <a:defRPr sz="2400">
                <a:solidFill>
                  <a:schemeClr val="tx1"/>
                </a:solidFill>
                <a:latin typeface="Times New Roman" panose="02020603050405020304" pitchFamily="18" charset="0"/>
              </a:defRPr>
            </a:lvl3pPr>
            <a:lvl4pPr marL="1600200" indent="-228600">
              <a:spcBef>
                <a:spcPct val="20000"/>
              </a:spcBef>
              <a:buClr>
                <a:schemeClr val="accent2"/>
              </a:buClr>
              <a:buChar char="•"/>
              <a:defRPr sz="2000">
                <a:solidFill>
                  <a:schemeClr val="tx1"/>
                </a:solidFill>
                <a:latin typeface="Times New Roman" panose="02020603050405020304" pitchFamily="18" charset="0"/>
              </a:defRPr>
            </a:lvl4pPr>
            <a:lvl5pPr marL="2057400" indent="-228600">
              <a:spcBef>
                <a:spcPct val="20000"/>
              </a:spcBef>
              <a:buClr>
                <a:schemeClr val="tx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defRPr>
            </a:lvl9pPr>
          </a:lstStyle>
          <a:p>
            <a:pPr>
              <a:lnSpc>
                <a:spcPct val="90000"/>
              </a:lnSpc>
            </a:pPr>
            <a:r>
              <a:rPr lang="en-US" altLang="en-US" b="1" dirty="0">
                <a:latin typeface="Inter" panose="020B0502030000000004" pitchFamily="34" charset="0"/>
              </a:rPr>
              <a:t>Outside sources might help, but what we really need is Jesus Christ!</a:t>
            </a:r>
          </a:p>
        </p:txBody>
      </p:sp>
      <p:sp>
        <p:nvSpPr>
          <p:cNvPr id="20493" name="Rectangle 13">
            <a:extLst>
              <a:ext uri="{FF2B5EF4-FFF2-40B4-BE49-F238E27FC236}">
                <a16:creationId xmlns:a16="http://schemas.microsoft.com/office/drawing/2014/main" id="{A5C66E36-7FF2-45AB-AAF9-BB0C201EF3A1}"/>
              </a:ext>
            </a:extLst>
          </p:cNvPr>
          <p:cNvSpPr>
            <a:spLocks noChangeArrowheads="1"/>
          </p:cNvSpPr>
          <p:nvPr/>
        </p:nvSpPr>
        <p:spPr bwMode="auto">
          <a:xfrm>
            <a:off x="0" y="3352800"/>
            <a:ext cx="7924800" cy="9144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4" name="Text Box 14">
            <a:extLst>
              <a:ext uri="{FF2B5EF4-FFF2-40B4-BE49-F238E27FC236}">
                <a16:creationId xmlns:a16="http://schemas.microsoft.com/office/drawing/2014/main" id="{890E5603-2F1B-4AE2-AC7B-49D5099710B9}"/>
              </a:ext>
            </a:extLst>
          </p:cNvPr>
          <p:cNvSpPr txBox="1">
            <a:spLocks noChangeArrowheads="1"/>
          </p:cNvSpPr>
          <p:nvPr/>
        </p:nvSpPr>
        <p:spPr bwMode="auto">
          <a:xfrm>
            <a:off x="0" y="3421559"/>
            <a:ext cx="79248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20000"/>
              </a:spcBef>
              <a:buClr>
                <a:schemeClr val="accent2"/>
              </a:buClr>
            </a:pPr>
            <a:r>
              <a:rPr lang="en-US" altLang="en-US" sz="2200" dirty="0">
                <a:solidFill>
                  <a:srgbClr val="000000"/>
                </a:solidFill>
                <a:latin typeface="Inter" panose="020B0502030000000004" pitchFamily="34" charset="0"/>
              </a:rPr>
              <a:t>“Therefore, do not let sin reign in your mortal body,</a:t>
            </a:r>
            <a:br>
              <a:rPr lang="en-US" altLang="en-US" sz="2200" dirty="0">
                <a:solidFill>
                  <a:srgbClr val="000000"/>
                </a:solidFill>
                <a:latin typeface="Inter" panose="020B0502030000000004" pitchFamily="34" charset="0"/>
              </a:rPr>
            </a:br>
            <a:r>
              <a:rPr lang="en-US" altLang="en-US" sz="2200" dirty="0">
                <a:solidFill>
                  <a:srgbClr val="000000"/>
                </a:solidFill>
                <a:latin typeface="Inter" panose="020B0502030000000004" pitchFamily="34" charset="0"/>
              </a:rPr>
              <a:t>that you should obey it in its lusts” </a:t>
            </a:r>
            <a:r>
              <a:rPr lang="en-US" altLang="en-US" sz="2200" b="1" dirty="0">
                <a:solidFill>
                  <a:srgbClr val="000000"/>
                </a:solidFill>
                <a:latin typeface="Inter" panose="020B0502030000000004" pitchFamily="34" charset="0"/>
              </a:rPr>
              <a:t>Romans 6:12</a:t>
            </a:r>
            <a:endParaRPr lang="en-US" altLang="en-US" sz="2200" dirty="0">
              <a:solidFill>
                <a:srgbClr val="000000"/>
              </a:solidFill>
              <a:latin typeface="Inter" panose="020B0502030000000004" pitchFamily="34" charset="0"/>
            </a:endParaRPr>
          </a:p>
        </p:txBody>
      </p:sp>
      <p:sp>
        <p:nvSpPr>
          <p:cNvPr id="14" name="TextBox 13">
            <a:extLst>
              <a:ext uri="{FF2B5EF4-FFF2-40B4-BE49-F238E27FC236}">
                <a16:creationId xmlns:a16="http://schemas.microsoft.com/office/drawing/2014/main" id="{D50B5D52-FC5B-4C30-988A-E36FD9BC1CBF}"/>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17" name="Rectangle 2">
            <a:extLst>
              <a:ext uri="{FF2B5EF4-FFF2-40B4-BE49-F238E27FC236}">
                <a16:creationId xmlns:a16="http://schemas.microsoft.com/office/drawing/2014/main" id="{8F588E36-F9D9-4DA0-B6B2-D43BA079368D}"/>
              </a:ext>
            </a:extLst>
          </p:cNvPr>
          <p:cNvSpPr>
            <a:spLocks noGrp="1" noChangeArrowheads="1"/>
          </p:cNvSpPr>
          <p:nvPr>
            <p:ph type="title"/>
          </p:nvPr>
        </p:nvSpPr>
        <p:spPr>
          <a:xfrm>
            <a:off x="0" y="381000"/>
            <a:ext cx="12192000" cy="970450"/>
          </a:xfrm>
          <a:effectLst>
            <a:outerShdw dist="35921" dir="2700000" algn="ctr" rotWithShape="0">
              <a:srgbClr val="000000"/>
            </a:outerShdw>
          </a:effectLst>
        </p:spPr>
        <p:txBody>
          <a:bodyPr/>
          <a:lstStyle/>
          <a:p>
            <a:pPr algn="ctr"/>
            <a:r>
              <a:rPr lang="en-US" altLang="en-US" sz="4800" b="1" dirty="0">
                <a:latin typeface="Inter" panose="020B0502030000000004" pitchFamily="34" charset="0"/>
              </a:rPr>
              <a:t>Conclusion</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0492">
                                            <p:txEl>
                                              <p:pRg st="0" end="0"/>
                                            </p:txEl>
                                          </p:spTgt>
                                        </p:tgtEl>
                                        <p:attrNameLst>
                                          <p:attrName>style.visibility</p:attrName>
                                        </p:attrNameLst>
                                      </p:cBhvr>
                                      <p:to>
                                        <p:strVal val="visible"/>
                                      </p:to>
                                    </p:set>
                                    <p:anim calcmode="lin" valueType="num">
                                      <p:cBhvr>
                                        <p:cTn id="7" dur="500" fill="hold"/>
                                        <p:tgtEl>
                                          <p:spTgt spid="2049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49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20493"/>
                                        </p:tgtEl>
                                        <p:attrNameLst>
                                          <p:attrName>style.visibility</p:attrName>
                                        </p:attrNameLst>
                                      </p:cBhvr>
                                      <p:to>
                                        <p:strVal val="visible"/>
                                      </p:to>
                                    </p:set>
                                    <p:animEffect transition="in" filter="blinds(horizontal)">
                                      <p:cBhvr>
                                        <p:cTn id="13" dur="500"/>
                                        <p:tgtEl>
                                          <p:spTgt spid="2049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0494"/>
                                        </p:tgtEl>
                                        <p:attrNameLst>
                                          <p:attrName>style.visibility</p:attrName>
                                        </p:attrNameLst>
                                      </p:cBhvr>
                                      <p:to>
                                        <p:strVal val="visible"/>
                                      </p:to>
                                    </p:set>
                                    <p:animEffect transition="in" filter="blinds(horizontal)">
                                      <p:cBhvr>
                                        <p:cTn id="16" dur="500"/>
                                        <p:tgtEl>
                                          <p:spTgt spid="2049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20491"/>
                                        </p:tgtEl>
                                        <p:attrNameLst>
                                          <p:attrName>style.visibility</p:attrName>
                                        </p:attrNameLst>
                                      </p:cBhvr>
                                      <p:to>
                                        <p:strVal val="visible"/>
                                      </p:to>
                                    </p:set>
                                    <p:anim calcmode="lin" valueType="num">
                                      <p:cBhvr>
                                        <p:cTn id="21" dur="500" fill="hold"/>
                                        <p:tgtEl>
                                          <p:spTgt spid="20491"/>
                                        </p:tgtEl>
                                        <p:attrNameLst>
                                          <p:attrName>ppt_w</p:attrName>
                                        </p:attrNameLst>
                                      </p:cBhvr>
                                      <p:tavLst>
                                        <p:tav tm="0">
                                          <p:val>
                                            <p:fltVal val="0"/>
                                          </p:val>
                                        </p:tav>
                                        <p:tav tm="100000">
                                          <p:val>
                                            <p:strVal val="#ppt_w"/>
                                          </p:val>
                                        </p:tav>
                                      </p:tavLst>
                                    </p:anim>
                                    <p:anim calcmode="lin" valueType="num">
                                      <p:cBhvr>
                                        <p:cTn id="22" dur="500" fill="hold"/>
                                        <p:tgtEl>
                                          <p:spTgt spid="20491"/>
                                        </p:tgtEl>
                                        <p:attrNameLst>
                                          <p:attrName>ppt_h</p:attrName>
                                        </p:attrNameLst>
                                      </p:cBhvr>
                                      <p:tavLst>
                                        <p:tav tm="0">
                                          <p:val>
                                            <p:fltVal val="0"/>
                                          </p:val>
                                        </p:tav>
                                        <p:tav tm="100000">
                                          <p:val>
                                            <p:strVal val="#ppt_h"/>
                                          </p:val>
                                        </p:tav>
                                      </p:tavLst>
                                    </p:anim>
                                  </p:childTnLst>
                                </p:cTn>
                              </p:par>
                            </p:childTnLst>
                          </p:cTn>
                        </p:par>
                        <p:par>
                          <p:cTn id="23" fill="hold" nodeType="afterGroup">
                            <p:stCondLst>
                              <p:cond delay="500"/>
                            </p:stCondLst>
                            <p:childTnLst>
                              <p:par>
                                <p:cTn id="24" presetID="9" presetClass="entr" presetSubtype="0" fill="hold" nodeType="afterEffect">
                                  <p:stCondLst>
                                    <p:cond delay="0"/>
                                  </p:stCondLst>
                                  <p:childTnLst>
                                    <p:set>
                                      <p:cBhvr>
                                        <p:cTn id="25" dur="1" fill="hold">
                                          <p:stCondLst>
                                            <p:cond delay="0"/>
                                          </p:stCondLst>
                                        </p:cTn>
                                        <p:tgtEl>
                                          <p:spTgt spid="20483">
                                            <p:txEl>
                                              <p:pRg st="0" end="0"/>
                                            </p:txEl>
                                          </p:spTgt>
                                        </p:tgtEl>
                                        <p:attrNameLst>
                                          <p:attrName>style.visibility</p:attrName>
                                        </p:attrNameLst>
                                      </p:cBhvr>
                                      <p:to>
                                        <p:strVal val="visible"/>
                                      </p:to>
                                    </p:set>
                                    <p:animEffect transition="in" filter="dissolve">
                                      <p:cBhvr>
                                        <p:cTn id="26" dur="500"/>
                                        <p:tgtEl>
                                          <p:spTgt spid="204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9F993C2-DC40-4064-8EA3-A39829C77A08}"/>
              </a:ext>
            </a:extLst>
          </p:cNvPr>
          <p:cNvSpPr>
            <a:spLocks noGrp="1" noChangeArrowheads="1"/>
          </p:cNvSpPr>
          <p:nvPr>
            <p:ph type="title"/>
          </p:nvPr>
        </p:nvSpPr>
        <p:spPr>
          <a:xfrm>
            <a:off x="0" y="381000"/>
            <a:ext cx="12192000" cy="970450"/>
          </a:xfrm>
          <a:effectLst>
            <a:outerShdw dist="35921" dir="2700000" algn="ctr" rotWithShape="0">
              <a:srgbClr val="000000"/>
            </a:outerShdw>
          </a:effectLst>
        </p:spPr>
        <p:txBody>
          <a:bodyPr/>
          <a:lstStyle/>
          <a:p>
            <a:pPr algn="ctr"/>
            <a:r>
              <a:rPr lang="en-US" altLang="en-US" sz="4800" b="1" dirty="0">
                <a:latin typeface="Inter" panose="020B0502030000000004" pitchFamily="34" charset="0"/>
              </a:rPr>
              <a:t>Introduction</a:t>
            </a:r>
          </a:p>
        </p:txBody>
      </p:sp>
      <p:sp>
        <p:nvSpPr>
          <p:cNvPr id="7171" name="Rectangle 3">
            <a:extLst>
              <a:ext uri="{FF2B5EF4-FFF2-40B4-BE49-F238E27FC236}">
                <a16:creationId xmlns:a16="http://schemas.microsoft.com/office/drawing/2014/main" id="{AB17C6C2-3347-46D4-AEEE-E5F84A9D9194}"/>
              </a:ext>
            </a:extLst>
          </p:cNvPr>
          <p:cNvSpPr>
            <a:spLocks noGrp="1" noChangeArrowheads="1"/>
          </p:cNvSpPr>
          <p:nvPr>
            <p:ph idx="1"/>
          </p:nvPr>
        </p:nvSpPr>
        <p:spPr>
          <a:xfrm>
            <a:off x="152400" y="2133600"/>
            <a:ext cx="11887200" cy="4419600"/>
          </a:xfrm>
          <a:effectLst/>
        </p:spPr>
        <p:txBody>
          <a:bodyPr/>
          <a:lstStyle/>
          <a:p>
            <a:r>
              <a:rPr lang="en-US" altLang="en-US" sz="3200" b="1" dirty="0">
                <a:latin typeface="Inter" panose="020B0502030000000004" pitchFamily="34" charset="0"/>
              </a:rPr>
              <a:t> Few are willing to accept responsibility for their actions</a:t>
            </a:r>
          </a:p>
          <a:p>
            <a:pPr lvl="1"/>
            <a:r>
              <a:rPr lang="en-US" altLang="en-US" sz="3000" dirty="0">
                <a:latin typeface="Inter" panose="020B0502030000000004" pitchFamily="34" charset="0"/>
              </a:rPr>
              <a:t> Smoker: “can’t quit”</a:t>
            </a:r>
          </a:p>
          <a:p>
            <a:pPr lvl="1"/>
            <a:r>
              <a:rPr lang="en-US" altLang="en-US" sz="3000" dirty="0">
                <a:latin typeface="Inter" panose="020B0502030000000004" pitchFamily="34" charset="0"/>
              </a:rPr>
              <a:t> Gambler: “addicted”</a:t>
            </a:r>
          </a:p>
          <a:p>
            <a:pPr lvl="1"/>
            <a:r>
              <a:rPr lang="en-US" altLang="en-US" sz="3000" dirty="0">
                <a:latin typeface="Inter" panose="020B0502030000000004" pitchFamily="34" charset="0"/>
              </a:rPr>
              <a:t> Adulterer: “driven to it”</a:t>
            </a:r>
          </a:p>
          <a:p>
            <a:pPr lvl="1"/>
            <a:r>
              <a:rPr lang="en-US" altLang="en-US" sz="3000" dirty="0">
                <a:latin typeface="Inter" panose="020B0502030000000004" pitchFamily="34" charset="0"/>
              </a:rPr>
              <a:t> Homosexual: “born that way”</a:t>
            </a:r>
          </a:p>
          <a:p>
            <a:pPr lvl="1"/>
            <a:r>
              <a:rPr lang="en-US" altLang="en-US" sz="3000" dirty="0">
                <a:latin typeface="Inter" panose="020B0502030000000004" pitchFamily="34" charset="0"/>
              </a:rPr>
              <a:t> Murderer: “temporarily insane”</a:t>
            </a:r>
          </a:p>
          <a:p>
            <a:r>
              <a:rPr lang="en-US" altLang="en-US" sz="3200" b="1" dirty="0">
                <a:latin typeface="Inter" panose="020B0502030000000004" pitchFamily="34" charset="0"/>
              </a:rPr>
              <a:t> Offenders are no longer sinful or criminal, but sick</a:t>
            </a:r>
            <a:endParaRPr lang="en-US" altLang="en-US" sz="3200" b="1" dirty="0">
              <a:solidFill>
                <a:schemeClr val="accent2"/>
              </a:solidFill>
              <a:latin typeface="Inter" panose="020B0502030000000004" pitchFamily="34" charset="0"/>
            </a:endParaRPr>
          </a:p>
        </p:txBody>
      </p:sp>
      <p:pic>
        <p:nvPicPr>
          <p:cNvPr id="7178" name="Picture 10">
            <a:extLst>
              <a:ext uri="{FF2B5EF4-FFF2-40B4-BE49-F238E27FC236}">
                <a16:creationId xmlns:a16="http://schemas.microsoft.com/office/drawing/2014/main" id="{B1DF3278-1205-43FA-8303-42F0D45201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2920404"/>
            <a:ext cx="4537422" cy="294223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6F20010-C23E-494E-8818-EB632D9E7EFC}"/>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nodeType="after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p:cTn id="7" dur="500" fill="hold"/>
                                        <p:tgtEl>
                                          <p:spTgt spid="717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17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Effect transition="in" filter="dissolve">
                                      <p:cBhvr>
                                        <p:cTn id="13" dur="500"/>
                                        <p:tgtEl>
                                          <p:spTgt spid="7171">
                                            <p:txEl>
                                              <p:pRg st="1" end="1"/>
                                            </p:txEl>
                                          </p:spTgt>
                                        </p:tgtEl>
                                      </p:cBhvr>
                                    </p:animEffect>
                                  </p:childTnLst>
                                </p:cTn>
                              </p:par>
                            </p:childTnLst>
                          </p:cTn>
                        </p:par>
                        <p:par>
                          <p:cTn id="14" fill="hold" nodeType="afterGroup">
                            <p:stCondLst>
                              <p:cond delay="500"/>
                            </p:stCondLst>
                            <p:childTnLst>
                              <p:par>
                                <p:cTn id="15" presetID="10" presetClass="entr" presetSubtype="0" fill="hold" nodeType="afterEffect">
                                  <p:stCondLst>
                                    <p:cond delay="0"/>
                                  </p:stCondLst>
                                  <p:childTnLst>
                                    <p:set>
                                      <p:cBhvr>
                                        <p:cTn id="16" dur="1" fill="hold">
                                          <p:stCondLst>
                                            <p:cond delay="0"/>
                                          </p:stCondLst>
                                        </p:cTn>
                                        <p:tgtEl>
                                          <p:spTgt spid="7178"/>
                                        </p:tgtEl>
                                        <p:attrNameLst>
                                          <p:attrName>style.visibility</p:attrName>
                                        </p:attrNameLst>
                                      </p:cBhvr>
                                      <p:to>
                                        <p:strVal val="visible"/>
                                      </p:to>
                                    </p:set>
                                    <p:animEffect transition="in" filter="fade">
                                      <p:cBhvr>
                                        <p:cTn id="17" dur="2000"/>
                                        <p:tgtEl>
                                          <p:spTgt spid="717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Effect transition="in" filter="dissolve">
                                      <p:cBhvr>
                                        <p:cTn id="22" dur="500"/>
                                        <p:tgtEl>
                                          <p:spTgt spid="717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7171">
                                            <p:txEl>
                                              <p:pRg st="3" end="3"/>
                                            </p:txEl>
                                          </p:spTgt>
                                        </p:tgtEl>
                                        <p:attrNameLst>
                                          <p:attrName>style.visibility</p:attrName>
                                        </p:attrNameLst>
                                      </p:cBhvr>
                                      <p:to>
                                        <p:strVal val="visible"/>
                                      </p:to>
                                    </p:set>
                                    <p:animEffect transition="in" filter="dissolve">
                                      <p:cBhvr>
                                        <p:cTn id="27" dur="500"/>
                                        <p:tgtEl>
                                          <p:spTgt spid="717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7171">
                                            <p:txEl>
                                              <p:pRg st="4" end="4"/>
                                            </p:txEl>
                                          </p:spTgt>
                                        </p:tgtEl>
                                        <p:attrNameLst>
                                          <p:attrName>style.visibility</p:attrName>
                                        </p:attrNameLst>
                                      </p:cBhvr>
                                      <p:to>
                                        <p:strVal val="visible"/>
                                      </p:to>
                                    </p:set>
                                    <p:animEffect transition="in" filter="dissolve">
                                      <p:cBhvr>
                                        <p:cTn id="32" dur="500"/>
                                        <p:tgtEl>
                                          <p:spTgt spid="717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7171">
                                            <p:txEl>
                                              <p:pRg st="5" end="5"/>
                                            </p:txEl>
                                          </p:spTgt>
                                        </p:tgtEl>
                                        <p:attrNameLst>
                                          <p:attrName>style.visibility</p:attrName>
                                        </p:attrNameLst>
                                      </p:cBhvr>
                                      <p:to>
                                        <p:strVal val="visible"/>
                                      </p:to>
                                    </p:set>
                                    <p:animEffect transition="in" filter="dissolve">
                                      <p:cBhvr>
                                        <p:cTn id="37" dur="500"/>
                                        <p:tgtEl>
                                          <p:spTgt spid="7171">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3" presetClass="entr" presetSubtype="16" fill="hold" nodeType="clickEffect">
                                  <p:stCondLst>
                                    <p:cond delay="0"/>
                                  </p:stCondLst>
                                  <p:childTnLst>
                                    <p:set>
                                      <p:cBhvr>
                                        <p:cTn id="41" dur="1" fill="hold">
                                          <p:stCondLst>
                                            <p:cond delay="0"/>
                                          </p:stCondLst>
                                        </p:cTn>
                                        <p:tgtEl>
                                          <p:spTgt spid="7171">
                                            <p:txEl>
                                              <p:pRg st="6" end="6"/>
                                            </p:txEl>
                                          </p:spTgt>
                                        </p:tgtEl>
                                        <p:attrNameLst>
                                          <p:attrName>style.visibility</p:attrName>
                                        </p:attrNameLst>
                                      </p:cBhvr>
                                      <p:to>
                                        <p:strVal val="visible"/>
                                      </p:to>
                                    </p:set>
                                    <p:anim calcmode="lin" valueType="num">
                                      <p:cBhvr>
                                        <p:cTn id="42" dur="500" fill="hold"/>
                                        <p:tgtEl>
                                          <p:spTgt spid="7171">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7171">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B595EC8F-9C9F-4379-A678-3070E1E9E6EF}"/>
              </a:ext>
            </a:extLst>
          </p:cNvPr>
          <p:cNvSpPr>
            <a:spLocks noGrp="1" noChangeArrowheads="1"/>
          </p:cNvSpPr>
          <p:nvPr>
            <p:ph idx="1"/>
          </p:nvPr>
        </p:nvSpPr>
        <p:spPr>
          <a:xfrm>
            <a:off x="152400" y="1905000"/>
            <a:ext cx="11887200" cy="4572000"/>
          </a:xfrm>
          <a:effectLst/>
        </p:spPr>
        <p:txBody>
          <a:bodyPr>
            <a:normAutofit/>
          </a:bodyPr>
          <a:lstStyle/>
          <a:p>
            <a:r>
              <a:rPr lang="en-US" altLang="en-US" sz="3200" b="1" dirty="0">
                <a:latin typeface="Inter" panose="020B0502030000000004" pitchFamily="34" charset="0"/>
              </a:rPr>
              <a:t> We in the church have not been unaffected</a:t>
            </a:r>
          </a:p>
          <a:p>
            <a:pPr lvl="1"/>
            <a:r>
              <a:rPr lang="en-US" altLang="en-US" sz="3000" dirty="0">
                <a:latin typeface="Inter" panose="020B0502030000000004" pitchFamily="34" charset="0"/>
              </a:rPr>
              <a:t> Need for repentance is often obscured by the notion that</a:t>
            </a:r>
            <a:br>
              <a:rPr lang="en-US" altLang="en-US" sz="3000" dirty="0">
                <a:latin typeface="Inter" panose="020B0502030000000004" pitchFamily="34" charset="0"/>
              </a:rPr>
            </a:br>
            <a:r>
              <a:rPr lang="en-US" altLang="en-US" sz="3000" dirty="0">
                <a:latin typeface="Inter" panose="020B0502030000000004" pitchFamily="34" charset="0"/>
              </a:rPr>
              <a:t>  we can’t change without therapeutic “help”</a:t>
            </a:r>
          </a:p>
          <a:p>
            <a:pPr lvl="2"/>
            <a:r>
              <a:rPr lang="en-US" altLang="en-US" sz="2800" dirty="0">
                <a:latin typeface="Inter" panose="020B0502030000000004" pitchFamily="34" charset="0"/>
              </a:rPr>
              <a:t> David: </a:t>
            </a:r>
            <a:r>
              <a:rPr lang="en-US" altLang="en-US" sz="2800" dirty="0">
                <a:solidFill>
                  <a:srgbClr val="FFFF00"/>
                </a:solidFill>
                <a:latin typeface="Inter" panose="020B0502030000000004" pitchFamily="34" charset="0"/>
              </a:rPr>
              <a:t>“I have sinned against the Lord”</a:t>
            </a:r>
          </a:p>
          <a:p>
            <a:pPr lvl="3"/>
            <a:r>
              <a:rPr lang="en-US" altLang="en-US" sz="2600" dirty="0">
                <a:latin typeface="Inter" panose="020B0502030000000004" pitchFamily="34" charset="0"/>
              </a:rPr>
              <a:t> Replaced by “I can’t help myself”</a:t>
            </a:r>
          </a:p>
          <a:p>
            <a:pPr lvl="2"/>
            <a:r>
              <a:rPr lang="en-US" altLang="en-US" sz="2800" dirty="0">
                <a:latin typeface="Inter" panose="020B0502030000000004" pitchFamily="34" charset="0"/>
              </a:rPr>
              <a:t> Jesus: </a:t>
            </a:r>
            <a:r>
              <a:rPr lang="en-US" altLang="en-US" sz="2800" dirty="0">
                <a:solidFill>
                  <a:srgbClr val="FFFF00"/>
                </a:solidFill>
                <a:latin typeface="Inter" panose="020B0502030000000004" pitchFamily="34" charset="0"/>
              </a:rPr>
              <a:t>“Go and sin no more”</a:t>
            </a:r>
          </a:p>
          <a:p>
            <a:pPr lvl="3"/>
            <a:r>
              <a:rPr lang="en-US" altLang="en-US" sz="2600" dirty="0">
                <a:latin typeface="Inter" panose="020B0502030000000004" pitchFamily="34" charset="0"/>
              </a:rPr>
              <a:t> Replaced by “Go and join a support group”</a:t>
            </a:r>
          </a:p>
        </p:txBody>
      </p:sp>
      <p:sp>
        <p:nvSpPr>
          <p:cNvPr id="10" name="TextBox 9">
            <a:extLst>
              <a:ext uri="{FF2B5EF4-FFF2-40B4-BE49-F238E27FC236}">
                <a16:creationId xmlns:a16="http://schemas.microsoft.com/office/drawing/2014/main" id="{21C65298-91CF-4D2C-9243-679D3C6DE6AA}"/>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13" name="Rectangle 2">
            <a:extLst>
              <a:ext uri="{FF2B5EF4-FFF2-40B4-BE49-F238E27FC236}">
                <a16:creationId xmlns:a16="http://schemas.microsoft.com/office/drawing/2014/main" id="{A7D022CD-26F7-4990-821D-986CC97C3C8B}"/>
              </a:ext>
            </a:extLst>
          </p:cNvPr>
          <p:cNvSpPr>
            <a:spLocks noGrp="1" noChangeArrowheads="1"/>
          </p:cNvSpPr>
          <p:nvPr>
            <p:ph type="title"/>
          </p:nvPr>
        </p:nvSpPr>
        <p:spPr>
          <a:xfrm>
            <a:off x="0" y="381000"/>
            <a:ext cx="12192000" cy="970450"/>
          </a:xfrm>
          <a:effectLst>
            <a:outerShdw dist="35921" dir="2700000" algn="ctr" rotWithShape="0">
              <a:srgbClr val="000000"/>
            </a:outerShdw>
          </a:effectLst>
        </p:spPr>
        <p:txBody>
          <a:bodyPr/>
          <a:lstStyle/>
          <a:p>
            <a:pPr algn="ctr"/>
            <a:r>
              <a:rPr lang="en-US" altLang="en-US" sz="4800" b="1" dirty="0">
                <a:latin typeface="Inter" panose="020B0502030000000004" pitchFamily="34" charset="0"/>
              </a:rPr>
              <a:t>Introduction</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500" fill="hold"/>
                                        <p:tgtEl>
                                          <p:spTgt spid="819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19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Effect transition="in" filter="dissolve">
                                      <p:cBhvr>
                                        <p:cTn id="13" dur="500"/>
                                        <p:tgtEl>
                                          <p:spTgt spid="8195">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16" fill="hold" nodeType="clickEffect">
                                  <p:stCondLst>
                                    <p:cond delay="0"/>
                                  </p:stCondLst>
                                  <p:childTnLst>
                                    <p:set>
                                      <p:cBhvr>
                                        <p:cTn id="17" dur="1" fill="hold">
                                          <p:stCondLst>
                                            <p:cond delay="0"/>
                                          </p:stCondLst>
                                        </p:cTn>
                                        <p:tgtEl>
                                          <p:spTgt spid="8195">
                                            <p:txEl>
                                              <p:pRg st="2" end="2"/>
                                            </p:txEl>
                                          </p:spTgt>
                                        </p:tgtEl>
                                        <p:attrNameLst>
                                          <p:attrName>style.visibility</p:attrName>
                                        </p:attrNameLst>
                                      </p:cBhvr>
                                      <p:to>
                                        <p:strVal val="visible"/>
                                      </p:to>
                                    </p:set>
                                    <p:anim calcmode="lin" valueType="num">
                                      <p:cBhvr>
                                        <p:cTn id="18" dur="500" fill="hold"/>
                                        <p:tgtEl>
                                          <p:spTgt spid="8195">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8195">
                                            <p:txEl>
                                              <p:pRg st="2" end="2"/>
                                            </p:txEl>
                                          </p:spTgt>
                                        </p:tgtEl>
                                        <p:attrNameLst>
                                          <p:attrName>ppt_h</p:attrName>
                                        </p:attrNameLst>
                                      </p:cBhvr>
                                      <p:tavLst>
                                        <p:tav tm="0">
                                          <p:val>
                                            <p:fltVal val="0"/>
                                          </p:val>
                                        </p:tav>
                                        <p:tav tm="100000">
                                          <p:val>
                                            <p:strVal val="#ppt_h"/>
                                          </p:val>
                                        </p:tav>
                                      </p:tavLst>
                                    </p:anim>
                                  </p:childTnLst>
                                </p:cTn>
                              </p:par>
                              <p:par>
                                <p:cTn id="20" presetID="23" presetClass="entr" presetSubtype="16" fill="hold" nodeType="with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 calcmode="lin" valueType="num">
                                      <p:cBhvr>
                                        <p:cTn id="22" dur="500" fill="hold"/>
                                        <p:tgtEl>
                                          <p:spTgt spid="8195">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819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3" presetClass="entr" presetSubtype="16" fill="hold" nodeType="clickEffect">
                                  <p:stCondLst>
                                    <p:cond delay="0"/>
                                  </p:stCondLst>
                                  <p:childTnLst>
                                    <p:set>
                                      <p:cBhvr>
                                        <p:cTn id="27" dur="1" fill="hold">
                                          <p:stCondLst>
                                            <p:cond delay="0"/>
                                          </p:stCondLst>
                                        </p:cTn>
                                        <p:tgtEl>
                                          <p:spTgt spid="8195">
                                            <p:txEl>
                                              <p:pRg st="4" end="4"/>
                                            </p:txEl>
                                          </p:spTgt>
                                        </p:tgtEl>
                                        <p:attrNameLst>
                                          <p:attrName>style.visibility</p:attrName>
                                        </p:attrNameLst>
                                      </p:cBhvr>
                                      <p:to>
                                        <p:strVal val="visible"/>
                                      </p:to>
                                    </p:set>
                                    <p:anim calcmode="lin" valueType="num">
                                      <p:cBhvr>
                                        <p:cTn id="28" dur="500" fill="hold"/>
                                        <p:tgtEl>
                                          <p:spTgt spid="8195">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8195">
                                            <p:txEl>
                                              <p:pRg st="4" end="4"/>
                                            </p:txEl>
                                          </p:spTgt>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0"/>
                                  </p:stCondLst>
                                  <p:childTnLst>
                                    <p:set>
                                      <p:cBhvr>
                                        <p:cTn id="31" dur="1" fill="hold">
                                          <p:stCondLst>
                                            <p:cond delay="0"/>
                                          </p:stCondLst>
                                        </p:cTn>
                                        <p:tgtEl>
                                          <p:spTgt spid="8195">
                                            <p:txEl>
                                              <p:pRg st="5" end="5"/>
                                            </p:txEl>
                                          </p:spTgt>
                                        </p:tgtEl>
                                        <p:attrNameLst>
                                          <p:attrName>style.visibility</p:attrName>
                                        </p:attrNameLst>
                                      </p:cBhvr>
                                      <p:to>
                                        <p:strVal val="visible"/>
                                      </p:to>
                                    </p:set>
                                    <p:anim calcmode="lin" valueType="num">
                                      <p:cBhvr>
                                        <p:cTn id="32" dur="500" fill="hold"/>
                                        <p:tgtEl>
                                          <p:spTgt spid="8195">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8195">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34B5637F-D1D4-421B-A0FF-48003C16E2D2}"/>
              </a:ext>
            </a:extLst>
          </p:cNvPr>
          <p:cNvSpPr>
            <a:spLocks noGrp="1" noChangeArrowheads="1"/>
          </p:cNvSpPr>
          <p:nvPr>
            <p:ph type="title"/>
          </p:nvPr>
        </p:nvSpPr>
        <p:spPr>
          <a:xfrm>
            <a:off x="0" y="152400"/>
            <a:ext cx="12192000" cy="1143000"/>
          </a:xfrm>
          <a:effectLst>
            <a:outerShdw dist="35921" dir="2700000" algn="ctr" rotWithShape="0">
              <a:srgbClr val="000000"/>
            </a:outerShdw>
          </a:effectLst>
        </p:spPr>
        <p:txBody>
          <a:bodyPr>
            <a:normAutofit/>
          </a:bodyPr>
          <a:lstStyle/>
          <a:p>
            <a:pPr algn="ctr"/>
            <a:r>
              <a:rPr lang="en-US" altLang="en-US" sz="4800" b="1" dirty="0">
                <a:latin typeface="Inter" panose="020B0502030000000004" pitchFamily="34" charset="0"/>
              </a:rPr>
              <a:t>Responsible For Our Own Sins</a:t>
            </a:r>
          </a:p>
        </p:txBody>
      </p:sp>
      <p:sp>
        <p:nvSpPr>
          <p:cNvPr id="10243" name="Rectangle 3">
            <a:extLst>
              <a:ext uri="{FF2B5EF4-FFF2-40B4-BE49-F238E27FC236}">
                <a16:creationId xmlns:a16="http://schemas.microsoft.com/office/drawing/2014/main" id="{E1D404E1-DA78-4A83-867B-08631D4190BD}"/>
              </a:ext>
            </a:extLst>
          </p:cNvPr>
          <p:cNvSpPr>
            <a:spLocks noGrp="1" noChangeArrowheads="1"/>
          </p:cNvSpPr>
          <p:nvPr>
            <p:ph idx="1"/>
          </p:nvPr>
        </p:nvSpPr>
        <p:spPr>
          <a:xfrm>
            <a:off x="76200" y="1905000"/>
            <a:ext cx="12115800" cy="1170563"/>
          </a:xfrm>
          <a:effectLst/>
        </p:spPr>
        <p:txBody>
          <a:bodyPr>
            <a:normAutofit/>
          </a:bodyPr>
          <a:lstStyle/>
          <a:p>
            <a:r>
              <a:rPr lang="en-US" altLang="en-US" sz="3200" b="1" dirty="0">
                <a:latin typeface="Inter" panose="020B0502030000000004" pitchFamily="34" charset="0"/>
              </a:rPr>
              <a:t>May be influenced by others – but responsible for our sins</a:t>
            </a:r>
          </a:p>
        </p:txBody>
      </p:sp>
      <p:pic>
        <p:nvPicPr>
          <p:cNvPr id="10249" name="Picture 9">
            <a:extLst>
              <a:ext uri="{FF2B5EF4-FFF2-40B4-BE49-F238E27FC236}">
                <a16:creationId xmlns:a16="http://schemas.microsoft.com/office/drawing/2014/main" id="{463CAF3A-45F9-4765-8032-A76FD7EF9A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895601"/>
            <a:ext cx="2514600" cy="1752600"/>
          </a:xfrm>
          <a:prstGeom prst="rect">
            <a:avLst/>
          </a:prstGeom>
          <a:noFill/>
          <a:extLst>
            <a:ext uri="{909E8E84-426E-40DD-AFC4-6F175D3DCCD1}">
              <a14:hiddenFill xmlns:a14="http://schemas.microsoft.com/office/drawing/2010/main">
                <a:solidFill>
                  <a:srgbClr val="FFFFFF"/>
                </a:solidFill>
              </a14:hiddenFill>
            </a:ext>
          </a:extLst>
        </p:spPr>
      </p:pic>
      <p:sp>
        <p:nvSpPr>
          <p:cNvPr id="10250" name="Rectangle 10">
            <a:extLst>
              <a:ext uri="{FF2B5EF4-FFF2-40B4-BE49-F238E27FC236}">
                <a16:creationId xmlns:a16="http://schemas.microsoft.com/office/drawing/2014/main" id="{B66B75B5-DAB8-4634-8ED0-B514D1D0414B}"/>
              </a:ext>
            </a:extLst>
          </p:cNvPr>
          <p:cNvSpPr>
            <a:spLocks noChangeArrowheads="1"/>
          </p:cNvSpPr>
          <p:nvPr/>
        </p:nvSpPr>
        <p:spPr bwMode="auto">
          <a:xfrm>
            <a:off x="2743200" y="2895600"/>
            <a:ext cx="9296400" cy="17526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1" name="Text Box 11">
            <a:extLst>
              <a:ext uri="{FF2B5EF4-FFF2-40B4-BE49-F238E27FC236}">
                <a16:creationId xmlns:a16="http://schemas.microsoft.com/office/drawing/2014/main" id="{E75E5921-0C7C-4A69-9B67-313B34425184}"/>
              </a:ext>
            </a:extLst>
          </p:cNvPr>
          <p:cNvSpPr txBox="1">
            <a:spLocks noChangeArrowheads="1"/>
          </p:cNvSpPr>
          <p:nvPr/>
        </p:nvSpPr>
        <p:spPr bwMode="auto">
          <a:xfrm>
            <a:off x="2895600" y="3048000"/>
            <a:ext cx="8991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dirty="0">
                <a:solidFill>
                  <a:srgbClr val="000000"/>
                </a:solidFill>
                <a:latin typeface="Inter" panose="020B0502030000000004" pitchFamily="34" charset="0"/>
              </a:rPr>
              <a:t>“Fathers shall not be put to death for their children, nor shall children be put to death for their fathers; a person shall be put to death for his own sin.”</a:t>
            </a:r>
            <a:br>
              <a:rPr lang="en-US" altLang="en-US" sz="2400" dirty="0">
                <a:solidFill>
                  <a:srgbClr val="000000"/>
                </a:solidFill>
                <a:latin typeface="Inter" panose="020B0502030000000004" pitchFamily="34" charset="0"/>
              </a:rPr>
            </a:br>
            <a:r>
              <a:rPr lang="en-US" altLang="en-US" sz="2400" b="1" dirty="0">
                <a:solidFill>
                  <a:srgbClr val="000000"/>
                </a:solidFill>
                <a:latin typeface="Inter" panose="020B0502030000000004" pitchFamily="34" charset="0"/>
              </a:rPr>
              <a:t>Deuteronomy 24:16</a:t>
            </a:r>
          </a:p>
        </p:txBody>
      </p:sp>
      <p:sp>
        <p:nvSpPr>
          <p:cNvPr id="10252" name="Rectangle 12">
            <a:extLst>
              <a:ext uri="{FF2B5EF4-FFF2-40B4-BE49-F238E27FC236}">
                <a16:creationId xmlns:a16="http://schemas.microsoft.com/office/drawing/2014/main" id="{257221A3-58B7-4FCD-8239-22C2E4A672A7}"/>
              </a:ext>
            </a:extLst>
          </p:cNvPr>
          <p:cNvSpPr>
            <a:spLocks noChangeArrowheads="1"/>
          </p:cNvSpPr>
          <p:nvPr/>
        </p:nvSpPr>
        <p:spPr bwMode="auto">
          <a:xfrm>
            <a:off x="152400" y="4770060"/>
            <a:ext cx="11887200" cy="178314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3" name="Text Box 13">
            <a:extLst>
              <a:ext uri="{FF2B5EF4-FFF2-40B4-BE49-F238E27FC236}">
                <a16:creationId xmlns:a16="http://schemas.microsoft.com/office/drawing/2014/main" id="{3B5BFD28-DC68-4177-B901-C6F873D1C99C}"/>
              </a:ext>
            </a:extLst>
          </p:cNvPr>
          <p:cNvSpPr txBox="1">
            <a:spLocks noChangeArrowheads="1"/>
          </p:cNvSpPr>
          <p:nvPr/>
        </p:nvSpPr>
        <p:spPr bwMode="auto">
          <a:xfrm>
            <a:off x="304800" y="4907340"/>
            <a:ext cx="115824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dirty="0">
                <a:latin typeface="Inter" panose="020B0502030000000004" pitchFamily="34" charset="0"/>
              </a:rPr>
              <a:t>“The soul who sins shall die. The son shall not bear the guilt of the father, nor the father bear the guilt of the son. The righteousness of the righteous shall be upon himself, and the wickedness of the wicked shall be upon himself.”</a:t>
            </a:r>
            <a:br>
              <a:rPr lang="en-US" altLang="en-US" sz="2400" dirty="0">
                <a:latin typeface="Inter" panose="020B0502030000000004" pitchFamily="34" charset="0"/>
              </a:rPr>
            </a:br>
            <a:r>
              <a:rPr lang="en-US" altLang="en-US" sz="2400" b="1" dirty="0">
                <a:latin typeface="Inter" panose="020B0502030000000004" pitchFamily="34" charset="0"/>
              </a:rPr>
              <a:t>Ezekiel 18:20</a:t>
            </a:r>
          </a:p>
        </p:txBody>
      </p:sp>
      <p:sp>
        <p:nvSpPr>
          <p:cNvPr id="15" name="TextBox 14">
            <a:extLst>
              <a:ext uri="{FF2B5EF4-FFF2-40B4-BE49-F238E27FC236}">
                <a16:creationId xmlns:a16="http://schemas.microsoft.com/office/drawing/2014/main" id="{57BC187E-9981-4627-B7F9-3725953CFB5C}"/>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5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243">
                                            <p:txEl>
                                              <p:pRg st="0" end="0"/>
                                            </p:txEl>
                                          </p:spTgt>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10249"/>
                                        </p:tgtEl>
                                        <p:attrNameLst>
                                          <p:attrName>style.visibility</p:attrName>
                                        </p:attrNameLst>
                                      </p:cBhvr>
                                      <p:to>
                                        <p:strVal val="visible"/>
                                      </p:to>
                                    </p:set>
                                    <p:animEffect transition="in" filter="fade">
                                      <p:cBhvr>
                                        <p:cTn id="12" dur="2000"/>
                                        <p:tgtEl>
                                          <p:spTgt spid="102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0250"/>
                                        </p:tgtEl>
                                        <p:attrNameLst>
                                          <p:attrName>style.visibility</p:attrName>
                                        </p:attrNameLst>
                                      </p:cBhvr>
                                      <p:to>
                                        <p:strVal val="visible"/>
                                      </p:to>
                                    </p:set>
                                    <p:animEffect transition="in" filter="blinds(horizontal)">
                                      <p:cBhvr>
                                        <p:cTn id="17" dur="500"/>
                                        <p:tgtEl>
                                          <p:spTgt spid="10250"/>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0251"/>
                                        </p:tgtEl>
                                        <p:attrNameLst>
                                          <p:attrName>style.visibility</p:attrName>
                                        </p:attrNameLst>
                                      </p:cBhvr>
                                      <p:to>
                                        <p:strVal val="visible"/>
                                      </p:to>
                                    </p:set>
                                    <p:animEffect transition="in" filter="blinds(horizontal)">
                                      <p:cBhvr>
                                        <p:cTn id="20" dur="500"/>
                                        <p:tgtEl>
                                          <p:spTgt spid="1025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nodeType="clickEffect">
                                  <p:stCondLst>
                                    <p:cond delay="0"/>
                                  </p:stCondLst>
                                  <p:childTnLst>
                                    <p:set>
                                      <p:cBhvr>
                                        <p:cTn id="24" dur="1" fill="hold">
                                          <p:stCondLst>
                                            <p:cond delay="0"/>
                                          </p:stCondLst>
                                        </p:cTn>
                                        <p:tgtEl>
                                          <p:spTgt spid="10252"/>
                                        </p:tgtEl>
                                        <p:attrNameLst>
                                          <p:attrName>style.visibility</p:attrName>
                                        </p:attrNameLst>
                                      </p:cBhvr>
                                      <p:to>
                                        <p:strVal val="visible"/>
                                      </p:to>
                                    </p:set>
                                    <p:animEffect transition="in" filter="blinds(horizontal)">
                                      <p:cBhvr>
                                        <p:cTn id="25" dur="500"/>
                                        <p:tgtEl>
                                          <p:spTgt spid="10252"/>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0253"/>
                                        </p:tgtEl>
                                        <p:attrNameLst>
                                          <p:attrName>style.visibility</p:attrName>
                                        </p:attrNameLst>
                                      </p:cBhvr>
                                      <p:to>
                                        <p:strVal val="visible"/>
                                      </p:to>
                                    </p:set>
                                    <p:animEffect transition="in" filter="blinds(horizontal)">
                                      <p:cBhvr>
                                        <p:cTn id="28" dur="500"/>
                                        <p:tgtEl>
                                          <p:spTgt spid="10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1" grpId="0"/>
      <p:bldP spid="1025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DBA47FFF-2D98-4947-BB98-592035F382F3}"/>
              </a:ext>
            </a:extLst>
          </p:cNvPr>
          <p:cNvSpPr>
            <a:spLocks noGrp="1" noChangeArrowheads="1"/>
          </p:cNvSpPr>
          <p:nvPr>
            <p:ph idx="1"/>
          </p:nvPr>
        </p:nvSpPr>
        <p:spPr>
          <a:xfrm>
            <a:off x="152400" y="1905000"/>
            <a:ext cx="11887200" cy="4800600"/>
          </a:xfrm>
          <a:effectLst/>
        </p:spPr>
        <p:txBody>
          <a:bodyPr/>
          <a:lstStyle/>
          <a:p>
            <a:r>
              <a:rPr lang="en-US" altLang="en-US" sz="3200" b="1" dirty="0">
                <a:latin typeface="Inter" panose="020B0502030000000004" pitchFamily="34" charset="0"/>
              </a:rPr>
              <a:t> We tend to blame mis-conduct on four things</a:t>
            </a:r>
          </a:p>
          <a:p>
            <a:pPr lvl="1"/>
            <a:r>
              <a:rPr lang="en-US" altLang="en-US" sz="3000" dirty="0">
                <a:latin typeface="Inter" panose="020B0502030000000004" pitchFamily="34" charset="0"/>
              </a:rPr>
              <a:t> Heredity</a:t>
            </a:r>
          </a:p>
          <a:p>
            <a:pPr lvl="1"/>
            <a:r>
              <a:rPr lang="en-US" altLang="en-US" sz="3000" dirty="0">
                <a:latin typeface="Inter" panose="020B0502030000000004" pitchFamily="34" charset="0"/>
              </a:rPr>
              <a:t> Environment</a:t>
            </a:r>
          </a:p>
          <a:p>
            <a:pPr lvl="1"/>
            <a:r>
              <a:rPr lang="en-US" altLang="en-US" sz="3000" dirty="0">
                <a:latin typeface="Inter" panose="020B0502030000000004" pitchFamily="34" charset="0"/>
              </a:rPr>
              <a:t> Biochemistry</a:t>
            </a:r>
          </a:p>
          <a:p>
            <a:pPr lvl="1"/>
            <a:r>
              <a:rPr lang="en-US" altLang="en-US" sz="3000" dirty="0">
                <a:latin typeface="Inter" panose="020B0502030000000004" pitchFamily="34" charset="0"/>
              </a:rPr>
              <a:t> Psychological “disorders”</a:t>
            </a:r>
          </a:p>
          <a:p>
            <a:r>
              <a:rPr lang="en-US" altLang="en-US" sz="3200" b="1" dirty="0">
                <a:latin typeface="Inter" panose="020B0502030000000004" pitchFamily="34" charset="0"/>
              </a:rPr>
              <a:t> We have “medicalized” many misbehaviors that have</a:t>
            </a:r>
            <a:br>
              <a:rPr lang="en-US" altLang="en-US" sz="3200" b="1" dirty="0">
                <a:latin typeface="Inter" panose="020B0502030000000004" pitchFamily="34" charset="0"/>
              </a:rPr>
            </a:br>
            <a:r>
              <a:rPr lang="en-US" altLang="en-US" sz="3200" b="1" dirty="0">
                <a:latin typeface="Inter" panose="020B0502030000000004" pitchFamily="34" charset="0"/>
              </a:rPr>
              <a:t>  little or no medical component</a:t>
            </a:r>
          </a:p>
        </p:txBody>
      </p:sp>
      <p:pic>
        <p:nvPicPr>
          <p:cNvPr id="11277" name="Picture 13">
            <a:extLst>
              <a:ext uri="{FF2B5EF4-FFF2-40B4-BE49-F238E27FC236}">
                <a16:creationId xmlns:a16="http://schemas.microsoft.com/office/drawing/2014/main" id="{3CA050FE-2EDB-46C7-B2EB-997A19C3CB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0977" y="2971800"/>
            <a:ext cx="6238623" cy="2244725"/>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05D22ECD-276A-43C4-BFCD-9B2246289C3A}"/>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14" name="Rectangle 2">
            <a:extLst>
              <a:ext uri="{FF2B5EF4-FFF2-40B4-BE49-F238E27FC236}">
                <a16:creationId xmlns:a16="http://schemas.microsoft.com/office/drawing/2014/main" id="{131A658E-3092-43AD-860F-E9ABD68B77C8}"/>
              </a:ext>
            </a:extLst>
          </p:cNvPr>
          <p:cNvSpPr>
            <a:spLocks noGrp="1" noChangeArrowheads="1"/>
          </p:cNvSpPr>
          <p:nvPr>
            <p:ph type="title"/>
          </p:nvPr>
        </p:nvSpPr>
        <p:spPr>
          <a:xfrm>
            <a:off x="0" y="152400"/>
            <a:ext cx="12192000" cy="1143000"/>
          </a:xfrm>
          <a:effectLst>
            <a:outerShdw dist="35921" dir="2700000" algn="ctr" rotWithShape="0">
              <a:srgbClr val="000000"/>
            </a:outerShdw>
          </a:effectLst>
        </p:spPr>
        <p:txBody>
          <a:bodyPr>
            <a:normAutofit/>
          </a:bodyPr>
          <a:lstStyle/>
          <a:p>
            <a:pPr algn="ctr"/>
            <a:r>
              <a:rPr lang="en-US" altLang="en-US" sz="4800" b="1" dirty="0">
                <a:latin typeface="Inter" panose="020B0502030000000004" pitchFamily="34" charset="0"/>
              </a:rPr>
              <a:t>Responsible For Our Own Sins</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p:cTn id="7" dur="500" fill="hold"/>
                                        <p:tgtEl>
                                          <p:spTgt spid="1126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267">
                                            <p:txEl>
                                              <p:pRg st="0" end="0"/>
                                            </p:txEl>
                                          </p:spTgt>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11277"/>
                                        </p:tgtEl>
                                        <p:attrNameLst>
                                          <p:attrName>style.visibility</p:attrName>
                                        </p:attrNameLst>
                                      </p:cBhvr>
                                      <p:to>
                                        <p:strVal val="visible"/>
                                      </p:to>
                                    </p:set>
                                    <p:animEffect transition="in" filter="fade">
                                      <p:cBhvr>
                                        <p:cTn id="12" dur="2000"/>
                                        <p:tgtEl>
                                          <p:spTgt spid="1127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dissolve">
                                      <p:cBhvr>
                                        <p:cTn id="17" dur="500"/>
                                        <p:tgtEl>
                                          <p:spTgt spid="112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Effect transition="in" filter="dissolve">
                                      <p:cBhvr>
                                        <p:cTn id="22" dur="500"/>
                                        <p:tgtEl>
                                          <p:spTgt spid="1126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11267">
                                            <p:txEl>
                                              <p:pRg st="3" end="3"/>
                                            </p:txEl>
                                          </p:spTgt>
                                        </p:tgtEl>
                                        <p:attrNameLst>
                                          <p:attrName>style.visibility</p:attrName>
                                        </p:attrNameLst>
                                      </p:cBhvr>
                                      <p:to>
                                        <p:strVal val="visible"/>
                                      </p:to>
                                    </p:set>
                                    <p:animEffect transition="in" filter="dissolve">
                                      <p:cBhvr>
                                        <p:cTn id="27" dur="500"/>
                                        <p:tgtEl>
                                          <p:spTgt spid="1126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11267">
                                            <p:txEl>
                                              <p:pRg st="4" end="4"/>
                                            </p:txEl>
                                          </p:spTgt>
                                        </p:tgtEl>
                                        <p:attrNameLst>
                                          <p:attrName>style.visibility</p:attrName>
                                        </p:attrNameLst>
                                      </p:cBhvr>
                                      <p:to>
                                        <p:strVal val="visible"/>
                                      </p:to>
                                    </p:set>
                                    <p:animEffect transition="in" filter="dissolve">
                                      <p:cBhvr>
                                        <p:cTn id="32" dur="500"/>
                                        <p:tgtEl>
                                          <p:spTgt spid="1126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calcmode="lin" valueType="num">
                                      <p:cBhvr>
                                        <p:cTn id="37" dur="500" fill="hold"/>
                                        <p:tgtEl>
                                          <p:spTgt spid="11267">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11267">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3094AF6-BC98-4085-BE38-9B3516195BD2}"/>
              </a:ext>
            </a:extLst>
          </p:cNvPr>
          <p:cNvSpPr>
            <a:spLocks noGrp="1" noChangeArrowheads="1"/>
          </p:cNvSpPr>
          <p:nvPr>
            <p:ph type="title"/>
          </p:nvPr>
        </p:nvSpPr>
        <p:spPr>
          <a:xfrm>
            <a:off x="0" y="152400"/>
            <a:ext cx="12192000" cy="1143000"/>
          </a:xfrm>
          <a:effectLst>
            <a:outerShdw dist="35921" dir="2700000" algn="ctr" rotWithShape="0">
              <a:srgbClr val="000000"/>
            </a:outerShdw>
          </a:effectLst>
        </p:spPr>
        <p:txBody>
          <a:bodyPr>
            <a:noAutofit/>
          </a:bodyPr>
          <a:lstStyle/>
          <a:p>
            <a:pPr algn="ctr"/>
            <a:r>
              <a:rPr lang="en-US" altLang="en-US" sz="4800" b="1" dirty="0">
                <a:latin typeface="Inter" panose="020B0502030000000004" pitchFamily="34" charset="0"/>
              </a:rPr>
              <a:t>Responsible For Our Own Sins</a:t>
            </a:r>
          </a:p>
        </p:txBody>
      </p:sp>
      <p:sp>
        <p:nvSpPr>
          <p:cNvPr id="12291" name="Rectangle 3">
            <a:extLst>
              <a:ext uri="{FF2B5EF4-FFF2-40B4-BE49-F238E27FC236}">
                <a16:creationId xmlns:a16="http://schemas.microsoft.com/office/drawing/2014/main" id="{889C53BE-3CB3-48BB-B878-2F3BADBEE37A}"/>
              </a:ext>
            </a:extLst>
          </p:cNvPr>
          <p:cNvSpPr>
            <a:spLocks noGrp="1" noChangeArrowheads="1"/>
          </p:cNvSpPr>
          <p:nvPr>
            <p:ph idx="1"/>
          </p:nvPr>
        </p:nvSpPr>
        <p:spPr>
          <a:xfrm>
            <a:off x="76200" y="1905000"/>
            <a:ext cx="12039600" cy="2923977"/>
          </a:xfrm>
          <a:effectLst/>
        </p:spPr>
        <p:txBody>
          <a:bodyPr/>
          <a:lstStyle/>
          <a:p>
            <a:r>
              <a:rPr lang="en-US" altLang="en-US" sz="3200" b="1" dirty="0">
                <a:latin typeface="Inter" panose="020B0502030000000004" pitchFamily="34" charset="0"/>
              </a:rPr>
              <a:t> We think in terms of bad things happening to us, rather than in terms of what we do of our own volition</a:t>
            </a:r>
          </a:p>
          <a:p>
            <a:pPr lvl="1"/>
            <a:r>
              <a:rPr lang="en-US" altLang="en-US" sz="3000" dirty="0">
                <a:solidFill>
                  <a:schemeClr val="tx2"/>
                </a:solidFill>
                <a:latin typeface="Inter" panose="020B0502030000000004" pitchFamily="34" charset="0"/>
              </a:rPr>
              <a:t> </a:t>
            </a:r>
            <a:r>
              <a:rPr lang="en-US" altLang="en-US" sz="3000" dirty="0">
                <a:latin typeface="Inter" panose="020B0502030000000004" pitchFamily="34" charset="0"/>
              </a:rPr>
              <a:t>Adam and Eve </a:t>
            </a:r>
            <a:r>
              <a:rPr lang="en-US" altLang="en-US" sz="3000" b="1" dirty="0">
                <a:latin typeface="Inter" panose="020B0502030000000004" pitchFamily="34" charset="0"/>
              </a:rPr>
              <a:t>(Genesis 3:12-13)</a:t>
            </a:r>
          </a:p>
          <a:p>
            <a:r>
              <a:rPr lang="en-US" altLang="en-US" sz="3200" b="1" dirty="0">
                <a:latin typeface="Inter" panose="020B0502030000000004" pitchFamily="34" charset="0"/>
              </a:rPr>
              <a:t> Trying to have our “responsibility” cake and eat it, too</a:t>
            </a:r>
          </a:p>
        </p:txBody>
      </p:sp>
      <p:pic>
        <p:nvPicPr>
          <p:cNvPr id="12297" name="Picture 9">
            <a:extLst>
              <a:ext uri="{FF2B5EF4-FFF2-40B4-BE49-F238E27FC236}">
                <a16:creationId xmlns:a16="http://schemas.microsoft.com/office/drawing/2014/main" id="{0FB86D45-F92C-448E-8EF0-41A9F62D486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2400" y="4394200"/>
            <a:ext cx="1752600" cy="2082800"/>
          </a:xfrm>
          <a:prstGeom prst="rect">
            <a:avLst/>
          </a:prstGeom>
          <a:noFill/>
          <a:extLst>
            <a:ext uri="{909E8E84-426E-40DD-AFC4-6F175D3DCCD1}">
              <a14:hiddenFill xmlns:a14="http://schemas.microsoft.com/office/drawing/2010/main">
                <a:solidFill>
                  <a:srgbClr val="FFFFFF"/>
                </a:solidFill>
              </a14:hiddenFill>
            </a:ext>
          </a:extLst>
        </p:spPr>
      </p:pic>
      <p:sp>
        <p:nvSpPr>
          <p:cNvPr id="12298" name="AutoShape 10">
            <a:extLst>
              <a:ext uri="{FF2B5EF4-FFF2-40B4-BE49-F238E27FC236}">
                <a16:creationId xmlns:a16="http://schemas.microsoft.com/office/drawing/2014/main" id="{8E594BD4-D335-4426-B58E-7F56BB020CF9}"/>
              </a:ext>
            </a:extLst>
          </p:cNvPr>
          <p:cNvSpPr>
            <a:spLocks noChangeArrowheads="1"/>
          </p:cNvSpPr>
          <p:nvPr/>
        </p:nvSpPr>
        <p:spPr bwMode="auto">
          <a:xfrm>
            <a:off x="1981200" y="4876800"/>
            <a:ext cx="9906000" cy="1371600"/>
          </a:xfrm>
          <a:prstGeom prst="roundRect">
            <a:avLst>
              <a:gd name="adj" fmla="val 16667"/>
            </a:avLst>
          </a:prstGeom>
          <a:solidFill>
            <a:srgbClr val="A5002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9" name="Text Box 11">
            <a:extLst>
              <a:ext uri="{FF2B5EF4-FFF2-40B4-BE49-F238E27FC236}">
                <a16:creationId xmlns:a16="http://schemas.microsoft.com/office/drawing/2014/main" id="{663B6192-8C95-49F3-9FB3-2C8DA78893DF}"/>
              </a:ext>
            </a:extLst>
          </p:cNvPr>
          <p:cNvSpPr txBox="1">
            <a:spLocks noChangeArrowheads="1"/>
          </p:cNvSpPr>
          <p:nvPr/>
        </p:nvSpPr>
        <p:spPr bwMode="auto">
          <a:xfrm>
            <a:off x="2057400" y="5080337"/>
            <a:ext cx="97536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3000" dirty="0">
                <a:latin typeface="Inter" panose="020B0502030000000004" pitchFamily="34" charset="0"/>
              </a:rPr>
              <a:t>Franklin Jones: </a:t>
            </a:r>
            <a:r>
              <a:rPr lang="en-US" altLang="en-US" sz="3000" dirty="0">
                <a:latin typeface="Inter Medium" panose="020B0602030000000004" pitchFamily="34" charset="0"/>
                <a:ea typeface="Inter Medium" panose="020B0602030000000004" pitchFamily="34" charset="0"/>
              </a:rPr>
              <a:t>“Be thankful for bad luck. Without it,</a:t>
            </a:r>
            <a:br>
              <a:rPr lang="en-US" altLang="en-US" sz="3000" dirty="0">
                <a:latin typeface="Inter Medium" panose="020B0602030000000004" pitchFamily="34" charset="0"/>
                <a:ea typeface="Inter Medium" panose="020B0602030000000004" pitchFamily="34" charset="0"/>
              </a:rPr>
            </a:br>
            <a:r>
              <a:rPr lang="en-US" altLang="en-US" sz="3000" dirty="0">
                <a:latin typeface="Inter Medium" panose="020B0602030000000004" pitchFamily="34" charset="0"/>
                <a:ea typeface="Inter Medium" panose="020B0602030000000004" pitchFamily="34" charset="0"/>
              </a:rPr>
              <a:t>                     you’d have to blame yourself.”</a:t>
            </a:r>
          </a:p>
        </p:txBody>
      </p:sp>
      <p:sp>
        <p:nvSpPr>
          <p:cNvPr id="13" name="TextBox 12">
            <a:extLst>
              <a:ext uri="{FF2B5EF4-FFF2-40B4-BE49-F238E27FC236}">
                <a16:creationId xmlns:a16="http://schemas.microsoft.com/office/drawing/2014/main" id="{8B357262-C131-4580-854E-D4163D9D673E}"/>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p:cTn id="7" dur="5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291">
                                            <p:txEl>
                                              <p:pRg st="0" end="0"/>
                                            </p:txEl>
                                          </p:spTgt>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9" presetClass="entr" presetSubtype="0" fill="hold" nodeType="after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dissolve">
                                      <p:cBhvr>
                                        <p:cTn id="12" dur="500"/>
                                        <p:tgtEl>
                                          <p:spTgt spid="122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 calcmode="lin" valueType="num">
                                      <p:cBhvr>
                                        <p:cTn id="17" dur="500" fill="hold"/>
                                        <p:tgtEl>
                                          <p:spTgt spid="12291">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12291">
                                            <p:txEl>
                                              <p:pRg st="2" end="2"/>
                                            </p:txEl>
                                          </p:spTgt>
                                        </p:tgtEl>
                                        <p:attrNameLst>
                                          <p:attrName>ppt_h</p:attrName>
                                        </p:attrNameLst>
                                      </p:cBhvr>
                                      <p:tavLst>
                                        <p:tav tm="0">
                                          <p:val>
                                            <p:fltVal val="0"/>
                                          </p:val>
                                        </p:tav>
                                        <p:tav tm="100000">
                                          <p:val>
                                            <p:strVal val="#ppt_h"/>
                                          </p:val>
                                        </p:tav>
                                      </p:tavLst>
                                    </p:anim>
                                  </p:childTnLst>
                                </p:cTn>
                              </p:par>
                            </p:childTnLst>
                          </p:cTn>
                        </p:par>
                        <p:par>
                          <p:cTn id="19" fill="hold" nodeType="afterGroup">
                            <p:stCondLst>
                              <p:cond delay="500"/>
                            </p:stCondLst>
                            <p:childTnLst>
                              <p:par>
                                <p:cTn id="20" presetID="10" presetClass="entr" presetSubtype="0" fill="hold" nodeType="afterEffect">
                                  <p:stCondLst>
                                    <p:cond delay="0"/>
                                  </p:stCondLst>
                                  <p:childTnLst>
                                    <p:set>
                                      <p:cBhvr>
                                        <p:cTn id="21" dur="1" fill="hold">
                                          <p:stCondLst>
                                            <p:cond delay="0"/>
                                          </p:stCondLst>
                                        </p:cTn>
                                        <p:tgtEl>
                                          <p:spTgt spid="12297"/>
                                        </p:tgtEl>
                                        <p:attrNameLst>
                                          <p:attrName>style.visibility</p:attrName>
                                        </p:attrNameLst>
                                      </p:cBhvr>
                                      <p:to>
                                        <p:strVal val="visible"/>
                                      </p:to>
                                    </p:set>
                                    <p:animEffect transition="in" filter="fade">
                                      <p:cBhvr>
                                        <p:cTn id="22" dur="2000"/>
                                        <p:tgtEl>
                                          <p:spTgt spid="1229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2298"/>
                                        </p:tgtEl>
                                        <p:attrNameLst>
                                          <p:attrName>style.visibility</p:attrName>
                                        </p:attrNameLst>
                                      </p:cBhvr>
                                      <p:to>
                                        <p:strVal val="visible"/>
                                      </p:to>
                                    </p:set>
                                    <p:animEffect transition="in" filter="blinds(horizontal)">
                                      <p:cBhvr>
                                        <p:cTn id="27" dur="500"/>
                                        <p:tgtEl>
                                          <p:spTgt spid="12298"/>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12299"/>
                                        </p:tgtEl>
                                        <p:attrNameLst>
                                          <p:attrName>style.visibility</p:attrName>
                                        </p:attrNameLst>
                                      </p:cBhvr>
                                      <p:to>
                                        <p:strVal val="visible"/>
                                      </p:to>
                                    </p:set>
                                    <p:animEffect transition="in" filter="blinds(horizontal)">
                                      <p:cBhvr>
                                        <p:cTn id="30" dur="500"/>
                                        <p:tgtEl>
                                          <p:spTgt spid="12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22A10DD-00ED-46BC-8D61-32BCC63502F5}"/>
              </a:ext>
            </a:extLst>
          </p:cNvPr>
          <p:cNvSpPr>
            <a:spLocks noGrp="1" noChangeArrowheads="1"/>
          </p:cNvSpPr>
          <p:nvPr>
            <p:ph type="title"/>
          </p:nvPr>
        </p:nvSpPr>
        <p:spPr>
          <a:xfrm>
            <a:off x="0" y="152400"/>
            <a:ext cx="12192000" cy="1524000"/>
          </a:xfrm>
          <a:effectLst>
            <a:outerShdw dist="35921" dir="2700000" algn="ctr" rotWithShape="0">
              <a:srgbClr val="000000"/>
            </a:outerShdw>
          </a:effectLst>
        </p:spPr>
        <p:txBody>
          <a:bodyPr>
            <a:noAutofit/>
          </a:bodyPr>
          <a:lstStyle/>
          <a:p>
            <a:pPr algn="ctr"/>
            <a:r>
              <a:rPr lang="en-US" altLang="en-US" sz="4800" b="1" dirty="0">
                <a:latin typeface="Inter" panose="020B0502030000000004" pitchFamily="34" charset="0"/>
              </a:rPr>
              <a:t>Responsibility Cannot Be Separated From Free Moral Agency</a:t>
            </a:r>
          </a:p>
        </p:txBody>
      </p:sp>
      <p:sp>
        <p:nvSpPr>
          <p:cNvPr id="13315" name="Rectangle 3">
            <a:extLst>
              <a:ext uri="{FF2B5EF4-FFF2-40B4-BE49-F238E27FC236}">
                <a16:creationId xmlns:a16="http://schemas.microsoft.com/office/drawing/2014/main" id="{B5423E1E-F88E-4365-A324-D7468C5FB36E}"/>
              </a:ext>
            </a:extLst>
          </p:cNvPr>
          <p:cNvSpPr>
            <a:spLocks noGrp="1" noChangeArrowheads="1"/>
          </p:cNvSpPr>
          <p:nvPr>
            <p:ph idx="1"/>
          </p:nvPr>
        </p:nvSpPr>
        <p:spPr>
          <a:xfrm>
            <a:off x="152400" y="2133600"/>
            <a:ext cx="11887200" cy="685800"/>
          </a:xfrm>
          <a:effectLst/>
        </p:spPr>
        <p:txBody>
          <a:bodyPr>
            <a:normAutofit/>
          </a:bodyPr>
          <a:lstStyle/>
          <a:p>
            <a:r>
              <a:rPr lang="en-US" altLang="en-US" sz="3200" b="1" dirty="0">
                <a:latin typeface="Inter" panose="020B0502030000000004" pitchFamily="34" charset="0"/>
              </a:rPr>
              <a:t> William Lee Wilbanks: </a:t>
            </a:r>
            <a:r>
              <a:rPr lang="en-US" altLang="en-US" sz="3200" b="1" dirty="0">
                <a:solidFill>
                  <a:srgbClr val="FFFF00"/>
                </a:solidFill>
                <a:latin typeface="Inter" panose="020B0502030000000004" pitchFamily="34" charset="0"/>
              </a:rPr>
              <a:t>“The New Obscenity”</a:t>
            </a:r>
          </a:p>
        </p:txBody>
      </p:sp>
      <p:sp>
        <p:nvSpPr>
          <p:cNvPr id="13323" name="Rectangle 11">
            <a:extLst>
              <a:ext uri="{FF2B5EF4-FFF2-40B4-BE49-F238E27FC236}">
                <a16:creationId xmlns:a16="http://schemas.microsoft.com/office/drawing/2014/main" id="{B09F1147-C22C-4A3F-9862-E628758589BD}"/>
              </a:ext>
            </a:extLst>
          </p:cNvPr>
          <p:cNvSpPr>
            <a:spLocks noChangeArrowheads="1"/>
          </p:cNvSpPr>
          <p:nvPr/>
        </p:nvSpPr>
        <p:spPr bwMode="auto">
          <a:xfrm>
            <a:off x="152400" y="2971800"/>
            <a:ext cx="11887200" cy="3428999"/>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4" name="Text Box 12">
            <a:extLst>
              <a:ext uri="{FF2B5EF4-FFF2-40B4-BE49-F238E27FC236}">
                <a16:creationId xmlns:a16="http://schemas.microsoft.com/office/drawing/2014/main" id="{CAE64D62-0012-40E5-B945-982DD1B96D2C}"/>
              </a:ext>
            </a:extLst>
          </p:cNvPr>
          <p:cNvSpPr txBox="1">
            <a:spLocks noChangeArrowheads="1"/>
          </p:cNvSpPr>
          <p:nvPr/>
        </p:nvSpPr>
        <p:spPr bwMode="auto">
          <a:xfrm>
            <a:off x="228600" y="3505200"/>
            <a:ext cx="11734800"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3000" dirty="0">
                <a:latin typeface="Inter" panose="020B0502030000000004" pitchFamily="34" charset="0"/>
              </a:rPr>
              <a:t>“It’s not a four-letter word, but an oft-repeated statement that strikes at the very core of our humanity. The four words are:</a:t>
            </a:r>
            <a:br>
              <a:rPr lang="en-US" altLang="en-US" sz="3000" dirty="0">
                <a:latin typeface="Inter" panose="020B0502030000000004" pitchFamily="34" charset="0"/>
              </a:rPr>
            </a:br>
            <a:r>
              <a:rPr lang="en-US" altLang="en-US" sz="3000" dirty="0">
                <a:solidFill>
                  <a:srgbClr val="FFFF00"/>
                </a:solidFill>
                <a:latin typeface="Inter" panose="020B0502030000000004" pitchFamily="34" charset="0"/>
              </a:rPr>
              <a:t>“I can’t help myself” </a:t>
            </a:r>
            <a:r>
              <a:rPr lang="en-US" altLang="en-US" sz="3000" dirty="0">
                <a:latin typeface="Inter" panose="020B0502030000000004" pitchFamily="34" charset="0"/>
              </a:rPr>
              <a:t>…. By ignoring the idea that people face temptations that can – and should – be resisted, it denies the very quality that separates us from the animals.”</a:t>
            </a:r>
          </a:p>
        </p:txBody>
      </p:sp>
      <p:sp>
        <p:nvSpPr>
          <p:cNvPr id="12" name="TextBox 11">
            <a:extLst>
              <a:ext uri="{FF2B5EF4-FFF2-40B4-BE49-F238E27FC236}">
                <a16:creationId xmlns:a16="http://schemas.microsoft.com/office/drawing/2014/main" id="{C7BF7F9E-E31D-45C9-AE33-4D6755C65FEC}"/>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p:cTn id="7" dur="500" fill="hold"/>
                                        <p:tgtEl>
                                          <p:spTgt spid="1331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331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13323"/>
                                        </p:tgtEl>
                                        <p:attrNameLst>
                                          <p:attrName>style.visibility</p:attrName>
                                        </p:attrNameLst>
                                      </p:cBhvr>
                                      <p:to>
                                        <p:strVal val="visible"/>
                                      </p:to>
                                    </p:set>
                                    <p:animEffect transition="in" filter="blinds(horizontal)">
                                      <p:cBhvr>
                                        <p:cTn id="13" dur="500"/>
                                        <p:tgtEl>
                                          <p:spTgt spid="13323"/>
                                        </p:tgtEl>
                                      </p:cBhvr>
                                    </p:animEffect>
                                  </p:childTnLst>
                                </p:cTn>
                              </p:par>
                              <p:par>
                                <p:cTn id="14" presetID="3" presetClass="entr" presetSubtype="10" fill="hold" nodeType="withEffect">
                                  <p:stCondLst>
                                    <p:cond delay="0"/>
                                  </p:stCondLst>
                                  <p:childTnLst>
                                    <p:set>
                                      <p:cBhvr>
                                        <p:cTn id="15" dur="1" fill="hold">
                                          <p:stCondLst>
                                            <p:cond delay="0"/>
                                          </p:stCondLst>
                                        </p:cTn>
                                        <p:tgtEl>
                                          <p:spTgt spid="13324">
                                            <p:txEl>
                                              <p:pRg st="0" end="0"/>
                                            </p:txEl>
                                          </p:spTgt>
                                        </p:tgtEl>
                                        <p:attrNameLst>
                                          <p:attrName>style.visibility</p:attrName>
                                        </p:attrNameLst>
                                      </p:cBhvr>
                                      <p:to>
                                        <p:strVal val="visible"/>
                                      </p:to>
                                    </p:set>
                                    <p:animEffect transition="in" filter="blinds(horizontal)">
                                      <p:cBhvr>
                                        <p:cTn id="16" dur="500"/>
                                        <p:tgtEl>
                                          <p:spTgt spid="133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7D133108-E6F4-442A-958A-D70CF30D3F6A}"/>
              </a:ext>
            </a:extLst>
          </p:cNvPr>
          <p:cNvSpPr>
            <a:spLocks noGrp="1" noChangeArrowheads="1"/>
          </p:cNvSpPr>
          <p:nvPr>
            <p:ph idx="1"/>
          </p:nvPr>
        </p:nvSpPr>
        <p:spPr>
          <a:xfrm>
            <a:off x="152400" y="2133600"/>
            <a:ext cx="8229600" cy="685800"/>
          </a:xfrm>
          <a:effectLst/>
        </p:spPr>
        <p:txBody>
          <a:bodyPr>
            <a:normAutofit/>
          </a:bodyPr>
          <a:lstStyle/>
          <a:p>
            <a:r>
              <a:rPr lang="en-US" altLang="en-US" sz="3200" b="1" dirty="0">
                <a:latin typeface="Inter" panose="020B0502030000000004" pitchFamily="34" charset="0"/>
              </a:rPr>
              <a:t> Human beings are subjects that act</a:t>
            </a:r>
            <a:endParaRPr lang="en-US" altLang="en-US" sz="3200" b="1" dirty="0">
              <a:solidFill>
                <a:schemeClr val="accent2"/>
              </a:solidFill>
              <a:latin typeface="Inter" panose="020B0502030000000004" pitchFamily="34" charset="0"/>
            </a:endParaRPr>
          </a:p>
        </p:txBody>
      </p:sp>
      <p:pic>
        <p:nvPicPr>
          <p:cNvPr id="14346" name="Picture 10">
            <a:extLst>
              <a:ext uri="{FF2B5EF4-FFF2-40B4-BE49-F238E27FC236}">
                <a16:creationId xmlns:a16="http://schemas.microsoft.com/office/drawing/2014/main" id="{23D74D38-AF8E-44F7-9ADB-69EA43FAFB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892623"/>
            <a:ext cx="2209800" cy="1754841"/>
          </a:xfrm>
          <a:prstGeom prst="rect">
            <a:avLst/>
          </a:prstGeom>
          <a:noFill/>
          <a:extLst>
            <a:ext uri="{909E8E84-426E-40DD-AFC4-6F175D3DCCD1}">
              <a14:hiddenFill xmlns:a14="http://schemas.microsoft.com/office/drawing/2010/main">
                <a:solidFill>
                  <a:srgbClr val="FFFFFF"/>
                </a:solidFill>
              </a14:hiddenFill>
            </a:ext>
          </a:extLst>
        </p:spPr>
      </p:pic>
      <p:sp>
        <p:nvSpPr>
          <p:cNvPr id="14347" name="Rectangle 11">
            <a:extLst>
              <a:ext uri="{FF2B5EF4-FFF2-40B4-BE49-F238E27FC236}">
                <a16:creationId xmlns:a16="http://schemas.microsoft.com/office/drawing/2014/main" id="{4DD17FE8-1EA7-4F79-A815-25CB8DD273F1}"/>
              </a:ext>
            </a:extLst>
          </p:cNvPr>
          <p:cNvSpPr>
            <a:spLocks noChangeArrowheads="1"/>
          </p:cNvSpPr>
          <p:nvPr/>
        </p:nvSpPr>
        <p:spPr bwMode="auto">
          <a:xfrm>
            <a:off x="2362200" y="2883451"/>
            <a:ext cx="9677399" cy="1764013"/>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8" name="Text Box 12">
            <a:extLst>
              <a:ext uri="{FF2B5EF4-FFF2-40B4-BE49-F238E27FC236}">
                <a16:creationId xmlns:a16="http://schemas.microsoft.com/office/drawing/2014/main" id="{CBCA3E72-9E4C-4C48-853A-1070C434D772}"/>
              </a:ext>
            </a:extLst>
          </p:cNvPr>
          <p:cNvSpPr txBox="1">
            <a:spLocks noChangeArrowheads="1"/>
          </p:cNvSpPr>
          <p:nvPr/>
        </p:nvSpPr>
        <p:spPr bwMode="auto">
          <a:xfrm>
            <a:off x="2438400" y="3124200"/>
            <a:ext cx="9525000"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500" dirty="0">
                <a:latin typeface="Inter" panose="020B0502030000000004" pitchFamily="34" charset="0"/>
              </a:rPr>
              <a:t>“So </a:t>
            </a:r>
            <a:r>
              <a:rPr lang="en-US" altLang="en-US" sz="2500" b="1" dirty="0">
                <a:solidFill>
                  <a:srgbClr val="FFFF00"/>
                </a:solidFill>
                <a:latin typeface="Inter" panose="020B0502030000000004" pitchFamily="34" charset="0"/>
              </a:rPr>
              <a:t>God created man in His own image</a:t>
            </a:r>
            <a:r>
              <a:rPr lang="en-US" altLang="en-US" sz="2500" dirty="0">
                <a:latin typeface="Inter" panose="020B0502030000000004" pitchFamily="34" charset="0"/>
              </a:rPr>
              <a:t>; in the image of God</a:t>
            </a:r>
            <a:br>
              <a:rPr lang="en-US" altLang="en-US" sz="2500" dirty="0">
                <a:latin typeface="Inter" panose="020B0502030000000004" pitchFamily="34" charset="0"/>
              </a:rPr>
            </a:br>
            <a:r>
              <a:rPr lang="en-US" altLang="en-US" sz="2500" dirty="0">
                <a:latin typeface="Inter" panose="020B0502030000000004" pitchFamily="34" charset="0"/>
              </a:rPr>
              <a:t>He created him; male and female He created them.”</a:t>
            </a:r>
            <a:br>
              <a:rPr lang="en-US" altLang="en-US" sz="2500" dirty="0">
                <a:latin typeface="Inter" panose="020B0502030000000004" pitchFamily="34" charset="0"/>
              </a:rPr>
            </a:br>
            <a:r>
              <a:rPr lang="en-US" altLang="en-US" sz="2500" b="1" dirty="0">
                <a:latin typeface="Inter" panose="020B0502030000000004" pitchFamily="34" charset="0"/>
              </a:rPr>
              <a:t>Genesis 1:27</a:t>
            </a:r>
          </a:p>
        </p:txBody>
      </p:sp>
      <p:sp>
        <p:nvSpPr>
          <p:cNvPr id="14349" name="Text Box 13">
            <a:extLst>
              <a:ext uri="{FF2B5EF4-FFF2-40B4-BE49-F238E27FC236}">
                <a16:creationId xmlns:a16="http://schemas.microsoft.com/office/drawing/2014/main" id="{CE1FDFD7-2A4F-4EE1-B855-5F0C024DC074}"/>
              </a:ext>
            </a:extLst>
          </p:cNvPr>
          <p:cNvSpPr txBox="1">
            <a:spLocks noChangeArrowheads="1"/>
          </p:cNvSpPr>
          <p:nvPr/>
        </p:nvSpPr>
        <p:spPr bwMode="auto">
          <a:xfrm>
            <a:off x="152400" y="4768840"/>
            <a:ext cx="11887198" cy="170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100" dirty="0">
                <a:latin typeface="Inter" panose="020B0502030000000004" pitchFamily="34" charset="0"/>
              </a:rPr>
              <a:t>“For You have made him a little lower than the angels,  And </a:t>
            </a:r>
            <a:r>
              <a:rPr lang="en-US" altLang="en-US" sz="2100" b="1" dirty="0">
                <a:solidFill>
                  <a:srgbClr val="FFFF00"/>
                </a:solidFill>
                <a:latin typeface="Inter" panose="020B0502030000000004" pitchFamily="34" charset="0"/>
              </a:rPr>
              <a:t>You have crowned him with glory and honor</a:t>
            </a:r>
            <a:r>
              <a:rPr lang="en-US" altLang="en-US" sz="2100" dirty="0">
                <a:latin typeface="Inter" panose="020B0502030000000004" pitchFamily="34" charset="0"/>
              </a:rPr>
              <a:t>. You have made him to have dominion over the works of Your hands;</a:t>
            </a:r>
            <a:br>
              <a:rPr lang="en-US" altLang="en-US" sz="2100" dirty="0">
                <a:latin typeface="Inter" panose="020B0502030000000004" pitchFamily="34" charset="0"/>
              </a:rPr>
            </a:br>
            <a:r>
              <a:rPr lang="en-US" altLang="en-US" sz="2100" dirty="0">
                <a:latin typeface="Inter" panose="020B0502030000000004" pitchFamily="34" charset="0"/>
              </a:rPr>
              <a:t>You have put all things under his feet, All sheep and oxen —  Even the beasts of the field, The birds of the air, And the fish of the sea That pass through the paths of the seas.”</a:t>
            </a:r>
            <a:br>
              <a:rPr lang="en-US" altLang="en-US" sz="2100" dirty="0">
                <a:latin typeface="Inter" panose="020B0502030000000004" pitchFamily="34" charset="0"/>
              </a:rPr>
            </a:br>
            <a:r>
              <a:rPr lang="en-US" altLang="en-US" sz="2100" b="1" dirty="0">
                <a:latin typeface="Inter" panose="020B0502030000000004" pitchFamily="34" charset="0"/>
              </a:rPr>
              <a:t>Psalms 8:5-8</a:t>
            </a:r>
          </a:p>
        </p:txBody>
      </p:sp>
      <p:sp>
        <p:nvSpPr>
          <p:cNvPr id="14" name="TextBox 13">
            <a:extLst>
              <a:ext uri="{FF2B5EF4-FFF2-40B4-BE49-F238E27FC236}">
                <a16:creationId xmlns:a16="http://schemas.microsoft.com/office/drawing/2014/main" id="{65440DC1-CC6F-460D-A370-3F45B78CB0C8}"/>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17" name="Rectangle 2">
            <a:extLst>
              <a:ext uri="{FF2B5EF4-FFF2-40B4-BE49-F238E27FC236}">
                <a16:creationId xmlns:a16="http://schemas.microsoft.com/office/drawing/2014/main" id="{95674C2E-99E5-4810-B7B9-7A0C5C177E1B}"/>
              </a:ext>
            </a:extLst>
          </p:cNvPr>
          <p:cNvSpPr>
            <a:spLocks noGrp="1" noChangeArrowheads="1"/>
          </p:cNvSpPr>
          <p:nvPr>
            <p:ph type="title"/>
          </p:nvPr>
        </p:nvSpPr>
        <p:spPr>
          <a:xfrm>
            <a:off x="0" y="152400"/>
            <a:ext cx="12192000" cy="1524000"/>
          </a:xfrm>
          <a:effectLst>
            <a:outerShdw dist="35921" dir="2700000" algn="ctr" rotWithShape="0">
              <a:srgbClr val="000000"/>
            </a:outerShdw>
          </a:effectLst>
        </p:spPr>
        <p:txBody>
          <a:bodyPr>
            <a:noAutofit/>
          </a:bodyPr>
          <a:lstStyle/>
          <a:p>
            <a:pPr algn="ctr"/>
            <a:r>
              <a:rPr lang="en-US" altLang="en-US" sz="4800" b="1" dirty="0">
                <a:latin typeface="Inter" panose="020B0502030000000004" pitchFamily="34" charset="0"/>
              </a:rPr>
              <a:t>Responsibility Cannot Be Separated From Free Moral Agency</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p:cTn id="7" dur="500" fill="hold"/>
                                        <p:tgtEl>
                                          <p:spTgt spid="1433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433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14346"/>
                                        </p:tgtEl>
                                        <p:attrNameLst>
                                          <p:attrName>style.visibility</p:attrName>
                                        </p:attrNameLst>
                                      </p:cBhvr>
                                      <p:to>
                                        <p:strVal val="visible"/>
                                      </p:to>
                                    </p:set>
                                    <p:animEffect transition="in" filter="fade">
                                      <p:cBhvr>
                                        <p:cTn id="13" dur="2000"/>
                                        <p:tgtEl>
                                          <p:spTgt spid="14346"/>
                                        </p:tgtEl>
                                      </p:cBhvr>
                                    </p:animEffect>
                                  </p:childTnLst>
                                </p:cTn>
                              </p:par>
                            </p:childTnLst>
                          </p:cTn>
                        </p:par>
                        <p:par>
                          <p:cTn id="14" fill="hold" nodeType="afterGroup">
                            <p:stCondLst>
                              <p:cond delay="2000"/>
                            </p:stCondLst>
                            <p:childTnLst>
                              <p:par>
                                <p:cTn id="15" presetID="3" presetClass="entr" presetSubtype="10" fill="hold" nodeType="afterEffect">
                                  <p:stCondLst>
                                    <p:cond delay="0"/>
                                  </p:stCondLst>
                                  <p:childTnLst>
                                    <p:set>
                                      <p:cBhvr>
                                        <p:cTn id="16" dur="1" fill="hold">
                                          <p:stCondLst>
                                            <p:cond delay="0"/>
                                          </p:stCondLst>
                                        </p:cTn>
                                        <p:tgtEl>
                                          <p:spTgt spid="14347"/>
                                        </p:tgtEl>
                                        <p:attrNameLst>
                                          <p:attrName>style.visibility</p:attrName>
                                        </p:attrNameLst>
                                      </p:cBhvr>
                                      <p:to>
                                        <p:strVal val="visible"/>
                                      </p:to>
                                    </p:set>
                                    <p:animEffect transition="in" filter="blinds(horizontal)">
                                      <p:cBhvr>
                                        <p:cTn id="17" dur="500"/>
                                        <p:tgtEl>
                                          <p:spTgt spid="14347"/>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4348"/>
                                        </p:tgtEl>
                                        <p:attrNameLst>
                                          <p:attrName>style.visibility</p:attrName>
                                        </p:attrNameLst>
                                      </p:cBhvr>
                                      <p:to>
                                        <p:strVal val="visible"/>
                                      </p:to>
                                    </p:set>
                                    <p:animEffect transition="in" filter="blinds(horizontal)">
                                      <p:cBhvr>
                                        <p:cTn id="20" dur="500"/>
                                        <p:tgtEl>
                                          <p:spTgt spid="1434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4349"/>
                                        </p:tgtEl>
                                        <p:attrNameLst>
                                          <p:attrName>style.visibility</p:attrName>
                                        </p:attrNameLst>
                                      </p:cBhvr>
                                      <p:to>
                                        <p:strVal val="visible"/>
                                      </p:to>
                                    </p:set>
                                    <p:anim calcmode="lin" valueType="num">
                                      <p:cBhvr>
                                        <p:cTn id="25" dur="500" fill="hold"/>
                                        <p:tgtEl>
                                          <p:spTgt spid="14349"/>
                                        </p:tgtEl>
                                        <p:attrNameLst>
                                          <p:attrName>ppt_w</p:attrName>
                                        </p:attrNameLst>
                                      </p:cBhvr>
                                      <p:tavLst>
                                        <p:tav tm="0">
                                          <p:val>
                                            <p:fltVal val="0"/>
                                          </p:val>
                                        </p:tav>
                                        <p:tav tm="100000">
                                          <p:val>
                                            <p:strVal val="#ppt_w"/>
                                          </p:val>
                                        </p:tav>
                                      </p:tavLst>
                                    </p:anim>
                                    <p:anim calcmode="lin" valueType="num">
                                      <p:cBhvr>
                                        <p:cTn id="26" dur="500" fill="hold"/>
                                        <p:tgtEl>
                                          <p:spTgt spid="1434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8" grpId="0"/>
      <p:bldP spid="1434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a:extLst>
              <a:ext uri="{FF2B5EF4-FFF2-40B4-BE49-F238E27FC236}">
                <a16:creationId xmlns:a16="http://schemas.microsoft.com/office/drawing/2014/main" id="{81ED8F3E-BD46-4305-B5A8-EA58A35F458C}"/>
              </a:ext>
            </a:extLst>
          </p:cNvPr>
          <p:cNvSpPr>
            <a:spLocks noGrp="1" noChangeArrowheads="1"/>
          </p:cNvSpPr>
          <p:nvPr>
            <p:ph idx="1"/>
          </p:nvPr>
        </p:nvSpPr>
        <p:spPr>
          <a:xfrm>
            <a:off x="133350" y="2286000"/>
            <a:ext cx="11925300" cy="4220526"/>
          </a:xfrm>
          <a:effectLst/>
        </p:spPr>
        <p:txBody>
          <a:bodyPr>
            <a:normAutofit/>
          </a:bodyPr>
          <a:lstStyle/>
          <a:p>
            <a:r>
              <a:rPr lang="en-US" altLang="en-US" sz="3200" b="1" dirty="0">
                <a:latin typeface="Inter" panose="020B0502030000000004" pitchFamily="34" charset="0"/>
              </a:rPr>
              <a:t> Some behaviors do come to involve medical factors and</a:t>
            </a:r>
            <a:br>
              <a:rPr lang="en-US" altLang="en-US" sz="3200" b="1" dirty="0">
                <a:latin typeface="Inter" panose="020B0502030000000004" pitchFamily="34" charset="0"/>
              </a:rPr>
            </a:br>
            <a:r>
              <a:rPr lang="en-US" altLang="en-US" sz="3200" b="1" dirty="0">
                <a:latin typeface="Inter" panose="020B0502030000000004" pitchFamily="34" charset="0"/>
              </a:rPr>
              <a:t> physical compulsions</a:t>
            </a:r>
          </a:p>
          <a:p>
            <a:pPr lvl="1"/>
            <a:r>
              <a:rPr lang="en-US" altLang="en-US" sz="3000" dirty="0">
                <a:latin typeface="Inter" panose="020B0502030000000004" pitchFamily="34" charset="0"/>
              </a:rPr>
              <a:t> These rarely arise if certain choices</a:t>
            </a:r>
            <a:br>
              <a:rPr lang="en-US" altLang="en-US" sz="3000" dirty="0">
                <a:latin typeface="Inter" panose="020B0502030000000004" pitchFamily="34" charset="0"/>
              </a:rPr>
            </a:br>
            <a:r>
              <a:rPr lang="en-US" altLang="en-US" sz="3000" dirty="0">
                <a:latin typeface="Inter" panose="020B0502030000000004" pitchFamily="34" charset="0"/>
              </a:rPr>
              <a:t>  have not been made earlier</a:t>
            </a:r>
          </a:p>
          <a:p>
            <a:pPr lvl="2"/>
            <a:r>
              <a:rPr lang="en-US" altLang="en-US" sz="2600" dirty="0">
                <a:latin typeface="Inter" panose="020B0502030000000004" pitchFamily="34" charset="0"/>
              </a:rPr>
              <a:t> </a:t>
            </a:r>
            <a:r>
              <a:rPr lang="en-US" altLang="en-US" sz="2800" dirty="0">
                <a:latin typeface="Inter" panose="020B0502030000000004" pitchFamily="34" charset="0"/>
              </a:rPr>
              <a:t>Drug addiction</a:t>
            </a:r>
          </a:p>
          <a:p>
            <a:pPr lvl="2"/>
            <a:r>
              <a:rPr lang="en-US" altLang="en-US" sz="2800" dirty="0">
                <a:latin typeface="Inter" panose="020B0502030000000004" pitchFamily="34" charset="0"/>
              </a:rPr>
              <a:t> Suicide</a:t>
            </a:r>
          </a:p>
          <a:p>
            <a:pPr lvl="2"/>
            <a:r>
              <a:rPr lang="en-US" altLang="en-US" sz="2800" dirty="0">
                <a:latin typeface="Inter" panose="020B0502030000000004" pitchFamily="34" charset="0"/>
              </a:rPr>
              <a:t> Smoking</a:t>
            </a:r>
          </a:p>
          <a:p>
            <a:pPr lvl="3">
              <a:buFontTx/>
              <a:buNone/>
            </a:pPr>
            <a:endParaRPr lang="en-US" altLang="en-US" sz="2200" dirty="0">
              <a:solidFill>
                <a:schemeClr val="tx2"/>
              </a:solidFill>
              <a:latin typeface="Inter" panose="020B0502030000000004" pitchFamily="34" charset="0"/>
            </a:endParaRPr>
          </a:p>
        </p:txBody>
      </p:sp>
      <p:pic>
        <p:nvPicPr>
          <p:cNvPr id="15373" name="Picture 13">
            <a:extLst>
              <a:ext uri="{FF2B5EF4-FFF2-40B4-BE49-F238E27FC236}">
                <a16:creationId xmlns:a16="http://schemas.microsoft.com/office/drawing/2014/main" id="{9E9611B9-0DCD-44C5-AAA3-AEA404ED17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2895600"/>
            <a:ext cx="4286250" cy="3514725"/>
          </a:xfrm>
          <a:prstGeom prst="rect">
            <a:avLst/>
          </a:prstGeom>
          <a:noFill/>
          <a:extLst>
            <a:ext uri="{909E8E84-426E-40DD-AFC4-6F175D3DCCD1}">
              <a14:hiddenFill xmlns:a14="http://schemas.microsoft.com/office/drawing/2010/main">
                <a:solidFill>
                  <a:srgbClr val="FFFFFF"/>
                </a:solidFill>
              </a14:hiddenFill>
            </a:ext>
          </a:extLst>
        </p:spPr>
      </p:pic>
      <p:sp>
        <p:nvSpPr>
          <p:cNvPr id="15374" name="Rectangle 14">
            <a:extLst>
              <a:ext uri="{FF2B5EF4-FFF2-40B4-BE49-F238E27FC236}">
                <a16:creationId xmlns:a16="http://schemas.microsoft.com/office/drawing/2014/main" id="{420CE25F-DC66-48AC-A3A5-11539B6348DD}"/>
              </a:ext>
            </a:extLst>
          </p:cNvPr>
          <p:cNvSpPr>
            <a:spLocks noChangeArrowheads="1"/>
          </p:cNvSpPr>
          <p:nvPr/>
        </p:nvSpPr>
        <p:spPr bwMode="auto">
          <a:xfrm>
            <a:off x="3733800" y="4953000"/>
            <a:ext cx="4038600" cy="14478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5" name="Text Box 15">
            <a:extLst>
              <a:ext uri="{FF2B5EF4-FFF2-40B4-BE49-F238E27FC236}">
                <a16:creationId xmlns:a16="http://schemas.microsoft.com/office/drawing/2014/main" id="{0C38FFDC-6279-46D5-8291-C3FFC96A3590}"/>
              </a:ext>
            </a:extLst>
          </p:cNvPr>
          <p:cNvSpPr txBox="1">
            <a:spLocks noChangeArrowheads="1"/>
          </p:cNvSpPr>
          <p:nvPr/>
        </p:nvSpPr>
        <p:spPr bwMode="auto">
          <a:xfrm>
            <a:off x="3733800" y="4953000"/>
            <a:ext cx="405781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200" dirty="0">
                <a:solidFill>
                  <a:srgbClr val="000000"/>
                </a:solidFill>
                <a:latin typeface="Inter" panose="020B0502030000000004" pitchFamily="34" charset="0"/>
              </a:rPr>
              <a:t>“But put on the Lord Jesus Christ, and make no provision for the flesh, to fulfill its lusts.” </a:t>
            </a:r>
            <a:r>
              <a:rPr lang="en-US" altLang="en-US" sz="2000" b="1" dirty="0">
                <a:solidFill>
                  <a:srgbClr val="000000"/>
                </a:solidFill>
                <a:latin typeface="Inter" panose="020B0502030000000004" pitchFamily="34" charset="0"/>
              </a:rPr>
              <a:t>Romans 13:14</a:t>
            </a:r>
          </a:p>
        </p:txBody>
      </p:sp>
      <p:sp>
        <p:nvSpPr>
          <p:cNvPr id="13" name="TextBox 12">
            <a:extLst>
              <a:ext uri="{FF2B5EF4-FFF2-40B4-BE49-F238E27FC236}">
                <a16:creationId xmlns:a16="http://schemas.microsoft.com/office/drawing/2014/main" id="{FEAF4BDF-D841-435B-BE82-3DD343353465}"/>
              </a:ext>
            </a:extLst>
          </p:cNvPr>
          <p:cNvSpPr txBox="1"/>
          <p:nvPr/>
        </p:nvSpPr>
        <p:spPr>
          <a:xfrm>
            <a:off x="0" y="6550223"/>
            <a:ext cx="1219200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16" name="Rectangle 2">
            <a:extLst>
              <a:ext uri="{FF2B5EF4-FFF2-40B4-BE49-F238E27FC236}">
                <a16:creationId xmlns:a16="http://schemas.microsoft.com/office/drawing/2014/main" id="{69BE9330-4307-427D-BFCA-4F4CA9D8CD6C}"/>
              </a:ext>
            </a:extLst>
          </p:cNvPr>
          <p:cNvSpPr>
            <a:spLocks noGrp="1" noChangeArrowheads="1"/>
          </p:cNvSpPr>
          <p:nvPr>
            <p:ph type="title"/>
          </p:nvPr>
        </p:nvSpPr>
        <p:spPr>
          <a:xfrm>
            <a:off x="0" y="152400"/>
            <a:ext cx="12192000" cy="1524000"/>
          </a:xfrm>
          <a:effectLst>
            <a:outerShdw dist="35921" dir="2700000" algn="ctr" rotWithShape="0">
              <a:srgbClr val="000000"/>
            </a:outerShdw>
          </a:effectLst>
        </p:spPr>
        <p:txBody>
          <a:bodyPr>
            <a:noAutofit/>
          </a:bodyPr>
          <a:lstStyle/>
          <a:p>
            <a:pPr algn="ctr"/>
            <a:r>
              <a:rPr lang="en-US" altLang="en-US" sz="4800" b="1" dirty="0">
                <a:latin typeface="Inter" panose="020B0502030000000004" pitchFamily="34" charset="0"/>
              </a:rPr>
              <a:t>Considerations That Can Help</a:t>
            </a:r>
            <a:br>
              <a:rPr lang="en-US" altLang="en-US" sz="4800" b="1" dirty="0">
                <a:latin typeface="Inter" panose="020B0502030000000004" pitchFamily="34" charset="0"/>
              </a:rPr>
            </a:br>
            <a:r>
              <a:rPr lang="en-US" altLang="en-US" sz="4800" b="1" dirty="0">
                <a:latin typeface="Inter" panose="020B0502030000000004" pitchFamily="34" charset="0"/>
              </a:rPr>
              <a:t>Our Thinking</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p:cTn id="7" dur="5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5363">
                                            <p:txEl>
                                              <p:pRg st="0" end="0"/>
                                            </p:txEl>
                                          </p:spTgt>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9" presetClass="entr" presetSubtype="0" fill="hold" nodeType="after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dissolve">
                                      <p:cBhvr>
                                        <p:cTn id="12" dur="500"/>
                                        <p:tgtEl>
                                          <p:spTgt spid="15363">
                                            <p:txEl>
                                              <p:pRg st="1" end="1"/>
                                            </p:txEl>
                                          </p:spTgt>
                                        </p:tgtEl>
                                      </p:cBhvr>
                                    </p:animEffect>
                                  </p:childTnLst>
                                </p:cTn>
                              </p:par>
                            </p:childTnLst>
                          </p:cTn>
                        </p:par>
                        <p:par>
                          <p:cTn id="13" fill="hold" nodeType="afterGroup">
                            <p:stCondLst>
                              <p:cond delay="1000"/>
                            </p:stCondLst>
                            <p:childTnLst>
                              <p:par>
                                <p:cTn id="14" presetID="10" presetClass="entr" presetSubtype="0" fill="hold" nodeType="afterEffect">
                                  <p:stCondLst>
                                    <p:cond delay="0"/>
                                  </p:stCondLst>
                                  <p:childTnLst>
                                    <p:set>
                                      <p:cBhvr>
                                        <p:cTn id="15" dur="1" fill="hold">
                                          <p:stCondLst>
                                            <p:cond delay="0"/>
                                          </p:stCondLst>
                                        </p:cTn>
                                        <p:tgtEl>
                                          <p:spTgt spid="15373"/>
                                        </p:tgtEl>
                                        <p:attrNameLst>
                                          <p:attrName>style.visibility</p:attrName>
                                        </p:attrNameLst>
                                      </p:cBhvr>
                                      <p:to>
                                        <p:strVal val="visible"/>
                                      </p:to>
                                    </p:set>
                                    <p:animEffect transition="in" filter="fade">
                                      <p:cBhvr>
                                        <p:cTn id="16" dur="2000"/>
                                        <p:tgtEl>
                                          <p:spTgt spid="1537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15363">
                                            <p:txEl>
                                              <p:pRg st="2" end="2"/>
                                            </p:txEl>
                                          </p:spTgt>
                                        </p:tgtEl>
                                        <p:attrNameLst>
                                          <p:attrName>style.visibility</p:attrName>
                                        </p:attrNameLst>
                                      </p:cBhvr>
                                      <p:to>
                                        <p:strVal val="visible"/>
                                      </p:to>
                                    </p:set>
                                    <p:animEffect transition="in" filter="dissolve">
                                      <p:cBhvr>
                                        <p:cTn id="21" dur="500"/>
                                        <p:tgtEl>
                                          <p:spTgt spid="15363">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15363">
                                            <p:txEl>
                                              <p:pRg st="3" end="3"/>
                                            </p:txEl>
                                          </p:spTgt>
                                        </p:tgtEl>
                                        <p:attrNameLst>
                                          <p:attrName>style.visibility</p:attrName>
                                        </p:attrNameLst>
                                      </p:cBhvr>
                                      <p:to>
                                        <p:strVal val="visible"/>
                                      </p:to>
                                    </p:set>
                                    <p:animEffect transition="in" filter="dissolve">
                                      <p:cBhvr>
                                        <p:cTn id="26" dur="500"/>
                                        <p:tgtEl>
                                          <p:spTgt spid="15363">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nodeType="clickEffect">
                                  <p:stCondLst>
                                    <p:cond delay="0"/>
                                  </p:stCondLst>
                                  <p:childTnLst>
                                    <p:set>
                                      <p:cBhvr>
                                        <p:cTn id="30" dur="1" fill="hold">
                                          <p:stCondLst>
                                            <p:cond delay="0"/>
                                          </p:stCondLst>
                                        </p:cTn>
                                        <p:tgtEl>
                                          <p:spTgt spid="15363">
                                            <p:txEl>
                                              <p:pRg st="4" end="4"/>
                                            </p:txEl>
                                          </p:spTgt>
                                        </p:tgtEl>
                                        <p:attrNameLst>
                                          <p:attrName>style.visibility</p:attrName>
                                        </p:attrNameLst>
                                      </p:cBhvr>
                                      <p:to>
                                        <p:strVal val="visible"/>
                                      </p:to>
                                    </p:set>
                                    <p:animEffect transition="in" filter="dissolve">
                                      <p:cBhvr>
                                        <p:cTn id="31" dur="500"/>
                                        <p:tgtEl>
                                          <p:spTgt spid="15363">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nodeType="clickEffect">
                                  <p:stCondLst>
                                    <p:cond delay="0"/>
                                  </p:stCondLst>
                                  <p:childTnLst>
                                    <p:set>
                                      <p:cBhvr>
                                        <p:cTn id="35" dur="1" fill="hold">
                                          <p:stCondLst>
                                            <p:cond delay="0"/>
                                          </p:stCondLst>
                                        </p:cTn>
                                        <p:tgtEl>
                                          <p:spTgt spid="15374"/>
                                        </p:tgtEl>
                                        <p:attrNameLst>
                                          <p:attrName>style.visibility</p:attrName>
                                        </p:attrNameLst>
                                      </p:cBhvr>
                                      <p:to>
                                        <p:strVal val="visible"/>
                                      </p:to>
                                    </p:set>
                                    <p:animEffect transition="in" filter="blinds(horizontal)">
                                      <p:cBhvr>
                                        <p:cTn id="36" dur="500"/>
                                        <p:tgtEl>
                                          <p:spTgt spid="15374"/>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5375"/>
                                        </p:tgtEl>
                                        <p:attrNameLst>
                                          <p:attrName>style.visibility</p:attrName>
                                        </p:attrNameLst>
                                      </p:cBhvr>
                                      <p:to>
                                        <p:strVal val="visible"/>
                                      </p:to>
                                    </p:set>
                                    <p:animEffect transition="in" filter="blinds(horizontal)">
                                      <p:cBhvr>
                                        <p:cTn id="39" dur="500"/>
                                        <p:tgtEl>
                                          <p:spTgt spid="15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394</TotalTime>
  <Words>1361</Words>
  <Application>Microsoft Office PowerPoint</Application>
  <PresentationFormat>Widescreen</PresentationFormat>
  <Paragraphs>90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Century Gothic</vt:lpstr>
      <vt:lpstr>Inter</vt:lpstr>
      <vt:lpstr>Inter Medium</vt:lpstr>
      <vt:lpstr>Wingdings 2</vt:lpstr>
      <vt:lpstr>Quotable</vt:lpstr>
      <vt:lpstr>Taking Responsibility For Our Actions</vt:lpstr>
      <vt:lpstr>Introduction</vt:lpstr>
      <vt:lpstr>Introduction</vt:lpstr>
      <vt:lpstr>Responsible For Our Own Sins</vt:lpstr>
      <vt:lpstr>Responsible For Our Own Sins</vt:lpstr>
      <vt:lpstr>Responsible For Our Own Sins</vt:lpstr>
      <vt:lpstr>Responsibility Cannot Be Separated From Free Moral Agency</vt:lpstr>
      <vt:lpstr>Responsibility Cannot Be Separated From Free Moral Agency</vt:lpstr>
      <vt:lpstr>Considerations That Can Help Our Thinking</vt:lpstr>
      <vt:lpstr>Considerations That Can Help Our Thinking</vt:lpstr>
      <vt:lpstr>Considerations That Can Help Our Thinking</vt:lpstr>
      <vt:lpstr>Considerations That Can Help Our Thinking</vt:lpstr>
      <vt:lpstr>Conclusion</vt:lpstr>
      <vt:lpstr>Conclusion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Taking Responsibility For Our Actions</dc:title>
  <dc:creator>HP Authorized Customer</dc:creator>
  <cp:lastModifiedBy>Richard Thetford</cp:lastModifiedBy>
  <cp:revision>41</cp:revision>
  <dcterms:created xsi:type="dcterms:W3CDTF">2009-02-27T17:50:27Z</dcterms:created>
  <dcterms:modified xsi:type="dcterms:W3CDTF">2025-02-09T21:12:49Z</dcterms:modified>
</cp:coreProperties>
</file>