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CC00FF"/>
    <a:srgbClr val="00FFFF"/>
    <a:srgbClr val="FF0000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8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EF972-3217-4CD6-9F2D-1562F2CDBA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189DE-1E56-4083-BC79-D558B24E8D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37A6F-3AA0-4A81-85E6-683BFECCE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E8D6E-7C5C-487B-B2DD-7377980F16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47EF5-3446-4ECE-8990-30B1DEF3A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63AA2-CF70-4A73-931A-989AB1BA79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279EE-6F01-4CEB-8AA5-054C5B459C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D56FC-5061-45A8-883A-A6EB6780EC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75445-9B00-434F-B210-F4CA5BAB3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5AA65-C579-4DA3-8BA0-D3E75CDDBD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A192B-8EB1-43DA-91A4-45BFED6BD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1BBE415-66FE-4E2E-A086-A864B6E44B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ainbow in the sky&#10;&#10;Description automatically generated">
            <a:extLst>
              <a:ext uri="{FF2B5EF4-FFF2-40B4-BE49-F238E27FC236}">
                <a16:creationId xmlns:a16="http://schemas.microsoft.com/office/drawing/2014/main" id="{F33B268B-CC0A-4ACD-BA69-414A53591E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1887200" cy="6246396"/>
          </a:xfrm>
          <a:prstGeom prst="rect">
            <a:avLst/>
          </a:prstGeom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276600" y="2971800"/>
            <a:ext cx="5943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Wickedness of man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6:5-7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Noah was an exception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6:8-9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     			              www.thetfordcountry.com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03960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0"/>
            <a:ext cx="11963400" cy="152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98796"/>
            <a:ext cx="12192000" cy="15440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CC540-3541-412B-9588-DE649BAA05F6}"/>
              </a:ext>
            </a:extLst>
          </p:cNvPr>
          <p:cNvSpPr txBox="1"/>
          <p:nvPr/>
        </p:nvSpPr>
        <p:spPr>
          <a:xfrm>
            <a:off x="152400" y="152400"/>
            <a:ext cx="1188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Salvation of Noah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7F584F-069A-4B46-8D7C-18CD69F99CF3}"/>
              </a:ext>
            </a:extLst>
          </p:cNvPr>
          <p:cNvSpPr txBox="1"/>
          <p:nvPr/>
        </p:nvSpPr>
        <p:spPr>
          <a:xfrm>
            <a:off x="4152900" y="20574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Genesis 6-7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ainbow in the sky&#10;&#10;Description automatically generated">
            <a:extLst>
              <a:ext uri="{FF2B5EF4-FFF2-40B4-BE49-F238E27FC236}">
                <a16:creationId xmlns:a16="http://schemas.microsoft.com/office/drawing/2014/main" id="{F33B268B-CC0A-4ACD-BA69-414A53591E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1887200" cy="62463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     			              www.thetfordcountry.com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03960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0"/>
            <a:ext cx="11963400" cy="152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98796"/>
            <a:ext cx="12192000" cy="15440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CC540-3541-412B-9588-DE649BAA05F6}"/>
              </a:ext>
            </a:extLst>
          </p:cNvPr>
          <p:cNvSpPr txBox="1"/>
          <p:nvPr/>
        </p:nvSpPr>
        <p:spPr>
          <a:xfrm>
            <a:off x="152400" y="152400"/>
            <a:ext cx="1188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Salvation of Noah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7F584F-069A-4B46-8D7C-18CD69F99CF3}"/>
              </a:ext>
            </a:extLst>
          </p:cNvPr>
          <p:cNvSpPr txBox="1"/>
          <p:nvPr/>
        </p:nvSpPr>
        <p:spPr>
          <a:xfrm>
            <a:off x="4152900" y="20574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Genesis 6-7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254D8F9E-2003-412F-AF9A-70F0F82A4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971800"/>
            <a:ext cx="5791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God instructed Noah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6:14-16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Obedience = Salvation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7:23</a:t>
            </a:r>
          </a:p>
        </p:txBody>
      </p:sp>
    </p:spTree>
    <p:extLst>
      <p:ext uri="{BB962C8B-B14F-4D97-AF65-F5344CB8AC3E}">
        <p14:creationId xmlns:p14="http://schemas.microsoft.com/office/powerpoint/2010/main" val="2785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ainbow in the sky&#10;&#10;Description automatically generated">
            <a:extLst>
              <a:ext uri="{FF2B5EF4-FFF2-40B4-BE49-F238E27FC236}">
                <a16:creationId xmlns:a16="http://schemas.microsoft.com/office/drawing/2014/main" id="{F33B268B-CC0A-4ACD-BA69-414A53591E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1887200" cy="62463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     			              www.thetfordcountry.com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03960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0"/>
            <a:ext cx="11963400" cy="152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98796"/>
            <a:ext cx="12192000" cy="15440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CC540-3541-412B-9588-DE649BAA05F6}"/>
              </a:ext>
            </a:extLst>
          </p:cNvPr>
          <p:cNvSpPr txBox="1"/>
          <p:nvPr/>
        </p:nvSpPr>
        <p:spPr>
          <a:xfrm>
            <a:off x="152400" y="152400"/>
            <a:ext cx="1188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Salvation of Noah</a:t>
            </a:r>
          </a:p>
        </p:txBody>
      </p:sp>
      <p:sp>
        <p:nvSpPr>
          <p:cNvPr id="15" name="WordArt 18">
            <a:extLst>
              <a:ext uri="{FF2B5EF4-FFF2-40B4-BE49-F238E27FC236}">
                <a16:creationId xmlns:a16="http://schemas.microsoft.com/office/drawing/2014/main" id="{814932CA-1D15-4006-8B63-37808A2AC7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85975" y="1714500"/>
            <a:ext cx="80200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CC0066">
                      <a:alpha val="5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Salvation of Noah was Two-Fold</a:t>
            </a:r>
          </a:p>
        </p:txBody>
      </p:sp>
      <p:sp>
        <p:nvSpPr>
          <p:cNvPr id="16" name="Rectangle 45">
            <a:extLst>
              <a:ext uri="{FF2B5EF4-FFF2-40B4-BE49-F238E27FC236}">
                <a16:creationId xmlns:a16="http://schemas.microsoft.com/office/drawing/2014/main" id="{0BDA4A12-15DC-4F41-B5E9-060D9130F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667000"/>
            <a:ext cx="11201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It was an escape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the water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11:7; Genesis 7:4, 17-24; 2 Peter 3:5-7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It was an escape by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MEANS OF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the water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Peter 3:20; Genesis 6:11-13</a:t>
            </a:r>
          </a:p>
        </p:txBody>
      </p:sp>
      <p:sp>
        <p:nvSpPr>
          <p:cNvPr id="17" name="Rectangle 47">
            <a:extLst>
              <a:ext uri="{FF2B5EF4-FFF2-40B4-BE49-F238E27FC236}">
                <a16:creationId xmlns:a16="http://schemas.microsoft.com/office/drawing/2014/main" id="{4499524D-B194-497D-B659-A45686665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5334000"/>
            <a:ext cx="8915400" cy="9906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48">
            <a:extLst>
              <a:ext uri="{FF2B5EF4-FFF2-40B4-BE49-F238E27FC236}">
                <a16:creationId xmlns:a16="http://schemas.microsoft.com/office/drawing/2014/main" id="{31A191E4-B420-4F3D-A471-2018D2C30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355848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“Your glorying is not good. Do you not know that a little leaven leavens the whole lump?”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Corinthians 5:6</a:t>
            </a:r>
          </a:p>
        </p:txBody>
      </p:sp>
    </p:spTree>
    <p:extLst>
      <p:ext uri="{BB962C8B-B14F-4D97-AF65-F5344CB8AC3E}">
        <p14:creationId xmlns:p14="http://schemas.microsoft.com/office/powerpoint/2010/main" val="270257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ainbow in the sky&#10;&#10;Description automatically generated">
            <a:extLst>
              <a:ext uri="{FF2B5EF4-FFF2-40B4-BE49-F238E27FC236}">
                <a16:creationId xmlns:a16="http://schemas.microsoft.com/office/drawing/2014/main" id="{F33B268B-CC0A-4ACD-BA69-414A53591E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1887200" cy="62463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     			              www.thetfordcountry.com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03960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0"/>
            <a:ext cx="11963400" cy="152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98796"/>
            <a:ext cx="12192000" cy="15440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CC540-3541-412B-9588-DE649BAA05F6}"/>
              </a:ext>
            </a:extLst>
          </p:cNvPr>
          <p:cNvSpPr txBox="1"/>
          <p:nvPr/>
        </p:nvSpPr>
        <p:spPr>
          <a:xfrm>
            <a:off x="152400" y="152400"/>
            <a:ext cx="1188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Salvation of Noah</a:t>
            </a:r>
          </a:p>
        </p:txBody>
      </p:sp>
      <p:sp>
        <p:nvSpPr>
          <p:cNvPr id="15" name="WordArt 18">
            <a:extLst>
              <a:ext uri="{FF2B5EF4-FFF2-40B4-BE49-F238E27FC236}">
                <a16:creationId xmlns:a16="http://schemas.microsoft.com/office/drawing/2014/main" id="{814932CA-1D15-4006-8B63-37808A2AC7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85975" y="1714500"/>
            <a:ext cx="80200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CC0066">
                      <a:alpha val="5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Salvation of Noah was By Faith</a:t>
            </a:r>
          </a:p>
        </p:txBody>
      </p:sp>
      <p:sp>
        <p:nvSpPr>
          <p:cNvPr id="14" name="Rectangle 33">
            <a:extLst>
              <a:ext uri="{FF2B5EF4-FFF2-40B4-BE49-F238E27FC236}">
                <a16:creationId xmlns:a16="http://schemas.microsoft.com/office/drawing/2014/main" id="{6B05C507-E573-4F4B-A401-FEA6FC86E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1158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“By Faith” Noah was saved – obedience is emphasized!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6:22; 7:5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The faith that saved Noah was a faith made fruitful by works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b="1" dirty="0">
                <a:solidFill>
                  <a:srgbClr val="CC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1:3-5; 16:25-26</a:t>
            </a: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573434BC-ED9F-4868-959E-D59718854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115824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34">
            <a:extLst>
              <a:ext uri="{FF2B5EF4-FFF2-40B4-BE49-F238E27FC236}">
                <a16:creationId xmlns:a16="http://schemas.microsoft.com/office/drawing/2014/main" id="{E99EAA50-5455-464C-A882-6E5F976E8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32737"/>
            <a:ext cx="11582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“Faith alone” would have killed Noah!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“Thus also faith by itself, if it does not have works, is dead.”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James 2:17, 20, 22</a:t>
            </a:r>
          </a:p>
        </p:txBody>
      </p:sp>
    </p:spTree>
    <p:extLst>
      <p:ext uri="{BB962C8B-B14F-4D97-AF65-F5344CB8AC3E}">
        <p14:creationId xmlns:p14="http://schemas.microsoft.com/office/powerpoint/2010/main" val="90890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ainbow in the sky&#10;&#10;Description automatically generated">
            <a:extLst>
              <a:ext uri="{FF2B5EF4-FFF2-40B4-BE49-F238E27FC236}">
                <a16:creationId xmlns:a16="http://schemas.microsoft.com/office/drawing/2014/main" id="{F33B268B-CC0A-4ACD-BA69-414A53591E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1887200" cy="62463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     			              www.thetfordcountry.com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039600" y="0"/>
            <a:ext cx="152400" cy="6477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0"/>
            <a:ext cx="11963400" cy="152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98796"/>
            <a:ext cx="12192000" cy="15440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CC540-3541-412B-9588-DE649BAA05F6}"/>
              </a:ext>
            </a:extLst>
          </p:cNvPr>
          <p:cNvSpPr txBox="1"/>
          <p:nvPr/>
        </p:nvSpPr>
        <p:spPr>
          <a:xfrm>
            <a:off x="152400" y="152400"/>
            <a:ext cx="1188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Salvation of Noah</a:t>
            </a:r>
          </a:p>
        </p:txBody>
      </p:sp>
      <p:sp>
        <p:nvSpPr>
          <p:cNvPr id="15" name="WordArt 18">
            <a:extLst>
              <a:ext uri="{FF2B5EF4-FFF2-40B4-BE49-F238E27FC236}">
                <a16:creationId xmlns:a16="http://schemas.microsoft.com/office/drawing/2014/main" id="{814932CA-1D15-4006-8B63-37808A2AC7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85975" y="1714500"/>
            <a:ext cx="80200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CC0066">
                      <a:alpha val="5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 “True Likeness” of Salvation from Sin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FECE972-A328-4F44-A920-CA18D67DA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2667000"/>
            <a:ext cx="11220450" cy="238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“There is also an antitype which now saves us—</a:t>
            </a: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baptism</a:t>
            </a:r>
            <a:b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(not the removal of the filth of the flesh, but</a:t>
            </a:r>
            <a:b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the answer of a good conscience toward God)</a:t>
            </a: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through the resurrection of Jesus Christ” </a:t>
            </a: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(1 Peter 3:21)</a:t>
            </a: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57CDA3A6-CA9A-4A46-AFC8-60F59F2FD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96" y="5027195"/>
            <a:ext cx="11893603" cy="1371600"/>
          </a:xfrm>
          <a:prstGeom prst="rect">
            <a:avLst/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38A90E62-1282-4EA8-AEB6-46EAF96F5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59745"/>
            <a:ext cx="1188079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“He who believes and is </a:t>
            </a: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baptized</a:t>
            </a: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will be saved; but he</a:t>
            </a:r>
            <a:b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who does not believe will be condemned.”</a:t>
            </a: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Mark 16:16</a:t>
            </a:r>
          </a:p>
        </p:txBody>
      </p:sp>
    </p:spTree>
    <p:extLst>
      <p:ext uri="{BB962C8B-B14F-4D97-AF65-F5344CB8AC3E}">
        <p14:creationId xmlns:p14="http://schemas.microsoft.com/office/powerpoint/2010/main" val="422184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347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16</cp:revision>
  <dcterms:created xsi:type="dcterms:W3CDTF">2005-01-05T21:30:48Z</dcterms:created>
  <dcterms:modified xsi:type="dcterms:W3CDTF">2025-05-04T19:32:57Z</dcterms:modified>
</cp:coreProperties>
</file>