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63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ABFFAB"/>
    <a:srgbClr val="D5FFD5"/>
    <a:srgbClr val="00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8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6BA86E-299C-495A-A7D0-6C4719A7F9E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6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8D44ED-923E-4F2E-84B5-D070D459C5E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3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1DC7A-289B-44FE-89D3-7182D63DC1B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2455C3D6-DB33-4079-B03E-55C86E8F47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3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landscape with trees and a sunset&#10;&#10;Description automatically generated">
            <a:extLst>
              <a:ext uri="{FF2B5EF4-FFF2-40B4-BE49-F238E27FC236}">
                <a16:creationId xmlns:a16="http://schemas.microsoft.com/office/drawing/2014/main" id="{5E2AB169-9B90-496B-AE50-68583C87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228731"/>
            <a:ext cx="11742041" cy="6104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350" y="304799"/>
            <a:ext cx="11734784" cy="5833925"/>
          </a:xfrm>
          <a:effectLst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Perversions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and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Diversions</a:t>
            </a:r>
          </a:p>
          <a:p>
            <a:pPr>
              <a:spcBef>
                <a:spcPts val="600"/>
              </a:spcBef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of Christmas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8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51CD7617-F058-4F36-A38C-E49ACC023C9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30053" y="413661"/>
            <a:ext cx="7239000" cy="2307768"/>
          </a:xfrm>
          <a:effectLst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Observing Christmas makes</a:t>
            </a:r>
            <a:b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me a Christian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Shooting fireworks on July 4</a:t>
            </a:r>
            <a:r>
              <a:rPr lang="en-US" sz="3000" baseline="30000" dirty="0">
                <a:solidFill>
                  <a:schemeClr val="bg1"/>
                </a:solidFill>
                <a:cs typeface="Calibri" panose="020F0502020204030204" pitchFamily="34" charset="0"/>
              </a:rPr>
              <a:t>th</a:t>
            </a:r>
            <a:br>
              <a:rPr lang="en-US" sz="3000" baseline="300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makes me an American?</a:t>
            </a:r>
          </a:p>
        </p:txBody>
      </p:sp>
      <p:pic>
        <p:nvPicPr>
          <p:cNvPr id="17" name="Picture 16" descr="A flag flying in the sky&#10;&#10;Description automatically generated">
            <a:extLst>
              <a:ext uri="{FF2B5EF4-FFF2-40B4-BE49-F238E27FC236}">
                <a16:creationId xmlns:a16="http://schemas.microsoft.com/office/drawing/2014/main" id="{0761CD14-994D-4640-AFAA-58232A95E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86" y="2533066"/>
            <a:ext cx="5577109" cy="35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9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3" y="352182"/>
            <a:ext cx="7220855" cy="584883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05B4CCA5-B43D-4A09-81DF-D5F3E180D0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01023" y="486233"/>
            <a:ext cx="7239000" cy="4190999"/>
          </a:xfrm>
          <a:effectLst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His birth gives me a new birth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His death does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Romans 4:25; 5:6-10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New birth means – being baptized</a:t>
            </a:r>
            <a:b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into Christ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Romans 6:3-4, 17-18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1 Peter 1:22-25</a:t>
            </a:r>
          </a:p>
        </p:txBody>
      </p:sp>
    </p:spTree>
    <p:extLst>
      <p:ext uri="{BB962C8B-B14F-4D97-AF65-F5344CB8AC3E}">
        <p14:creationId xmlns:p14="http://schemas.microsoft.com/office/powerpoint/2010/main" val="3590283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1752600" y="152401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New Birth in Jesus Christ</a:t>
            </a:r>
            <a:endParaRPr lang="en-US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157F-8091-486D-91D9-524087619967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2AAF352-9179-419B-A45F-952FA824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F016858B-82A2-411C-B5A9-697278143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2D214D1C-3F29-4DFE-9CF4-674C73BA5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BB687408-2216-4700-8C04-91CCCE4D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A book of the gospel&#10;&#10;Description automatically generated with medium confidence">
            <a:extLst>
              <a:ext uri="{FF2B5EF4-FFF2-40B4-BE49-F238E27FC236}">
                <a16:creationId xmlns:a16="http://schemas.microsoft.com/office/drawing/2014/main" id="{0BD34B82-CC79-43E0-BA0B-CA6E418A8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20" y="921842"/>
            <a:ext cx="8281561" cy="539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3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landscape with trees and a sunset&#10;&#10;Description automatically generated">
            <a:extLst>
              <a:ext uri="{FF2B5EF4-FFF2-40B4-BE49-F238E27FC236}">
                <a16:creationId xmlns:a16="http://schemas.microsoft.com/office/drawing/2014/main" id="{5E2AB169-9B90-496B-AE50-68583C87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228731"/>
            <a:ext cx="11742041" cy="6104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350" y="304799"/>
            <a:ext cx="11734784" cy="5833925"/>
          </a:xfrm>
          <a:effectLst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Perversions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and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Diversions</a:t>
            </a:r>
          </a:p>
          <a:p>
            <a:pPr>
              <a:spcBef>
                <a:spcPts val="600"/>
              </a:spcBef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of Christmas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24D1EA9-15CE-4C6D-99F5-3E2A216FA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47" y="3782231"/>
            <a:ext cx="10834906" cy="24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Don’t let traditions of men PERVERT and DIVERT you from becoming and being only a Bible Christian</a:t>
            </a:r>
          </a:p>
          <a:p>
            <a:pPr>
              <a:spcBef>
                <a:spcPts val="600"/>
              </a:spcBef>
            </a:pPr>
            <a:endParaRPr lang="en-US" sz="3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Keep the traditions of Jesus – as was taught by the apostles</a:t>
            </a:r>
          </a:p>
        </p:txBody>
      </p:sp>
    </p:spTree>
    <p:extLst>
      <p:ext uri="{BB962C8B-B14F-4D97-AF65-F5344CB8AC3E}">
        <p14:creationId xmlns:p14="http://schemas.microsoft.com/office/powerpoint/2010/main" val="26608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830" y="1886858"/>
            <a:ext cx="11001828" cy="3170429"/>
          </a:xfrm>
          <a:effectLst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C00000"/>
                </a:solidFill>
                <a:cs typeface="Calibri" panose="020F0502020204030204" pitchFamily="34" charset="0"/>
              </a:rPr>
              <a:t>Perversion</a:t>
            </a:r>
          </a:p>
          <a:p>
            <a:pPr lvl="1">
              <a:spcBef>
                <a:spcPts val="600"/>
              </a:spcBef>
            </a:pPr>
            <a:r>
              <a:rPr lang="en-US" sz="3200" dirty="0">
                <a:cs typeface="Calibri" panose="020F0502020204030204" pitchFamily="34" charset="0"/>
              </a:rPr>
              <a:t>“to lead astray; to misuse; to distort;</a:t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>
                <a:cs typeface="Calibri" panose="020F0502020204030204" pitchFamily="34" charset="0"/>
              </a:rPr>
              <a:t>to twist or turn from what is true.”</a:t>
            </a:r>
          </a:p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8000"/>
                </a:solidFill>
                <a:cs typeface="Calibri" panose="020F0502020204030204" pitchFamily="34" charset="0"/>
              </a:rPr>
              <a:t>Diversion</a:t>
            </a:r>
          </a:p>
          <a:p>
            <a:pPr lvl="1">
              <a:spcBef>
                <a:spcPts val="600"/>
              </a:spcBef>
            </a:pPr>
            <a:r>
              <a:rPr lang="en-US" sz="3200" dirty="0">
                <a:cs typeface="Calibri" panose="020F0502020204030204" pitchFamily="34" charset="0"/>
              </a:rPr>
              <a:t>“turning aside; distraction of attention.”</a:t>
            </a: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453572" y="1652727"/>
            <a:ext cx="11284856" cy="3020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74053" dir="3542175" algn="ctr" rotWithShape="0">
              <a:srgbClr val="CC000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70113" y="5181600"/>
            <a:ext cx="11437257" cy="9906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39068" y="5154084"/>
            <a:ext cx="112957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During the Christmas season there are diversions that take us away from the</a:t>
            </a:r>
            <a:b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gospel of Christ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6F2B2-8580-4222-A4DE-44CA24788BBF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240760F-A464-41CB-A306-AF70FDDD4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E163551-D6C8-4B82-AF58-FE0183908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45B9740-0D54-4AC4-92DE-D3A7F81F6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AFB502E-BC90-4594-AA49-646AED989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91B19-1CCD-4579-936E-07593D047198}"/>
              </a:ext>
            </a:extLst>
          </p:cNvPr>
          <p:cNvSpPr txBox="1"/>
          <p:nvPr/>
        </p:nvSpPr>
        <p:spPr>
          <a:xfrm>
            <a:off x="221351" y="355601"/>
            <a:ext cx="11742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Perversions</a:t>
            </a:r>
            <a:r>
              <a:rPr lang="en-US" sz="7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72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Diversions</a:t>
            </a:r>
          </a:p>
        </p:txBody>
      </p:sp>
      <p:pic>
        <p:nvPicPr>
          <p:cNvPr id="6" name="Picture 5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DDF8DC05-7C33-4DD5-BFB3-FE58CF55A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85" y="1884405"/>
            <a:ext cx="2068285" cy="315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2" grpId="0" animBg="1"/>
      <p:bldP spid="30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rgbClr val="003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86514" y="424550"/>
            <a:ext cx="7220856" cy="4419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December 25</a:t>
            </a:r>
            <a:r>
              <a:rPr lang="en-US" b="1" baseline="30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</a:t>
            </a: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is Jesus’ birthday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Shepherds NOT in fields at that time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Luke 2:8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Jesus’ birthday – not stated in the Bible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Wise men were at the manger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Matthew 2:11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Three wise men?</a:t>
            </a:r>
            <a:b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(gold, frankincense and myrrh)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830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rgbClr val="003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EDE1B8CC-98B1-4338-B097-44533B439A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7441" y="475343"/>
            <a:ext cx="7239000" cy="4419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Jesus approves it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Matthew 28:19-20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We are only to teach to others those things in which we have been authorized to teach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New Testament teaches it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Where are we told to observe Christmas as a religious holiday?</a:t>
            </a:r>
          </a:p>
        </p:txBody>
      </p:sp>
    </p:spTree>
    <p:extLst>
      <p:ext uri="{BB962C8B-B14F-4D97-AF65-F5344CB8AC3E}">
        <p14:creationId xmlns:p14="http://schemas.microsoft.com/office/powerpoint/2010/main" val="404016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rgbClr val="003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AB28AF83-27E7-40D7-B4D5-60A72A7914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04654" y="436922"/>
            <a:ext cx="7202715" cy="4419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church is to observe it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1 Corinthians 4:6, 17; 11:2, 23-26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If we are to observe it, why is it not mentioned?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We should celebrate Christmas as a religious holiday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Colossians 3:17; 2 Thessalonians 2:15</a:t>
            </a:r>
          </a:p>
        </p:txBody>
      </p:sp>
    </p:spTree>
    <p:extLst>
      <p:ext uri="{BB962C8B-B14F-4D97-AF65-F5344CB8AC3E}">
        <p14:creationId xmlns:p14="http://schemas.microsoft.com/office/powerpoint/2010/main" val="370939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rgbClr val="003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 Box 21">
            <a:extLst>
              <a:ext uri="{FF2B5EF4-FFF2-40B4-BE49-F238E27FC236}">
                <a16:creationId xmlns:a16="http://schemas.microsoft.com/office/drawing/2014/main" id="{8C0ED7DF-91FB-4930-8D93-6EA34BEF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8" y="4495793"/>
            <a:ext cx="678183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Ground Hog Day is a tradition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but do we celebrate it religiously?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John 9-11</a:t>
            </a:r>
          </a:p>
        </p:txBody>
      </p:sp>
      <p:pic>
        <p:nvPicPr>
          <p:cNvPr id="5" name="Picture 4" descr="A person in a black coat holding a bear&#10;&#10;Description automatically generated">
            <a:extLst>
              <a:ext uri="{FF2B5EF4-FFF2-40B4-BE49-F238E27FC236}">
                <a16:creationId xmlns:a16="http://schemas.microsoft.com/office/drawing/2014/main" id="{144DAC4B-2EE5-43CF-80E7-7AB93228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1" y="573671"/>
            <a:ext cx="6781831" cy="3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37679B75-BC15-4772-B6DB-219A5125A3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93767" y="471716"/>
            <a:ext cx="7220855" cy="5729301"/>
          </a:xfrm>
          <a:effectLst/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Rituals = Righteousness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Matthew 6:2-7; 7:21-23; 23:5, 23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Colossians 2:18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Traditions = Truth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Matthew 15:8-9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Colossians 2:4-8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Giving = Godliness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Ephesians 2:13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rgbClr val="FFC000"/>
                </a:solidFill>
                <a:cs typeface="Calibri" panose="020F0502020204030204" pitchFamily="34" charset="0"/>
              </a:rPr>
              <a:t>Colossians 1:20</a:t>
            </a:r>
          </a:p>
        </p:txBody>
      </p:sp>
      <p:pic>
        <p:nvPicPr>
          <p:cNvPr id="5" name="Picture 4" descr="A person and person standing outside a store&#10;&#10;Description automatically generated">
            <a:extLst>
              <a:ext uri="{FF2B5EF4-FFF2-40B4-BE49-F238E27FC236}">
                <a16:creationId xmlns:a16="http://schemas.microsoft.com/office/drawing/2014/main" id="{935F0B6B-4EC6-47B0-A271-05848E92C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3" y="3512457"/>
            <a:ext cx="3565063" cy="250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C0D5E1B1-B025-4DB4-87D5-ACE98DACBC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01023" y="449948"/>
            <a:ext cx="7239000" cy="4495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Benevolence = Brotherhood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Cornelius was a benevolent, devout man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Acts 10:2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Was his benevolent acts his salvation?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Acts 11:14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4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4586514" y="352182"/>
            <a:ext cx="7220855" cy="584883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56768" y="1204911"/>
            <a:ext cx="3429000" cy="1219200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56768" y="1401762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Christmas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755A-8540-4408-A0D8-186168FEE96A}"/>
              </a:ext>
            </a:extLst>
          </p:cNvPr>
          <p:cNvSpPr txBox="1"/>
          <p:nvPr/>
        </p:nvSpPr>
        <p:spPr>
          <a:xfrm>
            <a:off x="0" y="6519446"/>
            <a:ext cx="12191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Thetford						     			              www.thetfordcountry.com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498EB0B-53A6-4441-A6D9-FFCFE1BF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7F26EE6-B4B3-49F6-8D65-BD561FBC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393" y="0"/>
            <a:ext cx="228600" cy="632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FDD9E7D-0908-49DE-91CF-DD22AC8C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3" y="0"/>
            <a:ext cx="11981543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380144-5781-4D2B-A6B4-8505E4FA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49" y="6324600"/>
            <a:ext cx="12199241" cy="228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EA6B-E12F-4143-B03C-C88BFF1775EC}"/>
              </a:ext>
            </a:extLst>
          </p:cNvPr>
          <p:cNvSpPr txBox="1"/>
          <p:nvPr/>
        </p:nvSpPr>
        <p:spPr>
          <a:xfrm>
            <a:off x="221351" y="240398"/>
            <a:ext cx="43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Diversions</a:t>
            </a:r>
          </a:p>
        </p:txBody>
      </p:sp>
      <p:pic>
        <p:nvPicPr>
          <p:cNvPr id="8" name="Picture 7" descr="A christmas tree with presents&#10;&#10;Description automatically generated">
            <a:extLst>
              <a:ext uri="{FF2B5EF4-FFF2-40B4-BE49-F238E27FC236}">
                <a16:creationId xmlns:a16="http://schemas.microsoft.com/office/drawing/2014/main" id="{E4BBDFA6-2227-4ED0-A9CD-6AAAE804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3" y="2586235"/>
            <a:ext cx="2888337" cy="3614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8B0986D4-01AD-4CF1-B90F-A31F4B6CF23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93766" y="493491"/>
            <a:ext cx="7239000" cy="4267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92D050"/>
                </a:solidFill>
                <a:cs typeface="Calibri" panose="020F0502020204030204" pitchFamily="34" charset="0"/>
              </a:rPr>
              <a:t>Christmas Unity = Christian Unity</a:t>
            </a:r>
          </a:p>
          <a:p>
            <a:pPr lvl="1"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cs typeface="Calibri" panose="020F0502020204030204" pitchFamily="34" charset="0"/>
              </a:rPr>
              <a:t>Many denominations become united during the Christmas season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Ephesians 4:4-6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John 17:20-22</a:t>
            </a:r>
          </a:p>
          <a:p>
            <a:pPr lvl="2">
              <a:spcBef>
                <a:spcPts val="600"/>
              </a:spcBef>
            </a:pPr>
            <a:r>
              <a:rPr lang="en-US" sz="2800" dirty="0">
                <a:solidFill>
                  <a:srgbClr val="FFC000"/>
                </a:solidFill>
                <a:cs typeface="Calibri" panose="020F0502020204030204" pitchFamily="34" charset="0"/>
              </a:rPr>
              <a:t>1 Corinthians 1:10</a:t>
            </a:r>
            <a:b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(same mind and judgment)</a:t>
            </a:r>
          </a:p>
        </p:txBody>
      </p:sp>
    </p:spTree>
    <p:extLst>
      <p:ext uri="{BB962C8B-B14F-4D97-AF65-F5344CB8AC3E}">
        <p14:creationId xmlns:p14="http://schemas.microsoft.com/office/powerpoint/2010/main" val="307994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625</Words>
  <Application>Microsoft Office PowerPoint</Application>
  <PresentationFormat>Widescreen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Thetford</dc:creator>
  <cp:lastModifiedBy>Richard Thetford</cp:lastModifiedBy>
  <cp:revision>10</cp:revision>
  <dcterms:created xsi:type="dcterms:W3CDTF">2025-02-11T17:23:09Z</dcterms:created>
  <dcterms:modified xsi:type="dcterms:W3CDTF">2025-12-21T22:12:36Z</dcterms:modified>
</cp:coreProperties>
</file>