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47"/>
    <a:srgbClr val="FF6699"/>
    <a:srgbClr val="FFD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6C7D-29F7-4474-84BB-679D85773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4A780-1BDA-4BA7-B991-C9757076D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68B6B-6F33-4E85-A125-EDBB9ABF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BCDB1-7587-4EEA-B232-4E662D3E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3C35-8079-43DD-B20C-07AAA7D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B10D-B170-4034-8DFD-B82230C3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283F0-8861-42FE-8583-C1838B84C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9B637-A736-43B6-B165-67726CCD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9C1AD-D380-41E7-9593-DF02E72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FBCA-6035-4A9C-A69F-A7240532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9388CF-34FF-4E6E-84B8-E645BABB3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140C5-B8F0-4817-91AC-AAD2F7F1E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FE0C7-2B18-4FD5-9D45-FBE14095A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DD0D2-6F4F-4EEA-83E7-3FE1E4C6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809E4-8825-43F6-9C2A-74EA8ED1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B6DB-1BE4-47D5-A448-B14DA10F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3BCE1-7A1F-4748-9413-A0A6BA4E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F6C35-6925-4FF7-A57F-5FF6A1ED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77435-DCEB-49A0-AF2B-80C3ED47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9FC5E-C2F2-4A84-B317-6962AB1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1008-958E-40B1-962C-40938C29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AC560-3EE8-4E90-8E5B-1C07093C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C7FE7-145E-42FD-B0BC-9094D5D5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AB15-73D4-4358-B164-E5964B91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75C52-49B1-47A1-AF89-1E0BB6E2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BE48-5A10-44FD-B27F-A5FEB8D5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648D-D382-46A1-89BA-A8757383A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E96DA-D60B-493C-9A5B-D9E117CE1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6887C-F27E-440F-848A-3FFFEB55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A6F92-1C21-49E0-BA63-2EA2B327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BD22E-0776-41F8-AC1E-80B84F0F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EAC0-B6BC-4F5E-8C5C-97E8DE1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C59F2-C232-44DF-867D-8EB305BE2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373AA-7A7F-4DFE-8D5E-A8FA8D3BF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919FD-CAE1-48B2-ABBA-79F2C2234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BE493-C978-44FD-8250-B22D40B83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3F053-D457-4F4B-AFFC-8A011CF4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5E1BF-0754-4075-A21C-D74ACE1B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3CEBE-3057-4474-BC6F-AC6C6D18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229E-E883-475C-9645-2D0B0E2C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691682-7B8F-46B9-8C4F-7DB26F85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17BA1-0169-44E1-AD4B-944302CD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ACA5-012E-4A4C-9F3B-F28F4992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51746-9CA8-4D55-84D5-12EC7424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9A9EB-BDB0-4F4C-8ACB-A461AB96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481B0-FB08-4BCD-B3CE-AA6689F2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1B7A-CB7A-4EB5-B23B-52996432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B40B1-CDBF-45DC-AD47-82FAE321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2D968-F7A4-4E0F-A596-08496B89F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58220-0B48-4A35-93E6-C7CD623C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425DB-8C78-4199-886E-D55034AF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ABA91-CCD2-44CC-86CB-63ABE4E7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12EB-4486-41EC-9377-886BD05F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729459-7BCC-46CB-95CC-79CE217D9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49AD9-C6EE-4B08-9DBC-A59FFB131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1FB1E-F030-4425-A112-94881495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89713-F3A1-4899-9AEF-DF701F27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C6E99-B4A2-4B99-9A69-D3ACCC0C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2DBD5-8510-4543-A9B9-922BCB8B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36761-2117-463E-A340-94EA8E400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995BE-92D8-4540-9EE2-43C649955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F26E-E76A-4DB7-B7A7-642F8DED9411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A2C64-03E0-4BD2-9F00-0BAFFF535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E2564-E9ED-4453-B154-5834C40EB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597B-FE05-49B4-88F3-587526343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7EBC1-A313-2C2D-B970-A8A72ADCF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5AD73-EA9C-4B6A-920D-A0BF6DEBB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n-lt"/>
              </a:rPr>
              <a:t>Living Like We Want to Go to </a:t>
            </a:r>
            <a:r>
              <a:rPr lang="en-US" sz="7200" b="1" dirty="0">
                <a:solidFill>
                  <a:srgbClr val="FFFF00"/>
                </a:solidFill>
                <a:latin typeface="+mn-lt"/>
              </a:rPr>
              <a:t>HELL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E9F75-3F51-4224-BC5D-0CF4F89E2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6699"/>
                </a:solidFill>
              </a:rPr>
              <a:t>Matthew 7:13-14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2FD20-1D60-4A57-8552-DCEBEEE082FB}"/>
              </a:ext>
            </a:extLst>
          </p:cNvPr>
          <p:cNvSpPr txBox="1"/>
          <p:nvPr/>
        </p:nvSpPr>
        <p:spPr>
          <a:xfrm>
            <a:off x="0" y="6524174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9232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5D15-6C03-44C0-B8F3-89336AE0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11459029" cy="875846"/>
          </a:xfrm>
          <a:solidFill>
            <a:srgbClr val="D60047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The Use of the Word “Hell”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4221-63F0-4B50-A737-D8C19723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3" y="1404711"/>
            <a:ext cx="11459029" cy="4771118"/>
          </a:xfrm>
        </p:spPr>
        <p:txBody>
          <a:bodyPr/>
          <a:lstStyle/>
          <a:p>
            <a:r>
              <a:rPr lang="en-US" sz="3400" b="1" dirty="0"/>
              <a:t>A grave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Psalms 9:17; 16:10; Luke 10:15</a:t>
            </a:r>
          </a:p>
          <a:p>
            <a:r>
              <a:rPr lang="en-US" sz="3400" b="1" dirty="0"/>
              <a:t>The realm of the dead (hades)</a:t>
            </a:r>
          </a:p>
          <a:p>
            <a:pPr lvl="1"/>
            <a:r>
              <a:rPr lang="en-US" sz="3200" dirty="0"/>
              <a:t>The righteous and unrighteous are there</a:t>
            </a:r>
          </a:p>
          <a:p>
            <a:pPr lvl="2"/>
            <a:r>
              <a:rPr lang="en-US" sz="3000" dirty="0">
                <a:solidFill>
                  <a:srgbClr val="D60047"/>
                </a:solidFill>
              </a:rPr>
              <a:t>Luke 16:23-24</a:t>
            </a:r>
          </a:p>
          <a:p>
            <a:pPr lvl="1"/>
            <a:r>
              <a:rPr lang="en-US" sz="3200" dirty="0"/>
              <a:t>The place that could not hold Jesus</a:t>
            </a:r>
          </a:p>
          <a:p>
            <a:pPr lvl="2"/>
            <a:r>
              <a:rPr lang="en-US" sz="3000" dirty="0">
                <a:solidFill>
                  <a:srgbClr val="D60047"/>
                </a:solidFill>
              </a:rPr>
              <a:t>Acts 2:27-31</a:t>
            </a:r>
          </a:p>
          <a:p>
            <a:pPr lvl="1"/>
            <a:r>
              <a:rPr lang="en-US" sz="3200" dirty="0"/>
              <a:t>Will be defeated at the end of time</a:t>
            </a:r>
          </a:p>
          <a:p>
            <a:pPr lvl="2"/>
            <a:r>
              <a:rPr lang="en-US" sz="3000" dirty="0">
                <a:solidFill>
                  <a:srgbClr val="D60047"/>
                </a:solidFill>
              </a:rPr>
              <a:t>1 Corinthians 15:54-55; Revelation 20:13-14 </a:t>
            </a:r>
          </a:p>
          <a:p>
            <a:pPr lvl="1"/>
            <a:endParaRPr lang="en-US" sz="3400" dirty="0">
              <a:solidFill>
                <a:srgbClr val="D60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A0410-1015-42C4-B9E7-6869545897DA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AEF38-53D0-4636-8DF9-CF16DD815E3E}"/>
              </a:ext>
            </a:extLst>
          </p:cNvPr>
          <p:cNvSpPr txBox="1"/>
          <p:nvPr/>
        </p:nvSpPr>
        <p:spPr>
          <a:xfrm>
            <a:off x="0" y="6524174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63AB3-1510-4DD4-8607-EE0DCE4D7562}"/>
              </a:ext>
            </a:extLst>
          </p:cNvPr>
          <p:cNvSpPr/>
          <p:nvPr/>
        </p:nvSpPr>
        <p:spPr>
          <a:xfrm>
            <a:off x="0" y="6293986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DA4D3-68DE-4783-AC3F-993F4C5DB86F}"/>
              </a:ext>
            </a:extLst>
          </p:cNvPr>
          <p:cNvSpPr/>
          <p:nvPr/>
        </p:nvSpPr>
        <p:spPr>
          <a:xfrm>
            <a:off x="0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F9FAE-4C3E-4629-8FE8-8182DA13C46C}"/>
              </a:ext>
            </a:extLst>
          </p:cNvPr>
          <p:cNvSpPr/>
          <p:nvPr/>
        </p:nvSpPr>
        <p:spPr>
          <a:xfrm>
            <a:off x="11967029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-up of a book&#10;&#10;Description automatically generated">
            <a:extLst>
              <a:ext uri="{FF2B5EF4-FFF2-40B4-BE49-F238E27FC236}">
                <a16:creationId xmlns:a16="http://schemas.microsoft.com/office/drawing/2014/main" id="{3BC90EF9-C725-4931-AD6A-F42D98B47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89" y="1359129"/>
            <a:ext cx="3238798" cy="48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5D15-6C03-44C0-B8F3-89336AE0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11459029" cy="875846"/>
          </a:xfrm>
          <a:solidFill>
            <a:srgbClr val="D60047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The Use of the Word “Hell”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4221-63F0-4B50-A737-D8C19723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3" y="1404711"/>
            <a:ext cx="11459029" cy="4771118"/>
          </a:xfrm>
        </p:spPr>
        <p:txBody>
          <a:bodyPr>
            <a:normAutofit/>
          </a:bodyPr>
          <a:lstStyle/>
          <a:p>
            <a:r>
              <a:rPr lang="en-US" sz="3400" b="1" dirty="0"/>
              <a:t>A place where fallen angels are bound (</a:t>
            </a:r>
            <a:r>
              <a:rPr lang="en-US" sz="3400" b="1" dirty="0" err="1"/>
              <a:t>tartarus</a:t>
            </a:r>
            <a:r>
              <a:rPr lang="en-US" sz="3400" b="1" dirty="0"/>
              <a:t>)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2 Peter 2:4</a:t>
            </a:r>
          </a:p>
          <a:p>
            <a:r>
              <a:rPr lang="en-US" sz="3400" b="1" dirty="0"/>
              <a:t>The eternal destiny of the wicked (Gehenna)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Matthew 5:22, 29-30</a:t>
            </a:r>
            <a:endParaRPr lang="en-US" sz="3400" dirty="0">
              <a:solidFill>
                <a:srgbClr val="D60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A0410-1015-42C4-B9E7-6869545897DA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AEF38-53D0-4636-8DF9-CF16DD815E3E}"/>
              </a:ext>
            </a:extLst>
          </p:cNvPr>
          <p:cNvSpPr txBox="1"/>
          <p:nvPr/>
        </p:nvSpPr>
        <p:spPr>
          <a:xfrm>
            <a:off x="0" y="6524174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63AB3-1510-4DD4-8607-EE0DCE4D7562}"/>
              </a:ext>
            </a:extLst>
          </p:cNvPr>
          <p:cNvSpPr/>
          <p:nvPr/>
        </p:nvSpPr>
        <p:spPr>
          <a:xfrm>
            <a:off x="0" y="6293986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DA4D3-68DE-4783-AC3F-993F4C5DB86F}"/>
              </a:ext>
            </a:extLst>
          </p:cNvPr>
          <p:cNvSpPr/>
          <p:nvPr/>
        </p:nvSpPr>
        <p:spPr>
          <a:xfrm>
            <a:off x="0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F9FAE-4C3E-4629-8FE8-8182DA13C46C}"/>
              </a:ext>
            </a:extLst>
          </p:cNvPr>
          <p:cNvSpPr/>
          <p:nvPr/>
        </p:nvSpPr>
        <p:spPr>
          <a:xfrm>
            <a:off x="11967029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lose-up of a leather bible&#10;&#10;Description automatically generated">
            <a:extLst>
              <a:ext uri="{FF2B5EF4-FFF2-40B4-BE49-F238E27FC236}">
                <a16:creationId xmlns:a16="http://schemas.microsoft.com/office/drawing/2014/main" id="{4D13BDFF-EF04-4C2C-B822-BAEE5702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1375910"/>
            <a:ext cx="2423887" cy="47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5D15-6C03-44C0-B8F3-89336AE0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11459029" cy="875846"/>
          </a:xfrm>
          <a:solidFill>
            <a:srgbClr val="D60047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Living with a View Toward 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4221-63F0-4B50-A737-D8C19723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3" y="1404711"/>
            <a:ext cx="11459029" cy="4889275"/>
          </a:xfrm>
        </p:spPr>
        <p:txBody>
          <a:bodyPr>
            <a:normAutofit lnSpcReduction="10000"/>
          </a:bodyPr>
          <a:lstStyle/>
          <a:p>
            <a:r>
              <a:rPr lang="en-US" sz="3400" b="1" dirty="0"/>
              <a:t>Evil and careless deeds lead us on a pathway to hell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1 Timothy 5:24</a:t>
            </a:r>
          </a:p>
          <a:p>
            <a:pPr lvl="1"/>
            <a:r>
              <a:rPr lang="en-US" sz="3200" dirty="0"/>
              <a:t>Spiritual contempt will lead us there</a:t>
            </a:r>
          </a:p>
          <a:p>
            <a:pPr lvl="2"/>
            <a:r>
              <a:rPr lang="en-US" sz="3000" dirty="0">
                <a:solidFill>
                  <a:srgbClr val="D60047"/>
                </a:solidFill>
              </a:rPr>
              <a:t>Matthew 5:22</a:t>
            </a:r>
          </a:p>
          <a:p>
            <a:pPr lvl="1"/>
            <a:r>
              <a:rPr lang="en-US" sz="3200" dirty="0"/>
              <a:t>Certain hindrances will lead us there</a:t>
            </a:r>
          </a:p>
          <a:p>
            <a:pPr lvl="2"/>
            <a:r>
              <a:rPr lang="en-US" sz="3000" dirty="0">
                <a:solidFill>
                  <a:srgbClr val="D60047"/>
                </a:solidFill>
              </a:rPr>
              <a:t>Matthew 5:29-30</a:t>
            </a:r>
          </a:p>
          <a:p>
            <a:r>
              <a:rPr lang="en-US" sz="3400" b="1" dirty="0"/>
              <a:t>Our tongue could lead us to hell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James 3:6</a:t>
            </a:r>
          </a:p>
          <a:p>
            <a:r>
              <a:rPr lang="en-US" sz="3400" b="1" dirty="0"/>
              <a:t>“Religious people” can become sons of hell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Matthew 23:15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A0410-1015-42C4-B9E7-6869545897DA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AEF38-53D0-4636-8DF9-CF16DD815E3E}"/>
              </a:ext>
            </a:extLst>
          </p:cNvPr>
          <p:cNvSpPr txBox="1"/>
          <p:nvPr/>
        </p:nvSpPr>
        <p:spPr>
          <a:xfrm>
            <a:off x="0" y="6524174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63AB3-1510-4DD4-8607-EE0DCE4D7562}"/>
              </a:ext>
            </a:extLst>
          </p:cNvPr>
          <p:cNvSpPr/>
          <p:nvPr/>
        </p:nvSpPr>
        <p:spPr>
          <a:xfrm>
            <a:off x="0" y="6293986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DA4D3-68DE-4783-AC3F-993F4C5DB86F}"/>
              </a:ext>
            </a:extLst>
          </p:cNvPr>
          <p:cNvSpPr/>
          <p:nvPr/>
        </p:nvSpPr>
        <p:spPr>
          <a:xfrm>
            <a:off x="0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F9FAE-4C3E-4629-8FE8-8182DA13C46C}"/>
              </a:ext>
            </a:extLst>
          </p:cNvPr>
          <p:cNvSpPr/>
          <p:nvPr/>
        </p:nvSpPr>
        <p:spPr>
          <a:xfrm>
            <a:off x="11967029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reading a book&#10;&#10;Description automatically generated">
            <a:extLst>
              <a:ext uri="{FF2B5EF4-FFF2-40B4-BE49-F238E27FC236}">
                <a16:creationId xmlns:a16="http://schemas.microsoft.com/office/drawing/2014/main" id="{18963D8A-C07C-4585-A7A0-DC7F0A8A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80" y="2525486"/>
            <a:ext cx="3330462" cy="36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5D15-6C03-44C0-B8F3-89336AE0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11459029" cy="875846"/>
          </a:xfrm>
          <a:solidFill>
            <a:srgbClr val="D60047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What Awaits the Soul in Hell?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4221-63F0-4B50-A737-D8C19723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3" y="1404711"/>
            <a:ext cx="11459029" cy="4889275"/>
          </a:xfrm>
        </p:spPr>
        <p:txBody>
          <a:bodyPr>
            <a:normAutofit/>
          </a:bodyPr>
          <a:lstStyle/>
          <a:p>
            <a:r>
              <a:rPr lang="en-US" sz="3400" b="1" dirty="0"/>
              <a:t>Eternal punishment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Romans 2:8-9</a:t>
            </a:r>
          </a:p>
          <a:p>
            <a:r>
              <a:rPr lang="en-US" sz="3400" b="1" dirty="0"/>
              <a:t>Destruction of body and soul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Luke 12:4-5</a:t>
            </a:r>
          </a:p>
          <a:p>
            <a:r>
              <a:rPr lang="en-US" sz="3400" b="1" dirty="0"/>
              <a:t>Eternal separation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2 Thessalonians 1:6-9</a:t>
            </a:r>
          </a:p>
          <a:p>
            <a:r>
              <a:rPr lang="en-US" sz="3400" b="1" dirty="0"/>
              <a:t>An eternal habitation with evil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Matthew 25:41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A0410-1015-42C4-B9E7-6869545897DA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AEF38-53D0-4636-8DF9-CF16DD815E3E}"/>
              </a:ext>
            </a:extLst>
          </p:cNvPr>
          <p:cNvSpPr txBox="1"/>
          <p:nvPr/>
        </p:nvSpPr>
        <p:spPr>
          <a:xfrm>
            <a:off x="0" y="6524174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63AB3-1510-4DD4-8607-EE0DCE4D7562}"/>
              </a:ext>
            </a:extLst>
          </p:cNvPr>
          <p:cNvSpPr/>
          <p:nvPr/>
        </p:nvSpPr>
        <p:spPr>
          <a:xfrm>
            <a:off x="0" y="6293986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DA4D3-68DE-4783-AC3F-993F4C5DB86F}"/>
              </a:ext>
            </a:extLst>
          </p:cNvPr>
          <p:cNvSpPr/>
          <p:nvPr/>
        </p:nvSpPr>
        <p:spPr>
          <a:xfrm>
            <a:off x="0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F9FAE-4C3E-4629-8FE8-8182DA13C46C}"/>
              </a:ext>
            </a:extLst>
          </p:cNvPr>
          <p:cNvSpPr/>
          <p:nvPr/>
        </p:nvSpPr>
        <p:spPr>
          <a:xfrm>
            <a:off x="11967029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in fire&#10;&#10;Description automatically generated">
            <a:extLst>
              <a:ext uri="{FF2B5EF4-FFF2-40B4-BE49-F238E27FC236}">
                <a16:creationId xmlns:a16="http://schemas.microsoft.com/office/drawing/2014/main" id="{46E00476-3F9C-4286-A459-BD9DE3FC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355226"/>
            <a:ext cx="5537201" cy="48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5D15-6C03-44C0-B8F3-89336AE0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11459029" cy="875846"/>
          </a:xfrm>
          <a:solidFill>
            <a:srgbClr val="D60047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What Awaits the Soul in Hell?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4221-63F0-4B50-A737-D8C19723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3" y="1404711"/>
            <a:ext cx="11459029" cy="4889275"/>
          </a:xfrm>
        </p:spPr>
        <p:txBody>
          <a:bodyPr>
            <a:normAutofit/>
          </a:bodyPr>
          <a:lstStyle/>
          <a:p>
            <a:r>
              <a:rPr lang="en-US" sz="3400" b="1" dirty="0"/>
              <a:t>A furnace of fire!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Revelation 21:8</a:t>
            </a:r>
          </a:p>
          <a:p>
            <a:r>
              <a:rPr lang="en-US" sz="3400" b="1" dirty="0"/>
              <a:t>Where the worm does not die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Mark 9:43-48</a:t>
            </a:r>
          </a:p>
          <a:p>
            <a:r>
              <a:rPr lang="en-US" sz="3400" b="1" dirty="0"/>
              <a:t>Continuous darkness and weeping</a:t>
            </a:r>
            <a:br>
              <a:rPr lang="en-US" sz="3400" b="1" dirty="0"/>
            </a:br>
            <a:r>
              <a:rPr lang="en-US" sz="3400" b="1" dirty="0"/>
              <a:t>and gnashing of teeth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Matthew 22:13</a:t>
            </a:r>
          </a:p>
          <a:p>
            <a:r>
              <a:rPr lang="en-US" sz="3400" b="1" dirty="0"/>
              <a:t>A lake of fire and brimstone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Revelation 20:11-15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A0410-1015-42C4-B9E7-6869545897DA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AEF38-53D0-4636-8DF9-CF16DD815E3E}"/>
              </a:ext>
            </a:extLst>
          </p:cNvPr>
          <p:cNvSpPr txBox="1"/>
          <p:nvPr/>
        </p:nvSpPr>
        <p:spPr>
          <a:xfrm>
            <a:off x="0" y="6524174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63AB3-1510-4DD4-8607-EE0DCE4D7562}"/>
              </a:ext>
            </a:extLst>
          </p:cNvPr>
          <p:cNvSpPr/>
          <p:nvPr/>
        </p:nvSpPr>
        <p:spPr>
          <a:xfrm>
            <a:off x="0" y="6293986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DA4D3-68DE-4783-AC3F-993F4C5DB86F}"/>
              </a:ext>
            </a:extLst>
          </p:cNvPr>
          <p:cNvSpPr/>
          <p:nvPr/>
        </p:nvSpPr>
        <p:spPr>
          <a:xfrm>
            <a:off x="0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F9FAE-4C3E-4629-8FE8-8182DA13C46C}"/>
              </a:ext>
            </a:extLst>
          </p:cNvPr>
          <p:cNvSpPr/>
          <p:nvPr/>
        </p:nvSpPr>
        <p:spPr>
          <a:xfrm>
            <a:off x="11967029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ainting of a person in a cave&#10;&#10;Description automatically generated">
            <a:extLst>
              <a:ext uri="{FF2B5EF4-FFF2-40B4-BE49-F238E27FC236}">
                <a16:creationId xmlns:a16="http://schemas.microsoft.com/office/drawing/2014/main" id="{3D6B25C1-F1B3-4273-88FD-24FB3493D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2663371"/>
            <a:ext cx="4905828" cy="35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5D15-6C03-44C0-B8F3-89336AE0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11459029" cy="875846"/>
          </a:xfrm>
          <a:solidFill>
            <a:srgbClr val="D60047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Who Are Destined for Hell?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4221-63F0-4B50-A737-D8C19723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3" y="1404711"/>
            <a:ext cx="11459029" cy="4889275"/>
          </a:xfrm>
        </p:spPr>
        <p:txBody>
          <a:bodyPr>
            <a:normAutofit/>
          </a:bodyPr>
          <a:lstStyle/>
          <a:p>
            <a:r>
              <a:rPr lang="en-US" sz="3400" b="1" dirty="0"/>
              <a:t>The Devil and his angels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Matthew 25:41</a:t>
            </a:r>
          </a:p>
          <a:p>
            <a:r>
              <a:rPr lang="en-US" sz="3400" b="1" dirty="0"/>
              <a:t>The morally corrupt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Revelation 21:8</a:t>
            </a:r>
          </a:p>
          <a:p>
            <a:r>
              <a:rPr lang="en-US" sz="3400" b="1" dirty="0"/>
              <a:t>The apostates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Hebrews 6:4-8; 10:26-31</a:t>
            </a:r>
          </a:p>
          <a:p>
            <a:r>
              <a:rPr lang="en-US" sz="3400" b="1" dirty="0"/>
              <a:t>The hypocrites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Romans 2:1-9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A0410-1015-42C4-B9E7-6869545897DA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AEF38-53D0-4636-8DF9-CF16DD815E3E}"/>
              </a:ext>
            </a:extLst>
          </p:cNvPr>
          <p:cNvSpPr txBox="1"/>
          <p:nvPr/>
        </p:nvSpPr>
        <p:spPr>
          <a:xfrm>
            <a:off x="0" y="6524174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63AB3-1510-4DD4-8607-EE0DCE4D7562}"/>
              </a:ext>
            </a:extLst>
          </p:cNvPr>
          <p:cNvSpPr/>
          <p:nvPr/>
        </p:nvSpPr>
        <p:spPr>
          <a:xfrm>
            <a:off x="0" y="6293986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DA4D3-68DE-4783-AC3F-993F4C5DB86F}"/>
              </a:ext>
            </a:extLst>
          </p:cNvPr>
          <p:cNvSpPr/>
          <p:nvPr/>
        </p:nvSpPr>
        <p:spPr>
          <a:xfrm>
            <a:off x="0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F9FAE-4C3E-4629-8FE8-8182DA13C46C}"/>
              </a:ext>
            </a:extLst>
          </p:cNvPr>
          <p:cNvSpPr/>
          <p:nvPr/>
        </p:nvSpPr>
        <p:spPr>
          <a:xfrm>
            <a:off x="11967029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hild reading a book&#10;&#10;Description automatically generated">
            <a:extLst>
              <a:ext uri="{FF2B5EF4-FFF2-40B4-BE49-F238E27FC236}">
                <a16:creationId xmlns:a16="http://schemas.microsoft.com/office/drawing/2014/main" id="{C95857FB-CFAC-49A0-A7BD-A70A7917E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7" y="1375910"/>
            <a:ext cx="3585030" cy="47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5D15-6C03-44C0-B8F3-89336AE0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11459029" cy="875846"/>
          </a:xfrm>
          <a:solidFill>
            <a:srgbClr val="D60047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Who Are Destined for Hell?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A0410-1015-42C4-B9E7-6869545897DA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AEF38-53D0-4636-8DF9-CF16DD815E3E}"/>
              </a:ext>
            </a:extLst>
          </p:cNvPr>
          <p:cNvSpPr txBox="1"/>
          <p:nvPr/>
        </p:nvSpPr>
        <p:spPr>
          <a:xfrm>
            <a:off x="0" y="6524174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63AB3-1510-4DD4-8607-EE0DCE4D7562}"/>
              </a:ext>
            </a:extLst>
          </p:cNvPr>
          <p:cNvSpPr/>
          <p:nvPr/>
        </p:nvSpPr>
        <p:spPr>
          <a:xfrm>
            <a:off x="0" y="6293986"/>
            <a:ext cx="12192000" cy="23018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DA4D3-68DE-4783-AC3F-993F4C5DB86F}"/>
              </a:ext>
            </a:extLst>
          </p:cNvPr>
          <p:cNvSpPr/>
          <p:nvPr/>
        </p:nvSpPr>
        <p:spPr>
          <a:xfrm>
            <a:off x="0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F9FAE-4C3E-4629-8FE8-8182DA13C46C}"/>
              </a:ext>
            </a:extLst>
          </p:cNvPr>
          <p:cNvSpPr/>
          <p:nvPr/>
        </p:nvSpPr>
        <p:spPr>
          <a:xfrm>
            <a:off x="11967029" y="0"/>
            <a:ext cx="224971" cy="6524174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9BE31F-1D23-4418-A533-55A307CB84F4}"/>
              </a:ext>
            </a:extLst>
          </p:cNvPr>
          <p:cNvSpPr/>
          <p:nvPr/>
        </p:nvSpPr>
        <p:spPr>
          <a:xfrm>
            <a:off x="537029" y="4738698"/>
            <a:ext cx="11139714" cy="12847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-up of a book&#10;&#10;Description automatically generated">
            <a:extLst>
              <a:ext uri="{FF2B5EF4-FFF2-40B4-BE49-F238E27FC236}">
                <a16:creationId xmlns:a16="http://schemas.microsoft.com/office/drawing/2014/main" id="{1693BA74-5479-438D-8B25-482DE5D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973" y="1923148"/>
            <a:ext cx="3974714" cy="3011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207D5B-8332-4C7B-8689-D3950D871C17}"/>
              </a:ext>
            </a:extLst>
          </p:cNvPr>
          <p:cNvSpPr txBox="1"/>
          <p:nvPr/>
        </p:nvSpPr>
        <p:spPr>
          <a:xfrm>
            <a:off x="551542" y="4934852"/>
            <a:ext cx="11117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Are we living like we want to go to </a:t>
            </a:r>
            <a:r>
              <a:rPr lang="en-US" sz="5000" b="1" dirty="0">
                <a:solidFill>
                  <a:srgbClr val="FFFF00"/>
                </a:solidFill>
              </a:rPr>
              <a:t>Hell</a:t>
            </a:r>
            <a:r>
              <a:rPr lang="en-US" sz="5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4221-63F0-4B50-A737-D8C19723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3" y="1404711"/>
            <a:ext cx="11459029" cy="4889275"/>
          </a:xfrm>
        </p:spPr>
        <p:txBody>
          <a:bodyPr>
            <a:normAutofit/>
          </a:bodyPr>
          <a:lstStyle/>
          <a:p>
            <a:r>
              <a:rPr lang="en-US" sz="3400" b="1" dirty="0"/>
              <a:t>Unfruitful Christians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John 15:1-8</a:t>
            </a:r>
          </a:p>
          <a:p>
            <a:r>
              <a:rPr lang="en-US" sz="3400" b="1" dirty="0"/>
              <a:t>The Unprepared and unfaithful Christians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Matthew 25:1-13</a:t>
            </a:r>
          </a:p>
          <a:p>
            <a:r>
              <a:rPr lang="en-US" sz="3400" b="1" dirty="0"/>
              <a:t>Those who do not know God or obey the gospel</a:t>
            </a:r>
          </a:p>
          <a:p>
            <a:pPr lvl="1"/>
            <a:r>
              <a:rPr lang="en-US" sz="3200" dirty="0">
                <a:solidFill>
                  <a:srgbClr val="D60047"/>
                </a:solidFill>
              </a:rPr>
              <a:t>2 Thessalonians 1:7-9</a:t>
            </a:r>
          </a:p>
        </p:txBody>
      </p:sp>
    </p:spTree>
    <p:extLst>
      <p:ext uri="{BB962C8B-B14F-4D97-AF65-F5344CB8AC3E}">
        <p14:creationId xmlns:p14="http://schemas.microsoft.com/office/powerpoint/2010/main" val="5775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432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Living Like We Want to Go to HELL</vt:lpstr>
      <vt:lpstr>The Use of the Word “Hell”</vt:lpstr>
      <vt:lpstr>The Use of the Word “Hell”</vt:lpstr>
      <vt:lpstr>Living with a View Toward Hell</vt:lpstr>
      <vt:lpstr>What Awaits the Soul in Hell?</vt:lpstr>
      <vt:lpstr>What Awaits the Soul in Hell?</vt:lpstr>
      <vt:lpstr>Who Are Destined for Hell?</vt:lpstr>
      <vt:lpstr>Who Are Destined for Hell?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Like We Want to Go to HELL</dc:title>
  <dc:creator>Richard Thetford</dc:creator>
  <cp:lastModifiedBy>Richard Thetford</cp:lastModifiedBy>
  <cp:revision>10</cp:revision>
  <dcterms:created xsi:type="dcterms:W3CDTF">2024-05-17T17:13:40Z</dcterms:created>
  <dcterms:modified xsi:type="dcterms:W3CDTF">2025-03-09T20:43:46Z</dcterms:modified>
</cp:coreProperties>
</file>