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8" d="100"/>
          <a:sy n="88" d="100"/>
        </p:scale>
        <p:origin x="8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A94E-7AFE-45BA-8F6F-2E13C4C59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0ACA2-851C-4ABE-B551-AA5F9314B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8B271-D4E1-45AD-8EB3-0F5820AA376D}"/>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5" name="Footer Placeholder 4">
            <a:extLst>
              <a:ext uri="{FF2B5EF4-FFF2-40B4-BE49-F238E27FC236}">
                <a16:creationId xmlns:a16="http://schemas.microsoft.com/office/drawing/2014/main" id="{626227C5-1A8E-488A-B549-8E62AC363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6E7B-9A2A-4B08-BE43-5AE88D47737D}"/>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4159565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DB57-1E4D-497C-B604-651CAA16B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39A6F0-2C3F-447F-9CAD-4BD1EE7A6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CE5A7-E7AC-47F7-98FB-8C26619FE94D}"/>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5" name="Footer Placeholder 4">
            <a:extLst>
              <a:ext uri="{FF2B5EF4-FFF2-40B4-BE49-F238E27FC236}">
                <a16:creationId xmlns:a16="http://schemas.microsoft.com/office/drawing/2014/main" id="{EEDA85A8-99F1-4C1B-A61C-43B043885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0080A-AA13-4CB0-AC2F-92775EEDDE86}"/>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3527281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211E9-696E-4E9E-987A-5C86D01E7A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B0FC77-646A-41AB-ACAA-EAA172D07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A306-BFE6-44A6-95B3-5AFC3E051FA2}"/>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5" name="Footer Placeholder 4">
            <a:extLst>
              <a:ext uri="{FF2B5EF4-FFF2-40B4-BE49-F238E27FC236}">
                <a16:creationId xmlns:a16="http://schemas.microsoft.com/office/drawing/2014/main" id="{725D143B-9E8E-4E5F-83B3-5CD27AC04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93CD5-75E8-4085-924E-57E5689280BD}"/>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236381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BDEA-0958-467F-BC0F-BE40908C8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BADD5-527B-4B29-B5BD-D258A51B3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A8E23-5743-48DF-AA19-E785C81E4D70}"/>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5" name="Footer Placeholder 4">
            <a:extLst>
              <a:ext uri="{FF2B5EF4-FFF2-40B4-BE49-F238E27FC236}">
                <a16:creationId xmlns:a16="http://schemas.microsoft.com/office/drawing/2014/main" id="{DD156B2C-DE28-4D41-9BBA-99F8A605C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E98D5-5202-4CC8-8C46-A1E57CE71C34}"/>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2760305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3227-BE7F-40C4-90F5-68BF6A84FE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691F08-B8AB-4D91-A974-629366DDCD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9EAAE-2A7D-4DC1-8C61-CB1DC8562E53}"/>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5" name="Footer Placeholder 4">
            <a:extLst>
              <a:ext uri="{FF2B5EF4-FFF2-40B4-BE49-F238E27FC236}">
                <a16:creationId xmlns:a16="http://schemas.microsoft.com/office/drawing/2014/main" id="{C7B63BA7-E6C4-45E9-BBC4-0416AAA5C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00F00-62D4-4857-B4D7-ADFCBE2288F0}"/>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1526605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5AE0-6BB8-482D-9E96-00EF18B46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08DA7-C758-47F2-8486-8D8B323AB1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E1A704-D84B-4A86-9C3B-B4F2495A6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604B1E-5E91-4506-A285-32D69E2E7D71}"/>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6" name="Footer Placeholder 5">
            <a:extLst>
              <a:ext uri="{FF2B5EF4-FFF2-40B4-BE49-F238E27FC236}">
                <a16:creationId xmlns:a16="http://schemas.microsoft.com/office/drawing/2014/main" id="{01CA8D50-CE6F-4B9E-88A2-F230F1223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59E53-1C26-4C40-90C3-DACC62F542F3}"/>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21927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EAE-C07A-41D4-BE79-C014AC0185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E1E505-CFB7-466D-AA1B-A8245437A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09202-9362-429D-BC7C-9481F4998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CB68A-46C8-4F71-B254-52F6CECF0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26A9C-9E0D-4CCD-A55D-33018DDEB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10C5B-2267-4C24-8D26-481C94BDD0C3}"/>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8" name="Footer Placeholder 7">
            <a:extLst>
              <a:ext uri="{FF2B5EF4-FFF2-40B4-BE49-F238E27FC236}">
                <a16:creationId xmlns:a16="http://schemas.microsoft.com/office/drawing/2014/main" id="{217DEBCD-2A18-4D99-8C7E-1AE046B57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41B52E-AF80-46C7-8B46-424670A4F435}"/>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166248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7580-95AF-44C8-BCD7-4BA60DE5B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3A8397-D8CA-40CC-8257-251EBA521980}"/>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4" name="Footer Placeholder 3">
            <a:extLst>
              <a:ext uri="{FF2B5EF4-FFF2-40B4-BE49-F238E27FC236}">
                <a16:creationId xmlns:a16="http://schemas.microsoft.com/office/drawing/2014/main" id="{0DD21B8E-1CBF-43D3-AA2F-BE8040BF6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A81F-96DB-4BFC-91A9-83846269E97D}"/>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279198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0E2EC-3AED-4AB5-8DE2-651ED59FBA7F}"/>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3" name="Footer Placeholder 2">
            <a:extLst>
              <a:ext uri="{FF2B5EF4-FFF2-40B4-BE49-F238E27FC236}">
                <a16:creationId xmlns:a16="http://schemas.microsoft.com/office/drawing/2014/main" id="{C975ADA0-67C2-4B1F-A98F-AA3AB86BB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B61A66-D2C8-4E79-813A-46B236DCB173}"/>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18305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6DE0E-6D4E-4C0A-AFC4-EB8DE06CD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957DE-18E6-4075-9D41-257E6D131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08F50F-94A1-4DA3-B963-43BCF98CC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B5378-1440-457D-8DE2-44BA0D9CB0F5}"/>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6" name="Footer Placeholder 5">
            <a:extLst>
              <a:ext uri="{FF2B5EF4-FFF2-40B4-BE49-F238E27FC236}">
                <a16:creationId xmlns:a16="http://schemas.microsoft.com/office/drawing/2014/main" id="{5345F317-BD33-4655-871F-E2ADAD834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0F197-BCCF-4E74-8B69-C15D3C507DA1}"/>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1381589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BE14-E647-4C17-9380-454D3B6BB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7470-265B-44F6-AB31-8ACA6ACED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E85602-2571-4B10-B628-620B1A977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54943-E44E-4037-A777-CBFCD52AA5C4}"/>
              </a:ext>
            </a:extLst>
          </p:cNvPr>
          <p:cNvSpPr>
            <a:spLocks noGrp="1"/>
          </p:cNvSpPr>
          <p:nvPr>
            <p:ph type="dt" sz="half" idx="10"/>
          </p:nvPr>
        </p:nvSpPr>
        <p:spPr/>
        <p:txBody>
          <a:bodyPr/>
          <a:lstStyle/>
          <a:p>
            <a:fld id="{0F6B9AA2-24EA-4C85-9396-C615773A9389}" type="datetimeFigureOut">
              <a:rPr lang="en-US" smtClean="0"/>
              <a:t>2/2/2025</a:t>
            </a:fld>
            <a:endParaRPr lang="en-US"/>
          </a:p>
        </p:txBody>
      </p:sp>
      <p:sp>
        <p:nvSpPr>
          <p:cNvPr id="6" name="Footer Placeholder 5">
            <a:extLst>
              <a:ext uri="{FF2B5EF4-FFF2-40B4-BE49-F238E27FC236}">
                <a16:creationId xmlns:a16="http://schemas.microsoft.com/office/drawing/2014/main" id="{2DC7EA17-2645-4DD9-8422-99DF240C5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5108-6A75-429A-B420-F31B8A4D3D99}"/>
              </a:ext>
            </a:extLst>
          </p:cNvPr>
          <p:cNvSpPr>
            <a:spLocks noGrp="1"/>
          </p:cNvSpPr>
          <p:nvPr>
            <p:ph type="sldNum" sz="quarter" idx="12"/>
          </p:nvPr>
        </p:nvSpPr>
        <p:spPr/>
        <p:txBody>
          <a:bodyPr/>
          <a:lstStyle/>
          <a:p>
            <a:fld id="{0B229634-17C7-447C-A6BB-BD5A8BBA849E}" type="slidenum">
              <a:rPr lang="en-US" smtClean="0"/>
              <a:t>‹#›</a:t>
            </a:fld>
            <a:endParaRPr lang="en-US"/>
          </a:p>
        </p:txBody>
      </p:sp>
    </p:spTree>
    <p:extLst>
      <p:ext uri="{BB962C8B-B14F-4D97-AF65-F5344CB8AC3E}">
        <p14:creationId xmlns:p14="http://schemas.microsoft.com/office/powerpoint/2010/main" val="1996247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F8DF7-57C1-4329-9E72-F2B09573B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32161-64F5-465D-B691-AE3D43481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D4028-D485-4DF0-B70C-C56EF3829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B9AA2-24EA-4C85-9396-C615773A9389}" type="datetimeFigureOut">
              <a:rPr lang="en-US" smtClean="0"/>
              <a:t>2/2/2025</a:t>
            </a:fld>
            <a:endParaRPr lang="en-US"/>
          </a:p>
        </p:txBody>
      </p:sp>
      <p:sp>
        <p:nvSpPr>
          <p:cNvPr id="5" name="Footer Placeholder 4">
            <a:extLst>
              <a:ext uri="{FF2B5EF4-FFF2-40B4-BE49-F238E27FC236}">
                <a16:creationId xmlns:a16="http://schemas.microsoft.com/office/drawing/2014/main" id="{F4DEA7B2-7668-4A63-B12F-78B5A0756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A70770-7FE1-4248-ADE1-724E182F7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29634-17C7-447C-A6BB-BD5A8BBA849E}" type="slidenum">
              <a:rPr lang="en-US" smtClean="0"/>
              <a:t>‹#›</a:t>
            </a:fld>
            <a:endParaRPr lang="en-US"/>
          </a:p>
        </p:txBody>
      </p:sp>
    </p:spTree>
    <p:extLst>
      <p:ext uri="{BB962C8B-B14F-4D97-AF65-F5344CB8AC3E}">
        <p14:creationId xmlns:p14="http://schemas.microsoft.com/office/powerpoint/2010/main" val="13535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inting at a book&#10;&#10;Description automatically generated">
            <a:extLst>
              <a:ext uri="{FF2B5EF4-FFF2-40B4-BE49-F238E27FC236}">
                <a16:creationId xmlns:a16="http://schemas.microsoft.com/office/drawing/2014/main" id="{53A43C1F-5D30-4CCA-8EBD-E8DE3B301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1646B5-9973-4954-93D1-FE37FF2A2F1F}"/>
              </a:ext>
            </a:extLst>
          </p:cNvPr>
          <p:cNvSpPr>
            <a:spLocks noGrp="1"/>
          </p:cNvSpPr>
          <p:nvPr>
            <p:ph type="ctrTitle"/>
          </p:nvPr>
        </p:nvSpPr>
        <p:spPr>
          <a:xfrm>
            <a:off x="1524000" y="3831768"/>
            <a:ext cx="9144000" cy="940934"/>
          </a:xfrm>
        </p:spPr>
        <p:txBody>
          <a:bodyPr>
            <a:normAutofit/>
          </a:bodyPr>
          <a:lstStyle/>
          <a:p>
            <a:r>
              <a:rPr lang="en-US" sz="5400" b="1" dirty="0">
                <a:solidFill>
                  <a:schemeClr val="accent2">
                    <a:lumMod val="7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Inconsistencies in Religion</a:t>
            </a:r>
          </a:p>
        </p:txBody>
      </p:sp>
      <p:sp>
        <p:nvSpPr>
          <p:cNvPr id="3" name="Subtitle 2">
            <a:extLst>
              <a:ext uri="{FF2B5EF4-FFF2-40B4-BE49-F238E27FC236}">
                <a16:creationId xmlns:a16="http://schemas.microsoft.com/office/drawing/2014/main" id="{89BE051F-4ED9-49FD-810F-44296675EC4A}"/>
              </a:ext>
            </a:extLst>
          </p:cNvPr>
          <p:cNvSpPr>
            <a:spLocks noGrp="1"/>
          </p:cNvSpPr>
          <p:nvPr>
            <p:ph type="subTitle" idx="1"/>
          </p:nvPr>
        </p:nvSpPr>
        <p:spPr>
          <a:xfrm>
            <a:off x="1524000" y="4806721"/>
            <a:ext cx="9144000" cy="1655762"/>
          </a:xfrm>
        </p:spPr>
        <p:txBody>
          <a:bodyPr>
            <a:normAutofit/>
          </a:bodyPr>
          <a:lstStyle/>
          <a:p>
            <a:pPr>
              <a:lnSpc>
                <a:spcPct val="100000"/>
              </a:lnSpc>
            </a:pPr>
            <a:r>
              <a:rPr lang="en-US" sz="2800" dirty="0">
                <a:latin typeface="Inter Medium" panose="020B0602030000000004" pitchFamily="34" charset="0"/>
                <a:ea typeface="Inter Medium" panose="020B0602030000000004" pitchFamily="34" charset="0"/>
              </a:rPr>
              <a:t>Matthew 7:1-5</a:t>
            </a:r>
          </a:p>
          <a:p>
            <a:pPr>
              <a:lnSpc>
                <a:spcPct val="100000"/>
              </a:lnSpc>
            </a:pPr>
            <a:r>
              <a:rPr lang="en-US" sz="2800" dirty="0">
                <a:latin typeface="Inter Medium" panose="020B0602030000000004" pitchFamily="34" charset="0"/>
                <a:ea typeface="Inter Medium" panose="020B0602030000000004" pitchFamily="34" charset="0"/>
              </a:rPr>
              <a:t>Romans 2:22-23</a:t>
            </a:r>
          </a:p>
          <a:p>
            <a:pPr>
              <a:lnSpc>
                <a:spcPct val="100000"/>
              </a:lnSpc>
            </a:pPr>
            <a:r>
              <a:rPr lang="en-US" sz="2800" dirty="0">
                <a:latin typeface="Inter Medium" panose="020B0602030000000004" pitchFamily="34" charset="0"/>
                <a:ea typeface="Inter Medium" panose="020B0602030000000004" pitchFamily="34" charset="0"/>
              </a:rPr>
              <a:t>1 Corinthians 15:1-8, 12-14</a:t>
            </a:r>
          </a:p>
        </p:txBody>
      </p:sp>
      <p:sp>
        <p:nvSpPr>
          <p:cNvPr id="6" name="TextBox 5">
            <a:extLst>
              <a:ext uri="{FF2B5EF4-FFF2-40B4-BE49-F238E27FC236}">
                <a16:creationId xmlns:a16="http://schemas.microsoft.com/office/drawing/2014/main" id="{486DBAC1-7734-4609-8255-ACD6071C0097}"/>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Tree>
    <p:extLst>
      <p:ext uri="{BB962C8B-B14F-4D97-AF65-F5344CB8AC3E}">
        <p14:creationId xmlns:p14="http://schemas.microsoft.com/office/powerpoint/2010/main" val="2672512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34585-FE2D-4006-8834-4D3CCC8202E1}"/>
              </a:ext>
            </a:extLst>
          </p:cNvPr>
          <p:cNvSpPr/>
          <p:nvPr/>
        </p:nvSpPr>
        <p:spPr>
          <a:xfrm>
            <a:off x="0" y="0"/>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9A606F-2BBF-4047-B060-1B852AA408CE}"/>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
        <p:nvSpPr>
          <p:cNvPr id="7" name="Rectangle 6">
            <a:extLst>
              <a:ext uri="{FF2B5EF4-FFF2-40B4-BE49-F238E27FC236}">
                <a16:creationId xmlns:a16="http://schemas.microsoft.com/office/drawing/2014/main" id="{24E73B0D-CE36-4989-8B45-1A83228DAD96}"/>
              </a:ext>
            </a:extLst>
          </p:cNvPr>
          <p:cNvSpPr/>
          <p:nvPr/>
        </p:nvSpPr>
        <p:spPr>
          <a:xfrm>
            <a:off x="0" y="6415313"/>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DC82EF-8D24-4FA4-8725-FBA610C07087}"/>
              </a:ext>
            </a:extLst>
          </p:cNvPr>
          <p:cNvSpPr txBox="1"/>
          <p:nvPr/>
        </p:nvSpPr>
        <p:spPr>
          <a:xfrm>
            <a:off x="279400" y="1059542"/>
            <a:ext cx="11633200" cy="4401205"/>
          </a:xfrm>
          <a:prstGeom prst="rect">
            <a:avLst/>
          </a:prstGeom>
          <a:noFill/>
        </p:spPr>
        <p:txBody>
          <a:bodyPr wrap="square" rtlCol="0">
            <a:spAutoFit/>
          </a:bodyPr>
          <a:lstStyle/>
          <a:p>
            <a:pPr algn="ctr"/>
            <a:r>
              <a:rPr lang="en-US" sz="4000" dirty="0">
                <a:latin typeface="Inter" panose="020B0502030000000004" pitchFamily="34" charset="0"/>
                <a:ea typeface="Inter" panose="020B0502030000000004" pitchFamily="34" charset="0"/>
              </a:rPr>
              <a:t>“A man’s life is always more forcible than his speech. When men take stock of him, they recon his deeds as dollars and his words as pennies. If his life and doctrine disagree the mass of onlookers accept his practice and reject his preaching.”</a:t>
            </a:r>
          </a:p>
          <a:p>
            <a:pPr algn="r"/>
            <a:r>
              <a:rPr lang="en-US" sz="4000" b="1" dirty="0">
                <a:latin typeface="Inter" panose="020B0502030000000004" pitchFamily="34" charset="0"/>
                <a:ea typeface="Inter" panose="020B0502030000000004" pitchFamily="34" charset="0"/>
              </a:rPr>
              <a:t>-- C. H. Spurgeon</a:t>
            </a:r>
          </a:p>
        </p:txBody>
      </p:sp>
    </p:spTree>
    <p:extLst>
      <p:ext uri="{BB962C8B-B14F-4D97-AF65-F5344CB8AC3E}">
        <p14:creationId xmlns:p14="http://schemas.microsoft.com/office/powerpoint/2010/main" val="302683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9FEA-728F-44A9-8C21-21376D5C70BC}"/>
              </a:ext>
            </a:extLst>
          </p:cNvPr>
          <p:cNvSpPr>
            <a:spLocks noGrp="1"/>
          </p:cNvSpPr>
          <p:nvPr>
            <p:ph type="title"/>
          </p:nvPr>
        </p:nvSpPr>
        <p:spPr>
          <a:xfrm>
            <a:off x="0" y="299813"/>
            <a:ext cx="12191999" cy="897618"/>
          </a:xfrm>
          <a:solidFill>
            <a:schemeClr val="accent2">
              <a:lumMod val="75000"/>
            </a:schemeClr>
          </a:solidFill>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Some Religious Inconsistencies Among Us</a:t>
            </a:r>
          </a:p>
        </p:txBody>
      </p:sp>
      <p:sp>
        <p:nvSpPr>
          <p:cNvPr id="3" name="Content Placeholder 2">
            <a:extLst>
              <a:ext uri="{FF2B5EF4-FFF2-40B4-BE49-F238E27FC236}">
                <a16:creationId xmlns:a16="http://schemas.microsoft.com/office/drawing/2014/main" id="{275C938C-0D60-475A-9CB2-9DDEAEA8AB46}"/>
              </a:ext>
            </a:extLst>
          </p:cNvPr>
          <p:cNvSpPr>
            <a:spLocks noGrp="1"/>
          </p:cNvSpPr>
          <p:nvPr>
            <p:ph idx="1"/>
          </p:nvPr>
        </p:nvSpPr>
        <p:spPr>
          <a:xfrm>
            <a:off x="188686" y="1426482"/>
            <a:ext cx="11814628" cy="4887232"/>
          </a:xfrm>
        </p:spPr>
        <p:txBody>
          <a:bodyPr/>
          <a:lstStyle/>
          <a:p>
            <a:pPr>
              <a:lnSpc>
                <a:spcPct val="100000"/>
              </a:lnSpc>
            </a:pPr>
            <a:r>
              <a:rPr lang="en-US" sz="3200" b="1" dirty="0">
                <a:latin typeface="Inter" panose="020B0502030000000004" pitchFamily="34" charset="0"/>
                <a:ea typeface="Inter" panose="020B0502030000000004" pitchFamily="34" charset="0"/>
              </a:rPr>
              <a:t>Some emphasize obedience, but fail to study the Bible</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2 Timothy 2:15</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1 Timothy 4:13</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1 Thessalonians 5:27</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Matthew 5:6</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Matthew 6:33</a:t>
            </a:r>
          </a:p>
        </p:txBody>
      </p:sp>
      <p:sp>
        <p:nvSpPr>
          <p:cNvPr id="4" name="TextBox 3">
            <a:extLst>
              <a:ext uri="{FF2B5EF4-FFF2-40B4-BE49-F238E27FC236}">
                <a16:creationId xmlns:a16="http://schemas.microsoft.com/office/drawing/2014/main" id="{0E013709-7A5B-46B4-8D4C-6878F6CAEC78}"/>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
        <p:nvSpPr>
          <p:cNvPr id="5" name="Rectangle 4">
            <a:extLst>
              <a:ext uri="{FF2B5EF4-FFF2-40B4-BE49-F238E27FC236}">
                <a16:creationId xmlns:a16="http://schemas.microsoft.com/office/drawing/2014/main" id="{B9A71355-DE7E-40DC-AB96-7F7BC5784602}"/>
              </a:ext>
            </a:extLst>
          </p:cNvPr>
          <p:cNvSpPr/>
          <p:nvPr/>
        </p:nvSpPr>
        <p:spPr>
          <a:xfrm>
            <a:off x="0" y="0"/>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560EBF-BFCB-4817-82C6-FC24A343E602}"/>
              </a:ext>
            </a:extLst>
          </p:cNvPr>
          <p:cNvSpPr/>
          <p:nvPr/>
        </p:nvSpPr>
        <p:spPr>
          <a:xfrm>
            <a:off x="0" y="6415313"/>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reading a book&#10;&#10;Description automatically generated">
            <a:extLst>
              <a:ext uri="{FF2B5EF4-FFF2-40B4-BE49-F238E27FC236}">
                <a16:creationId xmlns:a16="http://schemas.microsoft.com/office/drawing/2014/main" id="{2F12912E-5AE3-4D16-AF61-2F993460E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228" y="2140857"/>
            <a:ext cx="7069086" cy="4097337"/>
          </a:xfrm>
          <a:prstGeom prst="rect">
            <a:avLst/>
          </a:prstGeom>
        </p:spPr>
      </p:pic>
    </p:spTree>
    <p:extLst>
      <p:ext uri="{BB962C8B-B14F-4D97-AF65-F5344CB8AC3E}">
        <p14:creationId xmlns:p14="http://schemas.microsoft.com/office/powerpoint/2010/main" val="331288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9FEA-728F-44A9-8C21-21376D5C70BC}"/>
              </a:ext>
            </a:extLst>
          </p:cNvPr>
          <p:cNvSpPr>
            <a:spLocks noGrp="1"/>
          </p:cNvSpPr>
          <p:nvPr>
            <p:ph type="title"/>
          </p:nvPr>
        </p:nvSpPr>
        <p:spPr>
          <a:xfrm>
            <a:off x="0" y="299813"/>
            <a:ext cx="12191999" cy="897618"/>
          </a:xfrm>
          <a:solidFill>
            <a:schemeClr val="accent2">
              <a:lumMod val="75000"/>
            </a:schemeClr>
          </a:solidFill>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Some Religious Inconsistencies Among Us</a:t>
            </a:r>
          </a:p>
        </p:txBody>
      </p:sp>
      <p:sp>
        <p:nvSpPr>
          <p:cNvPr id="3" name="Content Placeholder 2">
            <a:extLst>
              <a:ext uri="{FF2B5EF4-FFF2-40B4-BE49-F238E27FC236}">
                <a16:creationId xmlns:a16="http://schemas.microsoft.com/office/drawing/2014/main" id="{275C938C-0D60-475A-9CB2-9DDEAEA8AB46}"/>
              </a:ext>
            </a:extLst>
          </p:cNvPr>
          <p:cNvSpPr>
            <a:spLocks noGrp="1"/>
          </p:cNvSpPr>
          <p:nvPr>
            <p:ph idx="1"/>
          </p:nvPr>
        </p:nvSpPr>
        <p:spPr>
          <a:xfrm>
            <a:off x="188686" y="1426482"/>
            <a:ext cx="11814628" cy="4887232"/>
          </a:xfrm>
        </p:spPr>
        <p:txBody>
          <a:bodyPr/>
          <a:lstStyle/>
          <a:p>
            <a:pPr>
              <a:lnSpc>
                <a:spcPct val="100000"/>
              </a:lnSpc>
            </a:pPr>
            <a:r>
              <a:rPr lang="en-US" sz="3200" b="1" dirty="0">
                <a:latin typeface="Inter" panose="020B0502030000000004" pitchFamily="34" charset="0"/>
                <a:ea typeface="Inter" panose="020B0502030000000004" pitchFamily="34" charset="0"/>
              </a:rPr>
              <a:t>Many pray for the lost, but do nothing for them</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Matthew 7:21</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Hebrews 5:9</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2 Thessalonians 1:7-9</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1 Corinthians 13:8-10</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Genesis 3:19</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2 Thessalonians 3:10</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Romans 2:1</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Romans 2:21</a:t>
            </a:r>
          </a:p>
        </p:txBody>
      </p:sp>
      <p:sp>
        <p:nvSpPr>
          <p:cNvPr id="4" name="TextBox 3">
            <a:extLst>
              <a:ext uri="{FF2B5EF4-FFF2-40B4-BE49-F238E27FC236}">
                <a16:creationId xmlns:a16="http://schemas.microsoft.com/office/drawing/2014/main" id="{0E013709-7A5B-46B4-8D4C-6878F6CAEC78}"/>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
        <p:nvSpPr>
          <p:cNvPr id="5" name="Rectangle 4">
            <a:extLst>
              <a:ext uri="{FF2B5EF4-FFF2-40B4-BE49-F238E27FC236}">
                <a16:creationId xmlns:a16="http://schemas.microsoft.com/office/drawing/2014/main" id="{B9A71355-DE7E-40DC-AB96-7F7BC5784602}"/>
              </a:ext>
            </a:extLst>
          </p:cNvPr>
          <p:cNvSpPr/>
          <p:nvPr/>
        </p:nvSpPr>
        <p:spPr>
          <a:xfrm>
            <a:off x="0" y="0"/>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560EBF-BFCB-4817-82C6-FC24A343E602}"/>
              </a:ext>
            </a:extLst>
          </p:cNvPr>
          <p:cNvSpPr/>
          <p:nvPr/>
        </p:nvSpPr>
        <p:spPr>
          <a:xfrm>
            <a:off x="0" y="6415313"/>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52AAA8-7D1C-48E5-A7B0-FEB13A98107E}"/>
              </a:ext>
            </a:extLst>
          </p:cNvPr>
          <p:cNvSpPr txBox="1"/>
          <p:nvPr/>
        </p:nvSpPr>
        <p:spPr>
          <a:xfrm>
            <a:off x="5036457" y="4724400"/>
            <a:ext cx="7046686" cy="1598707"/>
          </a:xfrm>
          <a:prstGeom prst="rect">
            <a:avLst/>
          </a:prstGeom>
          <a:solidFill>
            <a:schemeClr val="tx1"/>
          </a:solidFill>
        </p:spPr>
        <p:txBody>
          <a:bodyPr wrap="square" rtlCol="0">
            <a:spAutoFit/>
          </a:bodyPr>
          <a:lstStyle/>
          <a:p>
            <a:pPr>
              <a:lnSpc>
                <a:spcPct val="120000"/>
              </a:lnSpc>
            </a:pPr>
            <a:r>
              <a:rPr lang="en-US" sz="2800" dirty="0">
                <a:solidFill>
                  <a:schemeClr val="accent2">
                    <a:lumMod val="40000"/>
                    <a:lumOff val="60000"/>
                  </a:schemeClr>
                </a:solidFill>
                <a:latin typeface="Inter Medium" panose="020B0602030000000004" pitchFamily="34" charset="0"/>
                <a:ea typeface="Inter Medium" panose="020B0602030000000004" pitchFamily="34" charset="0"/>
              </a:rPr>
              <a:t>Preach to the lost </a:t>
            </a:r>
            <a:r>
              <a:rPr lang="en-US" sz="2400" dirty="0">
                <a:solidFill>
                  <a:schemeClr val="bg1"/>
                </a:solidFill>
                <a:latin typeface="Inter" panose="020B0502030000000004" pitchFamily="34" charset="0"/>
                <a:ea typeface="Inter" panose="020B0502030000000004" pitchFamily="34" charset="0"/>
              </a:rPr>
              <a:t>(Hebrews 5:12)</a:t>
            </a:r>
          </a:p>
          <a:p>
            <a:pPr>
              <a:lnSpc>
                <a:spcPct val="120000"/>
              </a:lnSpc>
            </a:pPr>
            <a:r>
              <a:rPr lang="en-US" sz="2800" dirty="0">
                <a:solidFill>
                  <a:schemeClr val="accent2">
                    <a:lumMod val="40000"/>
                    <a:lumOff val="60000"/>
                  </a:schemeClr>
                </a:solidFill>
                <a:latin typeface="Inter Medium" panose="020B0602030000000004" pitchFamily="34" charset="0"/>
                <a:ea typeface="Inter Medium" panose="020B0602030000000004" pitchFamily="34" charset="0"/>
              </a:rPr>
              <a:t>Visit the sick </a:t>
            </a:r>
            <a:r>
              <a:rPr lang="en-US" sz="2400" dirty="0">
                <a:solidFill>
                  <a:schemeClr val="bg1"/>
                </a:solidFill>
                <a:latin typeface="Inter" panose="020B0502030000000004" pitchFamily="34" charset="0"/>
                <a:ea typeface="Inter" panose="020B0502030000000004" pitchFamily="34" charset="0"/>
              </a:rPr>
              <a:t>(Matthew 25:36, 43)</a:t>
            </a:r>
          </a:p>
          <a:p>
            <a:pPr>
              <a:lnSpc>
                <a:spcPct val="120000"/>
              </a:lnSpc>
            </a:pPr>
            <a:r>
              <a:rPr lang="en-US" sz="2800" dirty="0">
                <a:solidFill>
                  <a:schemeClr val="accent2">
                    <a:lumMod val="40000"/>
                    <a:lumOff val="60000"/>
                  </a:schemeClr>
                </a:solidFill>
                <a:latin typeface="Inter Medium" panose="020B0602030000000004" pitchFamily="34" charset="0"/>
                <a:ea typeface="Inter Medium" panose="020B0602030000000004" pitchFamily="34" charset="0"/>
              </a:rPr>
              <a:t>Help the needy </a:t>
            </a:r>
            <a:r>
              <a:rPr lang="en-US" sz="2400" dirty="0">
                <a:solidFill>
                  <a:schemeClr val="bg1"/>
                </a:solidFill>
                <a:latin typeface="Inter" panose="020B0502030000000004" pitchFamily="34" charset="0"/>
                <a:ea typeface="Inter" panose="020B0502030000000004" pitchFamily="34" charset="0"/>
              </a:rPr>
              <a:t>(James 1:27; Galatians 6:10)</a:t>
            </a:r>
          </a:p>
        </p:txBody>
      </p:sp>
      <p:pic>
        <p:nvPicPr>
          <p:cNvPr id="9" name="Picture 8" descr="A white text on a blue background with mountains in the background&#10;&#10;Description automatically generated">
            <a:extLst>
              <a:ext uri="{FF2B5EF4-FFF2-40B4-BE49-F238E27FC236}">
                <a16:creationId xmlns:a16="http://schemas.microsoft.com/office/drawing/2014/main" id="{07B8A308-AEA6-44F2-B5FA-C2B32A14A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457" y="2014897"/>
            <a:ext cx="7046686" cy="2579914"/>
          </a:xfrm>
          <a:prstGeom prst="rect">
            <a:avLst/>
          </a:prstGeom>
        </p:spPr>
      </p:pic>
    </p:spTree>
    <p:extLst>
      <p:ext uri="{BB962C8B-B14F-4D97-AF65-F5344CB8AC3E}">
        <p14:creationId xmlns:p14="http://schemas.microsoft.com/office/powerpoint/2010/main" val="421154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9FEA-728F-44A9-8C21-21376D5C70BC}"/>
              </a:ext>
            </a:extLst>
          </p:cNvPr>
          <p:cNvSpPr>
            <a:spLocks noGrp="1"/>
          </p:cNvSpPr>
          <p:nvPr>
            <p:ph type="title"/>
          </p:nvPr>
        </p:nvSpPr>
        <p:spPr>
          <a:xfrm>
            <a:off x="0" y="299813"/>
            <a:ext cx="12191999" cy="897618"/>
          </a:xfrm>
          <a:solidFill>
            <a:schemeClr val="accent2">
              <a:lumMod val="75000"/>
            </a:schemeClr>
          </a:solidFill>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Some Religious Inconsistencies Among Us</a:t>
            </a:r>
          </a:p>
        </p:txBody>
      </p:sp>
      <p:sp>
        <p:nvSpPr>
          <p:cNvPr id="3" name="Content Placeholder 2">
            <a:extLst>
              <a:ext uri="{FF2B5EF4-FFF2-40B4-BE49-F238E27FC236}">
                <a16:creationId xmlns:a16="http://schemas.microsoft.com/office/drawing/2014/main" id="{275C938C-0D60-475A-9CB2-9DDEAEA8AB46}"/>
              </a:ext>
            </a:extLst>
          </p:cNvPr>
          <p:cNvSpPr>
            <a:spLocks noGrp="1"/>
          </p:cNvSpPr>
          <p:nvPr>
            <p:ph idx="1"/>
          </p:nvPr>
        </p:nvSpPr>
        <p:spPr>
          <a:xfrm>
            <a:off x="188686" y="1426482"/>
            <a:ext cx="11814628" cy="4887232"/>
          </a:xfrm>
        </p:spPr>
        <p:txBody>
          <a:bodyPr>
            <a:normAutofit/>
          </a:bodyPr>
          <a:lstStyle/>
          <a:p>
            <a:pPr>
              <a:lnSpc>
                <a:spcPct val="100000"/>
              </a:lnSpc>
            </a:pPr>
            <a:r>
              <a:rPr lang="en-US" sz="3200" b="1" dirty="0">
                <a:latin typeface="Inter" panose="020B0502030000000004" pitchFamily="34" charset="0"/>
                <a:ea typeface="Inter" panose="020B0502030000000004" pitchFamily="34" charset="0"/>
              </a:rPr>
              <a:t>Some emphasize the need for the Lord’s Supper,</a:t>
            </a:r>
            <a:br>
              <a:rPr lang="en-US" sz="3200" b="1" dirty="0">
                <a:latin typeface="Inter" panose="020B0502030000000004" pitchFamily="34" charset="0"/>
                <a:ea typeface="Inter" panose="020B0502030000000004" pitchFamily="34" charset="0"/>
              </a:rPr>
            </a:br>
            <a:r>
              <a:rPr lang="en-US" sz="3200" b="1" dirty="0">
                <a:latin typeface="Inter" panose="020B0502030000000004" pitchFamily="34" charset="0"/>
                <a:ea typeface="Inter" panose="020B0502030000000004" pitchFamily="34" charset="0"/>
              </a:rPr>
              <a:t>but neglect the assembly</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Acts 20:7</a:t>
            </a:r>
          </a:p>
          <a:p>
            <a:pPr>
              <a:lnSpc>
                <a:spcPct val="100000"/>
              </a:lnSpc>
            </a:pPr>
            <a:r>
              <a:rPr lang="en-US" sz="3200" b="1" dirty="0">
                <a:latin typeface="Inter" panose="020B0502030000000004" pitchFamily="34" charset="0"/>
                <a:ea typeface="Inter" panose="020B0502030000000004" pitchFamily="34" charset="0"/>
              </a:rPr>
              <a:t>Some teach that apostasy is possible,</a:t>
            </a:r>
            <a:br>
              <a:rPr lang="en-US" sz="3200" b="1" dirty="0">
                <a:latin typeface="Inter" panose="020B0502030000000004" pitchFamily="34" charset="0"/>
                <a:ea typeface="Inter" panose="020B0502030000000004" pitchFamily="34" charset="0"/>
              </a:rPr>
            </a:br>
            <a:r>
              <a:rPr lang="en-US" sz="3200" b="1" dirty="0">
                <a:latin typeface="Inter" panose="020B0502030000000004" pitchFamily="34" charset="0"/>
                <a:ea typeface="Inter" panose="020B0502030000000004" pitchFamily="34" charset="0"/>
              </a:rPr>
              <a:t>but live as though it is not</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Luke 8:13</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1 Corinthians 10:12; Galatians 5:4</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Romans 6:3-6</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Colossians 3:1-2</a:t>
            </a:r>
          </a:p>
        </p:txBody>
      </p:sp>
      <p:sp>
        <p:nvSpPr>
          <p:cNvPr id="4" name="TextBox 3">
            <a:extLst>
              <a:ext uri="{FF2B5EF4-FFF2-40B4-BE49-F238E27FC236}">
                <a16:creationId xmlns:a16="http://schemas.microsoft.com/office/drawing/2014/main" id="{0E013709-7A5B-46B4-8D4C-6878F6CAEC78}"/>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
        <p:nvSpPr>
          <p:cNvPr id="5" name="Rectangle 4">
            <a:extLst>
              <a:ext uri="{FF2B5EF4-FFF2-40B4-BE49-F238E27FC236}">
                <a16:creationId xmlns:a16="http://schemas.microsoft.com/office/drawing/2014/main" id="{B9A71355-DE7E-40DC-AB96-7F7BC5784602}"/>
              </a:ext>
            </a:extLst>
          </p:cNvPr>
          <p:cNvSpPr/>
          <p:nvPr/>
        </p:nvSpPr>
        <p:spPr>
          <a:xfrm>
            <a:off x="0" y="0"/>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560EBF-BFCB-4817-82C6-FC24A343E602}"/>
              </a:ext>
            </a:extLst>
          </p:cNvPr>
          <p:cNvSpPr/>
          <p:nvPr/>
        </p:nvSpPr>
        <p:spPr>
          <a:xfrm>
            <a:off x="0" y="6415313"/>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sign&#10;&#10;Description automatically generated">
            <a:extLst>
              <a:ext uri="{FF2B5EF4-FFF2-40B4-BE49-F238E27FC236}">
                <a16:creationId xmlns:a16="http://schemas.microsoft.com/office/drawing/2014/main" id="{569B67DB-50AA-471B-8469-3AEC49DC5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201" y="3649285"/>
            <a:ext cx="4992914" cy="2620886"/>
          </a:xfrm>
          <a:prstGeom prst="rect">
            <a:avLst/>
          </a:prstGeom>
        </p:spPr>
      </p:pic>
    </p:spTree>
    <p:extLst>
      <p:ext uri="{BB962C8B-B14F-4D97-AF65-F5344CB8AC3E}">
        <p14:creationId xmlns:p14="http://schemas.microsoft.com/office/powerpoint/2010/main" val="741940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9FEA-728F-44A9-8C21-21376D5C70BC}"/>
              </a:ext>
            </a:extLst>
          </p:cNvPr>
          <p:cNvSpPr>
            <a:spLocks noGrp="1"/>
          </p:cNvSpPr>
          <p:nvPr>
            <p:ph type="title"/>
          </p:nvPr>
        </p:nvSpPr>
        <p:spPr>
          <a:xfrm>
            <a:off x="0" y="299813"/>
            <a:ext cx="12191999" cy="897618"/>
          </a:xfrm>
          <a:solidFill>
            <a:schemeClr val="accent2">
              <a:lumMod val="75000"/>
            </a:schemeClr>
          </a:solidFill>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Some Religious Inconsistencies Among Us</a:t>
            </a:r>
          </a:p>
        </p:txBody>
      </p:sp>
      <p:sp>
        <p:nvSpPr>
          <p:cNvPr id="3" name="Content Placeholder 2">
            <a:extLst>
              <a:ext uri="{FF2B5EF4-FFF2-40B4-BE49-F238E27FC236}">
                <a16:creationId xmlns:a16="http://schemas.microsoft.com/office/drawing/2014/main" id="{275C938C-0D60-475A-9CB2-9DDEAEA8AB46}"/>
              </a:ext>
            </a:extLst>
          </p:cNvPr>
          <p:cNvSpPr>
            <a:spLocks noGrp="1"/>
          </p:cNvSpPr>
          <p:nvPr>
            <p:ph idx="1"/>
          </p:nvPr>
        </p:nvSpPr>
        <p:spPr>
          <a:xfrm>
            <a:off x="188686" y="1426482"/>
            <a:ext cx="11814628" cy="4887232"/>
          </a:xfrm>
        </p:spPr>
        <p:txBody>
          <a:bodyPr>
            <a:normAutofit/>
          </a:bodyPr>
          <a:lstStyle/>
          <a:p>
            <a:pPr>
              <a:lnSpc>
                <a:spcPct val="100000"/>
              </a:lnSpc>
            </a:pPr>
            <a:r>
              <a:rPr lang="en-US" sz="3200" b="1" dirty="0">
                <a:latin typeface="Inter" panose="020B0502030000000004" pitchFamily="34" charset="0"/>
                <a:ea typeface="Inter" panose="020B0502030000000004" pitchFamily="34" charset="0"/>
              </a:rPr>
              <a:t>Some condemn those in denominations for having non-biblical standards, but then having other standards themselves</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2 Timothy 3:16-17</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Galatians 1:13-14</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Acts 23:1</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Matthew 7:13-14</a:t>
            </a:r>
          </a:p>
          <a:p>
            <a:pPr lvl="1">
              <a:lnSpc>
                <a:spcPct val="100000"/>
              </a:lnSpc>
            </a:pPr>
            <a:r>
              <a:rPr lang="en-US" sz="3000" dirty="0">
                <a:solidFill>
                  <a:schemeClr val="accent2">
                    <a:lumMod val="75000"/>
                  </a:schemeClr>
                </a:solidFill>
                <a:latin typeface="Inter Medium" panose="020B0602030000000004" pitchFamily="34" charset="0"/>
                <a:ea typeface="Inter Medium" panose="020B0602030000000004" pitchFamily="34" charset="0"/>
              </a:rPr>
              <a:t>Revelation 22:18-19</a:t>
            </a:r>
          </a:p>
        </p:txBody>
      </p:sp>
      <p:sp>
        <p:nvSpPr>
          <p:cNvPr id="4" name="TextBox 3">
            <a:extLst>
              <a:ext uri="{FF2B5EF4-FFF2-40B4-BE49-F238E27FC236}">
                <a16:creationId xmlns:a16="http://schemas.microsoft.com/office/drawing/2014/main" id="{0E013709-7A5B-46B4-8D4C-6878F6CAEC78}"/>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
        <p:nvSpPr>
          <p:cNvPr id="5" name="Rectangle 4">
            <a:extLst>
              <a:ext uri="{FF2B5EF4-FFF2-40B4-BE49-F238E27FC236}">
                <a16:creationId xmlns:a16="http://schemas.microsoft.com/office/drawing/2014/main" id="{B9A71355-DE7E-40DC-AB96-7F7BC5784602}"/>
              </a:ext>
            </a:extLst>
          </p:cNvPr>
          <p:cNvSpPr/>
          <p:nvPr/>
        </p:nvSpPr>
        <p:spPr>
          <a:xfrm>
            <a:off x="0" y="0"/>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560EBF-BFCB-4817-82C6-FC24A343E602}"/>
              </a:ext>
            </a:extLst>
          </p:cNvPr>
          <p:cNvSpPr/>
          <p:nvPr/>
        </p:nvSpPr>
        <p:spPr>
          <a:xfrm>
            <a:off x="0" y="6415313"/>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9146BF-BEAE-4335-9A86-AC5FC948C645}"/>
              </a:ext>
            </a:extLst>
          </p:cNvPr>
          <p:cNvSpPr txBox="1"/>
          <p:nvPr/>
        </p:nvSpPr>
        <p:spPr>
          <a:xfrm>
            <a:off x="4862287" y="2844800"/>
            <a:ext cx="7141028" cy="3307252"/>
          </a:xfrm>
          <a:prstGeom prst="rect">
            <a:avLst/>
          </a:prstGeom>
          <a:solidFill>
            <a:schemeClr val="tx1"/>
          </a:solidFill>
        </p:spPr>
        <p:txBody>
          <a:bodyPr wrap="square" rtlCol="0">
            <a:spAutoFit/>
          </a:bodyPr>
          <a:lstStyle/>
          <a:p>
            <a:pPr algn="ctr">
              <a:lnSpc>
                <a:spcPct val="120000"/>
              </a:lnSpc>
            </a:pPr>
            <a:r>
              <a:rPr lang="en-US" sz="2200" dirty="0">
                <a:solidFill>
                  <a:schemeClr val="bg1"/>
                </a:solidFill>
                <a:latin typeface="Inter" panose="020B0502030000000004" pitchFamily="34" charset="0"/>
                <a:ea typeface="Inter" panose="020B0502030000000004" pitchFamily="34" charset="0"/>
              </a:rPr>
              <a:t>“And why do you look at the speck in your brother's eye, but do not consider the plank in your own eye? Or how can you say to your brother, 'Let me remove the speck from your eye'; and look, a plank is in your own eye? Hypocrite! First remove the plank from your own eye, and then you will see clearly to remove the speck from your brother's eye.”</a:t>
            </a:r>
          </a:p>
          <a:p>
            <a:pPr algn="ctr">
              <a:lnSpc>
                <a:spcPct val="120000"/>
              </a:lnSpc>
            </a:pPr>
            <a:r>
              <a:rPr lang="en-US" sz="2200" b="1" dirty="0">
                <a:solidFill>
                  <a:schemeClr val="bg1"/>
                </a:solidFill>
                <a:latin typeface="Inter" panose="020B0502030000000004" pitchFamily="34" charset="0"/>
                <a:ea typeface="Inter" panose="020B0502030000000004" pitchFamily="34" charset="0"/>
              </a:rPr>
              <a:t>Matthew 7:3-5</a:t>
            </a:r>
          </a:p>
        </p:txBody>
      </p:sp>
    </p:spTree>
    <p:extLst>
      <p:ext uri="{BB962C8B-B14F-4D97-AF65-F5344CB8AC3E}">
        <p14:creationId xmlns:p14="http://schemas.microsoft.com/office/powerpoint/2010/main" val="220921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9FEA-728F-44A9-8C21-21376D5C70BC}"/>
              </a:ext>
            </a:extLst>
          </p:cNvPr>
          <p:cNvSpPr>
            <a:spLocks noGrp="1"/>
          </p:cNvSpPr>
          <p:nvPr>
            <p:ph type="title"/>
          </p:nvPr>
        </p:nvSpPr>
        <p:spPr>
          <a:xfrm>
            <a:off x="0" y="299813"/>
            <a:ext cx="12191999" cy="897618"/>
          </a:xfrm>
          <a:solidFill>
            <a:schemeClr val="accent2">
              <a:lumMod val="75000"/>
            </a:schemeClr>
          </a:solidFill>
        </p:spPr>
        <p:txBody>
          <a:bodyPr>
            <a:normAutofit/>
          </a:bodyPr>
          <a:lstStyle/>
          <a:p>
            <a:pPr algn="ctr"/>
            <a:r>
              <a:rPr lang="en-US" sz="4200" b="1" dirty="0">
                <a:solidFill>
                  <a:schemeClr val="bg1"/>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Conclusion</a:t>
            </a:r>
          </a:p>
        </p:txBody>
      </p:sp>
      <p:sp>
        <p:nvSpPr>
          <p:cNvPr id="3" name="Content Placeholder 2">
            <a:extLst>
              <a:ext uri="{FF2B5EF4-FFF2-40B4-BE49-F238E27FC236}">
                <a16:creationId xmlns:a16="http://schemas.microsoft.com/office/drawing/2014/main" id="{275C938C-0D60-475A-9CB2-9DDEAEA8AB46}"/>
              </a:ext>
            </a:extLst>
          </p:cNvPr>
          <p:cNvSpPr>
            <a:spLocks noGrp="1"/>
          </p:cNvSpPr>
          <p:nvPr>
            <p:ph idx="1"/>
          </p:nvPr>
        </p:nvSpPr>
        <p:spPr>
          <a:xfrm>
            <a:off x="188686" y="1426482"/>
            <a:ext cx="11814628" cy="4887232"/>
          </a:xfrm>
        </p:spPr>
        <p:txBody>
          <a:bodyPr>
            <a:normAutofit/>
          </a:bodyPr>
          <a:lstStyle/>
          <a:p>
            <a:pPr>
              <a:lnSpc>
                <a:spcPct val="100000"/>
              </a:lnSpc>
            </a:pPr>
            <a:r>
              <a:rPr lang="en-US" sz="3200" b="1" dirty="0">
                <a:latin typeface="Inter" panose="020B0502030000000004" pitchFamily="34" charset="0"/>
                <a:ea typeface="Inter" panose="020B0502030000000004" pitchFamily="34" charset="0"/>
              </a:rPr>
              <a:t>We can see what we WANT to see</a:t>
            </a:r>
            <a:endParaRPr lang="en-US" sz="3000" dirty="0">
              <a:solidFill>
                <a:schemeClr val="accent2">
                  <a:lumMod val="75000"/>
                </a:schemeClr>
              </a:solidFill>
              <a:latin typeface="Inter Medium" panose="020B0602030000000004" pitchFamily="34" charset="0"/>
              <a:ea typeface="Inter Medium" panose="020B0602030000000004" pitchFamily="34" charset="0"/>
            </a:endParaRPr>
          </a:p>
          <a:p>
            <a:pPr>
              <a:lnSpc>
                <a:spcPct val="100000"/>
              </a:lnSpc>
            </a:pPr>
            <a:r>
              <a:rPr lang="en-US" sz="3200" b="1" dirty="0">
                <a:latin typeface="Inter" panose="020B0502030000000004" pitchFamily="34" charset="0"/>
                <a:ea typeface="Inter" panose="020B0502030000000004" pitchFamily="34" charset="0"/>
              </a:rPr>
              <a:t>Are we religiously inconsistent in our belief and practice?</a:t>
            </a:r>
            <a:endParaRPr lang="en-US" sz="3000" dirty="0">
              <a:solidFill>
                <a:schemeClr val="accent2">
                  <a:lumMod val="75000"/>
                </a:schemeClr>
              </a:solidFill>
              <a:latin typeface="Inter Medium" panose="020B0602030000000004" pitchFamily="34" charset="0"/>
              <a:ea typeface="Inter Medium" panose="020B0602030000000004" pitchFamily="34" charset="0"/>
            </a:endParaRPr>
          </a:p>
        </p:txBody>
      </p:sp>
      <p:sp>
        <p:nvSpPr>
          <p:cNvPr id="4" name="TextBox 3">
            <a:extLst>
              <a:ext uri="{FF2B5EF4-FFF2-40B4-BE49-F238E27FC236}">
                <a16:creationId xmlns:a16="http://schemas.microsoft.com/office/drawing/2014/main" id="{0E013709-7A5B-46B4-8D4C-6878F6CAEC78}"/>
              </a:ext>
            </a:extLst>
          </p:cNvPr>
          <p:cNvSpPr txBox="1"/>
          <p:nvPr/>
        </p:nvSpPr>
        <p:spPr>
          <a:xfrm>
            <a:off x="0" y="6560456"/>
            <a:ext cx="12192000" cy="307777"/>
          </a:xfrm>
          <a:prstGeom prst="rect">
            <a:avLst/>
          </a:prstGeom>
          <a:solidFill>
            <a:schemeClr val="tx1"/>
          </a:solidFill>
        </p:spPr>
        <p:txBody>
          <a:bodyPr wrap="square" rtlCol="0">
            <a:spAutoFit/>
          </a:bodyPr>
          <a:lstStyle/>
          <a:p>
            <a:r>
              <a:rPr lang="en-US" sz="1400" dirty="0">
                <a:solidFill>
                  <a:schemeClr val="bg1"/>
                </a:solidFill>
                <a:latin typeface="Inter" panose="020B0502030000000004" pitchFamily="34" charset="0"/>
                <a:ea typeface="Inter" panose="020B0502030000000004" pitchFamily="34" charset="0"/>
              </a:rPr>
              <a:t>Richie Thetford									            www.thetfordcountry.com</a:t>
            </a:r>
          </a:p>
        </p:txBody>
      </p:sp>
      <p:sp>
        <p:nvSpPr>
          <p:cNvPr id="5" name="Rectangle 4">
            <a:extLst>
              <a:ext uri="{FF2B5EF4-FFF2-40B4-BE49-F238E27FC236}">
                <a16:creationId xmlns:a16="http://schemas.microsoft.com/office/drawing/2014/main" id="{B9A71355-DE7E-40DC-AB96-7F7BC5784602}"/>
              </a:ext>
            </a:extLst>
          </p:cNvPr>
          <p:cNvSpPr/>
          <p:nvPr/>
        </p:nvSpPr>
        <p:spPr>
          <a:xfrm>
            <a:off x="0" y="0"/>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560EBF-BFCB-4817-82C6-FC24A343E602}"/>
              </a:ext>
            </a:extLst>
          </p:cNvPr>
          <p:cNvSpPr/>
          <p:nvPr/>
        </p:nvSpPr>
        <p:spPr>
          <a:xfrm>
            <a:off x="0" y="6415313"/>
            <a:ext cx="12192000" cy="145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6023DC-6FE8-4F95-BA55-3D2BC965E074}"/>
              </a:ext>
            </a:extLst>
          </p:cNvPr>
          <p:cNvSpPr/>
          <p:nvPr/>
        </p:nvSpPr>
        <p:spPr>
          <a:xfrm>
            <a:off x="2028372" y="2743201"/>
            <a:ext cx="8135257" cy="3519714"/>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B707E0E-75FD-4641-BFAA-22D69266388D}"/>
              </a:ext>
            </a:extLst>
          </p:cNvPr>
          <p:cNvSpPr txBox="1"/>
          <p:nvPr/>
        </p:nvSpPr>
        <p:spPr>
          <a:xfrm>
            <a:off x="2198914" y="4165597"/>
            <a:ext cx="7794172" cy="615553"/>
          </a:xfrm>
          <a:prstGeom prst="rect">
            <a:avLst/>
          </a:prstGeom>
          <a:noFill/>
        </p:spPr>
        <p:txBody>
          <a:bodyPr wrap="square" rtlCol="0">
            <a:spAutoFit/>
          </a:bodyPr>
          <a:lstStyle/>
          <a:p>
            <a:pPr algn="ctr"/>
            <a:r>
              <a:rPr lang="en-US" sz="3400" dirty="0">
                <a:solidFill>
                  <a:schemeClr val="bg1"/>
                </a:solidFill>
                <a:effectLst>
                  <a:outerShdw blurRad="38100" dist="38100" dir="2700000" algn="tl">
                    <a:srgbClr val="000000">
                      <a:alpha val="43137"/>
                    </a:srgbClr>
                  </a:outerShdw>
                </a:effectLst>
                <a:latin typeface="Inter Semi Bold" panose="020B0702030000000004" pitchFamily="34" charset="0"/>
                <a:ea typeface="Inter Semi Bold" panose="020B0702030000000004" pitchFamily="34" charset="0"/>
              </a:rPr>
              <a:t>“O Consistency, Thou Art A Jewel!”</a:t>
            </a:r>
          </a:p>
        </p:txBody>
      </p:sp>
    </p:spTree>
    <p:extLst>
      <p:ext uri="{BB962C8B-B14F-4D97-AF65-F5344CB8AC3E}">
        <p14:creationId xmlns:p14="http://schemas.microsoft.com/office/powerpoint/2010/main" val="349055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466</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Inter</vt:lpstr>
      <vt:lpstr>Inter Medium</vt:lpstr>
      <vt:lpstr>Inter Semi Bold</vt:lpstr>
      <vt:lpstr>Office Theme</vt:lpstr>
      <vt:lpstr>Inconsistencies in Religion</vt:lpstr>
      <vt:lpstr>PowerPoint Presentation</vt:lpstr>
      <vt:lpstr>Some Religious Inconsistencies Among Us</vt:lpstr>
      <vt:lpstr>Some Religious Inconsistencies Among Us</vt:lpstr>
      <vt:lpstr>Some Religious Inconsistencies Among Us</vt:lpstr>
      <vt:lpstr>Some Religious Inconsistencies Among Us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Inconsistencies in Religion</dc:title>
  <dc:creator>Richard Thetford</dc:creator>
  <cp:lastModifiedBy>Richard Thetford</cp:lastModifiedBy>
  <cp:revision>5</cp:revision>
  <dcterms:created xsi:type="dcterms:W3CDTF">2024-05-27T17:19:19Z</dcterms:created>
  <dcterms:modified xsi:type="dcterms:W3CDTF">2025-02-02T23:08:36Z</dcterms:modified>
</cp:coreProperties>
</file>