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3" autoAdjust="0"/>
    <p:restoredTop sz="94660"/>
  </p:normalViewPr>
  <p:slideViewPr>
    <p:cSldViewPr>
      <p:cViewPr varScale="1">
        <p:scale>
          <a:sx n="83" d="100"/>
          <a:sy n="83" d="100"/>
        </p:scale>
        <p:origin x="1020"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5A0B98-932C-418D-B1AE-B761A90814EE}"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BD1227-3BEA-40F7-A772-DEBE5885C22D}"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BB291D-1EF7-4CFA-9EAF-E9067E6C8A38}"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B78937-665D-4243-9F54-7871E637A919}"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6F19A4-D39A-4539-923B-59B6FA0795A3}"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C2239A-7BB8-4A84-9146-A64C41B1911D}"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72E1581-2438-4217-8C74-FBB43A3AA3FB}"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D080AD7-89D5-4C25-996A-DA63DA4A6808}"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93A0266-2BBD-4EC6-90AD-DBF3C876DEF1}"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948ABB-4835-4C3B-B1CC-AAD708167007}"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F39991-C753-46D4-A999-FC4748285A34}"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cs typeface="Calibri" panose="020F0502020204030204" pitchFamily="34" charset="0"/>
              </a:defRPr>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alibri" panose="020F0502020204030204" pitchFamily="34" charset="0"/>
                <a:cs typeface="Calibri" panose="020F0502020204030204" pitchFamily="34" charset="0"/>
              </a:defRPr>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anose="020F0502020204030204" pitchFamily="34" charset="0"/>
                <a:cs typeface="Calibri" panose="020F0502020204030204" pitchFamily="34" charset="0"/>
              </a:defRPr>
            </a:lvl1pPr>
          </a:lstStyle>
          <a:p>
            <a:fld id="{668D6D8D-53FD-47F0-90B2-D011DAF9C4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xStyles>
    <p:titleStyle>
      <a:lvl1pPr algn="ctr" rtl="0" fontAlgn="base">
        <a:spcBef>
          <a:spcPct val="0"/>
        </a:spcBef>
        <a:spcAft>
          <a:spcPct val="0"/>
        </a:spcAft>
        <a:defRPr sz="4400">
          <a:solidFill>
            <a:schemeClr val="tx2"/>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Calibri" panose="020F0502020204030204" pitchFamily="34" charset="0"/>
          <a:ea typeface="+mn-ea"/>
          <a:cs typeface="Calibri" panose="020F0502020204030204" pitchFamily="34" charset="0"/>
        </a:defRPr>
      </a:lvl1pPr>
      <a:lvl2pPr marL="742950" indent="-285750" algn="l" rtl="0" fontAlgn="base">
        <a:spcBef>
          <a:spcPct val="20000"/>
        </a:spcBef>
        <a:spcAft>
          <a:spcPct val="0"/>
        </a:spcAft>
        <a:buChar char="–"/>
        <a:defRPr sz="2800">
          <a:solidFill>
            <a:schemeClr val="tx1"/>
          </a:solidFill>
          <a:latin typeface="Calibri" panose="020F0502020204030204" pitchFamily="34" charset="0"/>
          <a:cs typeface="Calibri" panose="020F0502020204030204" pitchFamily="34" charset="0"/>
        </a:defRPr>
      </a:lvl2pPr>
      <a:lvl3pPr marL="1143000" indent="-228600" algn="l" rtl="0" fontAlgn="base">
        <a:spcBef>
          <a:spcPct val="20000"/>
        </a:spcBef>
        <a:spcAft>
          <a:spcPct val="0"/>
        </a:spcAft>
        <a:buChar char="•"/>
        <a:defRPr sz="2400">
          <a:solidFill>
            <a:schemeClr val="tx1"/>
          </a:solidFill>
          <a:latin typeface="Calibri" panose="020F0502020204030204" pitchFamily="34" charset="0"/>
          <a:cs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 name="Rectangle 2"/>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4" name="Rectangle 3"/>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5" name="Rectangle 4"/>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6" name="Rectangle 5"/>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7" name="Rectangle 6"/>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8" name="Rectangle 7"/>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9" name="Rectangle 8"/>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10" name="Rectangle 9"/>
          <p:cNvSpPr/>
          <p:nvPr/>
        </p:nvSpPr>
        <p:spPr>
          <a:xfrm>
            <a:off x="2057400" y="381000"/>
            <a:ext cx="8077200" cy="1828801"/>
          </a:xfrm>
          <a:prstGeom prst="rect">
            <a:avLst/>
          </a:prstGeom>
          <a:noFill/>
        </p:spPr>
        <p:txBody>
          <a:bodyPr wrap="none" lIns="91440" tIns="45720" rIns="91440" bIns="45720" numCol="1">
            <a:prstTxWarp prst="textTriangle">
              <a:avLst/>
            </a:prstTxWarp>
            <a:spAutoFit/>
          </a:bodyPr>
          <a:lstStyle/>
          <a:p>
            <a:pPr algn="ctr"/>
            <a:r>
              <a:rPr lang="en-US" sz="5400" b="1" spc="50" dirty="0">
                <a:ln w="28575" cmpd="sng">
                  <a:solidFill>
                    <a:srgbClr val="FFFF00"/>
                  </a:solidFill>
                  <a:prstDash val="solid"/>
                </a:ln>
                <a:solidFill>
                  <a:srgbClr val="A50021"/>
                </a:solidFill>
                <a:effectLst>
                  <a:glow rad="53100">
                    <a:schemeClr val="accent6">
                      <a:satMod val="180000"/>
                      <a:alpha val="30000"/>
                    </a:schemeClr>
                  </a:glow>
                </a:effectLst>
                <a:latin typeface="Calibri" panose="020F0502020204030204" pitchFamily="34" charset="0"/>
                <a:cs typeface="Calibri" panose="020F0502020204030204" pitchFamily="34" charset="0"/>
              </a:rPr>
              <a:t>I’ll See You in the Rapture!</a:t>
            </a:r>
          </a:p>
        </p:txBody>
      </p:sp>
      <p:pic>
        <p:nvPicPr>
          <p:cNvPr id="11" name="Picture 10" descr="clouds.jpg"/>
          <p:cNvPicPr>
            <a:picLocks noChangeAspect="1"/>
          </p:cNvPicPr>
          <p:nvPr/>
        </p:nvPicPr>
        <p:blipFill>
          <a:blip r:embed="rId2" cstate="print"/>
          <a:stretch>
            <a:fillRect/>
          </a:stretch>
        </p:blipFill>
        <p:spPr>
          <a:xfrm>
            <a:off x="3543300" y="2971800"/>
            <a:ext cx="5105400" cy="3048000"/>
          </a:xfrm>
          <a:prstGeom prst="rect">
            <a:avLst/>
          </a:prstGeom>
        </p:spPr>
      </p:pic>
      <p:sp>
        <p:nvSpPr>
          <p:cNvPr id="12" name="TextBox 11"/>
          <p:cNvSpPr txBox="1"/>
          <p:nvPr/>
        </p:nvSpPr>
        <p:spPr>
          <a:xfrm>
            <a:off x="1905000" y="2126159"/>
            <a:ext cx="8382000" cy="769441"/>
          </a:xfrm>
          <a:prstGeom prst="rect">
            <a:avLst/>
          </a:prstGeom>
          <a:noFill/>
        </p:spPr>
        <p:txBody>
          <a:bodyPr wrap="square" rtlCol="0">
            <a:spAutoFit/>
          </a:bodyPr>
          <a:lstStyle/>
          <a:p>
            <a:pPr algn="ctr"/>
            <a:r>
              <a:rPr lang="en-US" sz="4400" b="1" dirty="0">
                <a:solidFill>
                  <a:srgbClr val="A50021"/>
                </a:solidFill>
                <a:latin typeface="Calibri" panose="020F0502020204030204" pitchFamily="34" charset="0"/>
                <a:cs typeface="Calibri" panose="020F0502020204030204" pitchFamily="34" charset="0"/>
              </a:rPr>
              <a:t>A look at </a:t>
            </a:r>
            <a:r>
              <a:rPr lang="en-US" sz="4400" b="1" dirty="0" err="1">
                <a:solidFill>
                  <a:srgbClr val="A50021"/>
                </a:solidFill>
                <a:latin typeface="Calibri" panose="020F0502020204030204" pitchFamily="34" charset="0"/>
                <a:cs typeface="Calibri" panose="020F0502020204030204" pitchFamily="34" charset="0"/>
              </a:rPr>
              <a:t>Premillennialism</a:t>
            </a:r>
            <a:endParaRPr lang="en-US" sz="4400" b="1" dirty="0">
              <a:solidFill>
                <a:srgbClr val="A50021"/>
              </a:solidFill>
              <a:latin typeface="Calibri" panose="020F0502020204030204" pitchFamily="34" charset="0"/>
              <a:cs typeface="Calibri" panose="020F0502020204030204" pitchFamily="34" charset="0"/>
            </a:endParaRPr>
          </a:p>
        </p:txBody>
      </p:sp>
      <p:sp>
        <p:nvSpPr>
          <p:cNvPr id="13" name="TextBox 12"/>
          <p:cNvSpPr txBox="1"/>
          <p:nvPr/>
        </p:nvSpPr>
        <p:spPr>
          <a:xfrm>
            <a:off x="3810000" y="4876801"/>
            <a:ext cx="4572000" cy="584775"/>
          </a:xfrm>
          <a:prstGeom prst="rect">
            <a:avLst/>
          </a:prstGeom>
          <a:noFill/>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Corinthians 15:24-28</a:t>
            </a:r>
          </a:p>
        </p:txBody>
      </p:sp>
      <p:sp>
        <p:nvSpPr>
          <p:cNvPr id="14" name="TextBox 13">
            <a:extLst>
              <a:ext uri="{FF2B5EF4-FFF2-40B4-BE49-F238E27FC236}">
                <a16:creationId xmlns:a16="http://schemas.microsoft.com/office/drawing/2014/main" id="{5E1E8CA2-67CE-4325-B6A4-AD75BAB6E83F}"/>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ChangeArrowheads="1"/>
          </p:cNvSpPr>
          <p:nvPr/>
        </p:nvSpPr>
        <p:spPr bwMode="auto">
          <a:xfrm>
            <a:off x="2057400" y="1676399"/>
            <a:ext cx="8077200" cy="688775"/>
          </a:xfrm>
          <a:prstGeom prst="rect">
            <a:avLst/>
          </a:prstGeom>
          <a:solidFill>
            <a:srgbClr val="A5002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55" name="WordArt 7"/>
          <p:cNvSpPr>
            <a:spLocks noChangeArrowheads="1" noChangeShapeType="1" noTextEdit="1"/>
          </p:cNvSpPr>
          <p:nvPr/>
        </p:nvSpPr>
        <p:spPr bwMode="auto">
          <a:xfrm>
            <a:off x="1981200" y="533400"/>
            <a:ext cx="8229600" cy="685800"/>
          </a:xfrm>
          <a:prstGeom prst="rect">
            <a:avLst/>
          </a:prstGeom>
        </p:spPr>
        <p:txBody>
          <a:bodyPr wrap="none" fromWordArt="1">
            <a:prstTxWarp prst="textPlain">
              <a:avLst>
                <a:gd name="adj" fmla="val 50000"/>
              </a:avLst>
            </a:prstTxWarp>
          </a:bodyPr>
          <a:lstStyle/>
          <a:p>
            <a:pPr algn="ctr"/>
            <a:r>
              <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Defining </a:t>
            </a:r>
            <a:r>
              <a:rPr lang="en-US" sz="3600" b="1" kern="10" dirty="0" err="1">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Premillennialism</a:t>
            </a:r>
            <a:endPar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endParaRPr>
          </a:p>
        </p:txBody>
      </p:sp>
      <p:sp>
        <p:nvSpPr>
          <p:cNvPr id="2057" name="Text Box 9"/>
          <p:cNvSpPr txBox="1">
            <a:spLocks noChangeArrowheads="1"/>
          </p:cNvSpPr>
          <p:nvPr/>
        </p:nvSpPr>
        <p:spPr bwMode="auto">
          <a:xfrm>
            <a:off x="2057400" y="1676401"/>
            <a:ext cx="8077200" cy="646331"/>
          </a:xfrm>
          <a:prstGeom prst="rect">
            <a:avLst/>
          </a:prstGeom>
          <a:noFill/>
          <a:ln w="9525">
            <a:noFill/>
            <a:miter lim="800000"/>
            <a:headEnd/>
            <a:tailEnd/>
          </a:ln>
          <a:effectLst>
            <a:outerShdw dist="35921" dir="2700000" algn="ctr" rotWithShape="0">
              <a:schemeClr val="tx1"/>
            </a:outerShdw>
          </a:effectLst>
        </p:spPr>
        <p:txBody>
          <a:bodyPr wrap="square">
            <a:spAutoFit/>
          </a:bodyPr>
          <a:lstStyle/>
          <a:p>
            <a:pPr algn="ctr">
              <a:spcBef>
                <a:spcPct val="50000"/>
              </a:spcBef>
            </a:pPr>
            <a:r>
              <a:rPr lang="en-US" sz="3600" b="1" dirty="0">
                <a:solidFill>
                  <a:schemeClr val="bg1"/>
                </a:solidFill>
                <a:latin typeface="Calibri" panose="020F0502020204030204" pitchFamily="34" charset="0"/>
                <a:cs typeface="Calibri" panose="020F0502020204030204" pitchFamily="34" charset="0"/>
              </a:rPr>
              <a:t>“Pre”</a:t>
            </a:r>
            <a:r>
              <a:rPr lang="en-US" sz="3600" dirty="0">
                <a:solidFill>
                  <a:schemeClr val="bg1"/>
                </a:solidFill>
                <a:latin typeface="Calibri" panose="020F0502020204030204" pitchFamily="34" charset="0"/>
                <a:cs typeface="Calibri" panose="020F0502020204030204" pitchFamily="34" charset="0"/>
              </a:rPr>
              <a:t> (before) </a:t>
            </a:r>
            <a:r>
              <a:rPr lang="en-US" sz="3600" b="1" dirty="0">
                <a:solidFill>
                  <a:schemeClr val="bg1"/>
                </a:solidFill>
                <a:latin typeface="Calibri" panose="020F0502020204030204" pitchFamily="34" charset="0"/>
                <a:cs typeface="Calibri" panose="020F0502020204030204" pitchFamily="34" charset="0"/>
              </a:rPr>
              <a:t>“millennium” </a:t>
            </a:r>
            <a:r>
              <a:rPr lang="en-US" sz="3600" dirty="0">
                <a:solidFill>
                  <a:schemeClr val="bg1"/>
                </a:solidFill>
                <a:latin typeface="Calibri" panose="020F0502020204030204" pitchFamily="34" charset="0"/>
                <a:cs typeface="Calibri" panose="020F0502020204030204" pitchFamily="34" charset="0"/>
              </a:rPr>
              <a:t>(1,000)</a:t>
            </a:r>
          </a:p>
        </p:txBody>
      </p:sp>
      <p:sp>
        <p:nvSpPr>
          <p:cNvPr id="2058" name="Text Box 10"/>
          <p:cNvSpPr txBox="1">
            <a:spLocks noChangeArrowheads="1"/>
          </p:cNvSpPr>
          <p:nvPr/>
        </p:nvSpPr>
        <p:spPr bwMode="auto">
          <a:xfrm>
            <a:off x="533400" y="2501900"/>
            <a:ext cx="11201400" cy="2862322"/>
          </a:xfrm>
          <a:prstGeom prst="rect">
            <a:avLst/>
          </a:prstGeom>
          <a:noFill/>
          <a:ln w="9525">
            <a:noFill/>
            <a:miter lim="800000"/>
            <a:headEnd/>
            <a:tailEnd/>
          </a:ln>
          <a:effectLst/>
        </p:spPr>
        <p:txBody>
          <a:bodyPr wrap="square">
            <a:spAutoFit/>
          </a:bodyPr>
          <a:lstStyle/>
          <a:p>
            <a:pPr algn="ctr">
              <a:spcBef>
                <a:spcPct val="50000"/>
              </a:spcBef>
            </a:pPr>
            <a:r>
              <a:rPr lang="en-US" sz="3600" b="1" dirty="0">
                <a:solidFill>
                  <a:srgbClr val="A5002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What does it teach?</a:t>
            </a:r>
          </a:p>
          <a:p>
            <a:pPr>
              <a:spcBef>
                <a:spcPct val="50000"/>
              </a:spcBef>
            </a:pPr>
            <a:r>
              <a:rPr lang="en-US" sz="3200" dirty="0">
                <a:latin typeface="Calibri" panose="020F0502020204030204" pitchFamily="34" charset="0"/>
                <a:cs typeface="Calibri" panose="020F0502020204030204" pitchFamily="34" charset="0"/>
              </a:rPr>
              <a:t>The basic doctrine teaches that Jesus will return to earth before He begins His 1,000-year reign on earth. After the 1,000-year reign on earth, the saints will go to heaven for eternity and the wicked will be consigned to hell for eternity.</a:t>
            </a:r>
          </a:p>
        </p:txBody>
      </p:sp>
      <p:sp>
        <p:nvSpPr>
          <p:cNvPr id="21" name="Line 6"/>
          <p:cNvSpPr>
            <a:spLocks noChangeShapeType="1"/>
          </p:cNvSpPr>
          <p:nvPr/>
        </p:nvSpPr>
        <p:spPr bwMode="auto">
          <a:xfrm>
            <a:off x="1981200" y="1447800"/>
            <a:ext cx="8229600" cy="0"/>
          </a:xfrm>
          <a:prstGeom prst="line">
            <a:avLst/>
          </a:prstGeom>
          <a:noFill/>
          <a:ln w="57150">
            <a:solidFill>
              <a:srgbClr val="C00000"/>
            </a:solidFill>
            <a:round/>
            <a:headEnd/>
            <a:tailEnd/>
          </a:ln>
          <a:effectLst>
            <a:outerShdw dist="35921" dir="2700000" algn="ctr" rotWithShape="0">
              <a:srgbClr val="FFFF00"/>
            </a:outerShdw>
          </a:effectLst>
        </p:spPr>
        <p:txBody>
          <a:bodyPr/>
          <a:lstStyle/>
          <a:p>
            <a:endParaRPr lang="en-US" dirty="0">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E5BB26D9-0B9F-44DC-8508-CA907D7B0A39}"/>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88F9A11F-617C-4A40-A6EC-46006CB8319F}"/>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id="{49571439-8BDB-4C08-84D7-71CC035978A1}"/>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B8234A94-B3D0-48B8-BF54-64D49B08A573}"/>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2990D559-73AB-43D6-ACBF-770EC86B97B5}"/>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13E24947-94C4-41AF-9673-7808BAC38E85}"/>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1E7CCB3D-385A-4F8E-B5FC-CFA3B43C875E}"/>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D15A0B8E-BB8C-4ACB-AC90-12B4FD24C60C}"/>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5EBBE6F3-B76E-4505-BA85-D32074BC4CA0}"/>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055"/>
                                        </p:tgtEl>
                                        <p:attrNameLst>
                                          <p:attrName>style.visibility</p:attrName>
                                        </p:attrNameLst>
                                      </p:cBhvr>
                                      <p:to>
                                        <p:strVal val="visible"/>
                                      </p:to>
                                    </p:set>
                                    <p:anim calcmode="lin" valueType="num">
                                      <p:cBhvr>
                                        <p:cTn id="7" dur="500" fill="hold"/>
                                        <p:tgtEl>
                                          <p:spTgt spid="2055"/>
                                        </p:tgtEl>
                                        <p:attrNameLst>
                                          <p:attrName>ppt_w</p:attrName>
                                        </p:attrNameLst>
                                      </p:cBhvr>
                                      <p:tavLst>
                                        <p:tav tm="0">
                                          <p:val>
                                            <p:fltVal val="0"/>
                                          </p:val>
                                        </p:tav>
                                        <p:tav tm="100000">
                                          <p:val>
                                            <p:strVal val="#ppt_w"/>
                                          </p:val>
                                        </p:tav>
                                      </p:tavLst>
                                    </p:anim>
                                    <p:anim calcmode="lin" valueType="num">
                                      <p:cBhvr>
                                        <p:cTn id="8" dur="500" fill="hold"/>
                                        <p:tgtEl>
                                          <p:spTgt spid="205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1" nodeType="after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blinds(horizontal)">
                                      <p:cBhvr>
                                        <p:cTn id="18" dur="500"/>
                                        <p:tgtEl>
                                          <p:spTgt spid="205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057"/>
                                        </p:tgtEl>
                                        <p:attrNameLst>
                                          <p:attrName>style.visibility</p:attrName>
                                        </p:attrNameLst>
                                      </p:cBhvr>
                                      <p:to>
                                        <p:strVal val="visible"/>
                                      </p:to>
                                    </p:set>
                                    <p:animEffect transition="in" filter="blinds(horizontal)">
                                      <p:cBhvr>
                                        <p:cTn id="21" dur="500"/>
                                        <p:tgtEl>
                                          <p:spTgt spid="2057"/>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2058">
                                            <p:txEl>
                                              <p:pRg st="0" end="0"/>
                                            </p:txEl>
                                          </p:spTgt>
                                        </p:tgtEl>
                                        <p:attrNameLst>
                                          <p:attrName>style.visibility</p:attrName>
                                        </p:attrNameLst>
                                      </p:cBhvr>
                                      <p:to>
                                        <p:strVal val="visible"/>
                                      </p:to>
                                    </p:set>
                                    <p:anim calcmode="lin" valueType="num">
                                      <p:cBhvr>
                                        <p:cTn id="26" dur="500" fill="hold"/>
                                        <p:tgtEl>
                                          <p:spTgt spid="2058">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2058">
                                            <p:txEl>
                                              <p:pRg st="0" end="0"/>
                                            </p:txEl>
                                          </p:spTgt>
                                        </p:tgtEl>
                                        <p:attrNameLst>
                                          <p:attrName>ppt_h</p:attrName>
                                        </p:attrNameLst>
                                      </p:cBhvr>
                                      <p:tavLst>
                                        <p:tav tm="0">
                                          <p:val>
                                            <p:fltVal val="0"/>
                                          </p:val>
                                        </p:tav>
                                        <p:tav tm="100000">
                                          <p:val>
                                            <p:strVal val="#ppt_h"/>
                                          </p:val>
                                        </p:tav>
                                      </p:tavLst>
                                    </p:anim>
                                  </p:childTnLst>
                                </p:cTn>
                              </p:par>
                            </p:childTnLst>
                          </p:cTn>
                        </p:par>
                        <p:par>
                          <p:cTn id="28" fill="hold">
                            <p:stCondLst>
                              <p:cond delay="500"/>
                            </p:stCondLst>
                            <p:childTnLst>
                              <p:par>
                                <p:cTn id="29" presetID="23" presetClass="entr" presetSubtype="16" fill="hold" nodeType="afterEffect">
                                  <p:stCondLst>
                                    <p:cond delay="0"/>
                                  </p:stCondLst>
                                  <p:childTnLst>
                                    <p:set>
                                      <p:cBhvr>
                                        <p:cTn id="30" dur="1" fill="hold">
                                          <p:stCondLst>
                                            <p:cond delay="0"/>
                                          </p:stCondLst>
                                        </p:cTn>
                                        <p:tgtEl>
                                          <p:spTgt spid="2058">
                                            <p:txEl>
                                              <p:pRg st="1" end="1"/>
                                            </p:txEl>
                                          </p:spTgt>
                                        </p:tgtEl>
                                        <p:attrNameLst>
                                          <p:attrName>style.visibility</p:attrName>
                                        </p:attrNameLst>
                                      </p:cBhvr>
                                      <p:to>
                                        <p:strVal val="visible"/>
                                      </p:to>
                                    </p:set>
                                    <p:anim calcmode="lin" valueType="num">
                                      <p:cBhvr>
                                        <p:cTn id="31" dur="500" fill="hold"/>
                                        <p:tgtEl>
                                          <p:spTgt spid="2058">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2058">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animBg="1"/>
      <p:bldP spid="2055" grpId="0"/>
      <p:bldP spid="2057" grpId="0"/>
      <p:bldP spid="21"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WordArt 4"/>
          <p:cNvSpPr>
            <a:spLocks noChangeArrowheads="1" noChangeShapeType="1" noTextEdit="1"/>
          </p:cNvSpPr>
          <p:nvPr/>
        </p:nvSpPr>
        <p:spPr bwMode="auto">
          <a:xfrm>
            <a:off x="1981200" y="533400"/>
            <a:ext cx="8153400" cy="685800"/>
          </a:xfrm>
          <a:prstGeom prst="rect">
            <a:avLst/>
          </a:prstGeom>
        </p:spPr>
        <p:txBody>
          <a:bodyPr wrap="none" fromWordArt="1">
            <a:prstTxWarp prst="textPlain">
              <a:avLst>
                <a:gd name="adj" fmla="val 50000"/>
              </a:avLst>
            </a:prstTxWarp>
          </a:bodyPr>
          <a:lstStyle/>
          <a:p>
            <a:pPr algn="ctr"/>
            <a:r>
              <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Rapture and Tribulation</a:t>
            </a:r>
          </a:p>
        </p:txBody>
      </p:sp>
      <p:sp>
        <p:nvSpPr>
          <p:cNvPr id="3077" name="Text Box 5"/>
          <p:cNvSpPr txBox="1">
            <a:spLocks noChangeArrowheads="1"/>
          </p:cNvSpPr>
          <p:nvPr/>
        </p:nvSpPr>
        <p:spPr bwMode="auto">
          <a:xfrm>
            <a:off x="457200" y="1600201"/>
            <a:ext cx="11277600" cy="4401205"/>
          </a:xfrm>
          <a:prstGeom prst="rect">
            <a:avLst/>
          </a:prstGeom>
          <a:noFill/>
          <a:ln w="9525">
            <a:noFill/>
            <a:miter lim="800000"/>
            <a:headEnd/>
            <a:tailEnd/>
          </a:ln>
          <a:effectLst/>
        </p:spPr>
        <p:txBody>
          <a:bodyPr wrap="square">
            <a:spAutoFit/>
          </a:bodyPr>
          <a:lstStyle/>
          <a:p>
            <a:pPr>
              <a:spcBef>
                <a:spcPct val="50000"/>
              </a:spcBef>
            </a:pPr>
            <a:r>
              <a:rPr lang="en-US" sz="2800" dirty="0">
                <a:latin typeface="Calibri" panose="020F0502020204030204" pitchFamily="34" charset="0"/>
                <a:cs typeface="Calibri" panose="020F0502020204030204" pitchFamily="34" charset="0"/>
              </a:rPr>
              <a:t>That there will be a seven-year period of unparalleled tribulation on earth at the end of the church age. It will be so terrible that Jesus will take all the saints off the earth so that they will not have to suffer through the tribulation. This process of being caught up to meet the Lord is called the “rapture.” At the beginning of the tribulation (at the point of rapture), the righteous dead are to be raised and will be part of the rapture. During the tribulation period, the gospel is to be spread to the four corners of the earth according to Matthew 24:14. At the end of the seven-year tribulation, there will be a great battle between the forces of Satan and the forces of righteousness. This will be called the Battle of Armageddon.</a:t>
            </a:r>
          </a:p>
        </p:txBody>
      </p:sp>
      <p:sp>
        <p:nvSpPr>
          <p:cNvPr id="3078" name="Line 6"/>
          <p:cNvSpPr>
            <a:spLocks noChangeShapeType="1"/>
          </p:cNvSpPr>
          <p:nvPr/>
        </p:nvSpPr>
        <p:spPr bwMode="auto">
          <a:xfrm>
            <a:off x="1981200" y="1447800"/>
            <a:ext cx="8229600" cy="0"/>
          </a:xfrm>
          <a:prstGeom prst="line">
            <a:avLst/>
          </a:prstGeom>
          <a:noFill/>
          <a:ln w="57150">
            <a:solidFill>
              <a:srgbClr val="C00000"/>
            </a:solidFill>
            <a:round/>
            <a:headEnd/>
            <a:tailEnd/>
          </a:ln>
          <a:effectLst>
            <a:outerShdw dist="35921" dir="2700000" algn="ctr" rotWithShape="0">
              <a:srgbClr val="FFFF00"/>
            </a:outerShdw>
          </a:effectLst>
        </p:spPr>
        <p:txBody>
          <a:bodyPr/>
          <a:lstStyle/>
          <a:p>
            <a:endParaRPr lang="en-US"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E2444A13-2B3A-498C-BE33-54E65A010D91}"/>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53FEFC0D-47FF-4437-B355-F37245626975}"/>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8DED7932-529F-484F-BA4C-88DF08B17FCE}"/>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F1BDB3E1-1E4F-427F-91E4-7AE55F30347E}"/>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6298D181-1B7D-4BEB-9D6F-9B5F9AAEA20E}"/>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1" name="Rectangle 20">
            <a:extLst>
              <a:ext uri="{FF2B5EF4-FFF2-40B4-BE49-F238E27FC236}">
                <a16:creationId xmlns:a16="http://schemas.microsoft.com/office/drawing/2014/main" id="{8E82CEFE-A82F-4E02-9174-8B4476A84A57}"/>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id="{EEA05F29-CD22-441B-866F-9CA0C0458D3E}"/>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1D22EA49-2DC8-4CBD-AEA8-AB52BB09EC6E}"/>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95FF362F-C411-49DC-BECE-264E57FAC9B0}"/>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500" fill="hold"/>
                                        <p:tgtEl>
                                          <p:spTgt spid="3076"/>
                                        </p:tgtEl>
                                        <p:attrNameLst>
                                          <p:attrName>ppt_w</p:attrName>
                                        </p:attrNameLst>
                                      </p:cBhvr>
                                      <p:tavLst>
                                        <p:tav tm="0">
                                          <p:val>
                                            <p:fltVal val="0"/>
                                          </p:val>
                                        </p:tav>
                                        <p:tav tm="100000">
                                          <p:val>
                                            <p:strVal val="#ppt_w"/>
                                          </p:val>
                                        </p:tav>
                                      </p:tavLst>
                                    </p:anim>
                                    <p:anim calcmode="lin" valueType="num">
                                      <p:cBhvr>
                                        <p:cTn id="8" dur="500" fill="hold"/>
                                        <p:tgtEl>
                                          <p:spTgt spid="307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078"/>
                                        </p:tgtEl>
                                        <p:attrNameLst>
                                          <p:attrName>style.visibility</p:attrName>
                                        </p:attrNameLst>
                                      </p:cBhvr>
                                      <p:to>
                                        <p:strVal val="visible"/>
                                      </p:to>
                                    </p:set>
                                    <p:anim calcmode="lin" valueType="num">
                                      <p:cBhvr>
                                        <p:cTn id="12" dur="500" fill="hold"/>
                                        <p:tgtEl>
                                          <p:spTgt spid="3078"/>
                                        </p:tgtEl>
                                        <p:attrNameLst>
                                          <p:attrName>ppt_w</p:attrName>
                                        </p:attrNameLst>
                                      </p:cBhvr>
                                      <p:tavLst>
                                        <p:tav tm="0">
                                          <p:val>
                                            <p:fltVal val="0"/>
                                          </p:val>
                                        </p:tav>
                                        <p:tav tm="100000">
                                          <p:val>
                                            <p:strVal val="#ppt_w"/>
                                          </p:val>
                                        </p:tav>
                                      </p:tavLst>
                                    </p:anim>
                                    <p:anim calcmode="lin" valueType="num">
                                      <p:cBhvr>
                                        <p:cTn id="13" dur="500" fill="hold"/>
                                        <p:tgtEl>
                                          <p:spTgt spid="3078"/>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077">
                                            <p:txEl>
                                              <p:pRg st="0" end="0"/>
                                            </p:txEl>
                                          </p:spTgt>
                                        </p:tgtEl>
                                        <p:attrNameLst>
                                          <p:attrName>style.visibility</p:attrName>
                                        </p:attrNameLst>
                                      </p:cBhvr>
                                      <p:to>
                                        <p:strVal val="visible"/>
                                      </p:to>
                                    </p:set>
                                    <p:anim calcmode="lin" valueType="num">
                                      <p:cBhvr>
                                        <p:cTn id="17" dur="500" fill="hold"/>
                                        <p:tgtEl>
                                          <p:spTgt spid="307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07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57200" y="1524000"/>
            <a:ext cx="11277600" cy="3539430"/>
          </a:xfrm>
          <a:prstGeom prst="rect">
            <a:avLst/>
          </a:prstGeom>
          <a:noFill/>
          <a:ln w="9525">
            <a:noFill/>
            <a:miter lim="800000"/>
            <a:headEnd/>
            <a:tailEnd/>
          </a:ln>
          <a:effectLst/>
        </p:spPr>
        <p:txBody>
          <a:bodyPr wrap="square">
            <a:spAutoFit/>
          </a:bodyPr>
          <a:lstStyle/>
          <a:p>
            <a:pPr>
              <a:spcBef>
                <a:spcPct val="50000"/>
              </a:spcBef>
            </a:pPr>
            <a:r>
              <a:rPr lang="en-US" sz="2800" dirty="0">
                <a:latin typeface="Calibri" panose="020F0502020204030204" pitchFamily="34" charset="0"/>
                <a:cs typeface="Calibri" panose="020F0502020204030204" pitchFamily="34" charset="0"/>
              </a:rPr>
              <a:t>During the battle of Armageddon, Christ will return to earth in flaming fire and destroy the forces of Satan. At this point, Satan will be bound for 1,000 years and the millennial reign will begin. The tribulation period is marked by two separate resurrections. At the “rapture</a:t>
            </a:r>
            <a:r>
              <a:rPr lang="en-US" sz="2800" i="1" dirty="0">
                <a:latin typeface="Calibri" panose="020F0502020204030204" pitchFamily="34" charset="0"/>
                <a:cs typeface="Calibri" panose="020F0502020204030204" pitchFamily="34" charset="0"/>
              </a:rPr>
              <a:t>” (the beginning of the tribulation)</a:t>
            </a:r>
            <a:r>
              <a:rPr lang="en-US" sz="2800" dirty="0">
                <a:latin typeface="Calibri" panose="020F0502020204030204" pitchFamily="34" charset="0"/>
                <a:cs typeface="Calibri" panose="020F0502020204030204" pitchFamily="34" charset="0"/>
              </a:rPr>
              <a:t>, there is a general resurrection of the righteous. At the revelation </a:t>
            </a:r>
            <a:r>
              <a:rPr lang="en-US" sz="2800" i="1" dirty="0">
                <a:latin typeface="Calibri" panose="020F0502020204030204" pitchFamily="34" charset="0"/>
                <a:cs typeface="Calibri" panose="020F0502020204030204" pitchFamily="34" charset="0"/>
              </a:rPr>
              <a:t>(the end of the tribulation)</a:t>
            </a:r>
            <a:r>
              <a:rPr lang="en-US" sz="2800" dirty="0">
                <a:latin typeface="Calibri" panose="020F0502020204030204" pitchFamily="34" charset="0"/>
                <a:cs typeface="Calibri" panose="020F0502020204030204" pitchFamily="34" charset="0"/>
              </a:rPr>
              <a:t>, there will be a resurrection of the tribulation saints </a:t>
            </a:r>
            <a:r>
              <a:rPr lang="en-US" sz="2800" i="1" dirty="0">
                <a:latin typeface="Calibri" panose="020F0502020204030204" pitchFamily="34" charset="0"/>
                <a:cs typeface="Calibri" panose="020F0502020204030204" pitchFamily="34" charset="0"/>
              </a:rPr>
              <a:t>(those who are converted during the tribulation period and died before the revelation of Christ from heaven)</a:t>
            </a:r>
            <a:r>
              <a:rPr lang="en-US" sz="2800" dirty="0">
                <a:latin typeface="Calibri" panose="020F0502020204030204" pitchFamily="34" charset="0"/>
                <a:cs typeface="Calibri" panose="020F0502020204030204" pitchFamily="34" charset="0"/>
              </a:rPr>
              <a:t>.</a:t>
            </a:r>
          </a:p>
        </p:txBody>
      </p:sp>
      <p:sp>
        <p:nvSpPr>
          <p:cNvPr id="4101" name="Rectangle 5"/>
          <p:cNvSpPr>
            <a:spLocks noChangeArrowheads="1"/>
          </p:cNvSpPr>
          <p:nvPr/>
        </p:nvSpPr>
        <p:spPr bwMode="auto">
          <a:xfrm>
            <a:off x="304800" y="5105401"/>
            <a:ext cx="11506200" cy="533399"/>
          </a:xfrm>
          <a:prstGeom prst="rect">
            <a:avLst/>
          </a:prstGeom>
          <a:solidFill>
            <a:srgbClr val="C000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102" name="Text Box 6"/>
          <p:cNvSpPr txBox="1">
            <a:spLocks noChangeArrowheads="1"/>
          </p:cNvSpPr>
          <p:nvPr/>
        </p:nvSpPr>
        <p:spPr bwMode="auto">
          <a:xfrm>
            <a:off x="381000" y="5054025"/>
            <a:ext cx="11430000" cy="584775"/>
          </a:xfrm>
          <a:prstGeom prst="rect">
            <a:avLst/>
          </a:prstGeom>
          <a:noFill/>
          <a:ln w="9525">
            <a:noFill/>
            <a:miter lim="800000"/>
            <a:headEnd/>
            <a:tailEnd/>
          </a:ln>
          <a:effectLst/>
        </p:spPr>
        <p:txBody>
          <a:bodyPr wrap="square">
            <a:spAutoFit/>
          </a:bodyPr>
          <a:lstStyle/>
          <a:p>
            <a:pPr algn="ctr">
              <a:spcBef>
                <a:spcPct val="50000"/>
              </a:spcBef>
            </a:pPr>
            <a:r>
              <a:rPr lang="en-US" sz="3200" dirty="0">
                <a:solidFill>
                  <a:schemeClr val="bg1"/>
                </a:solidFill>
                <a:latin typeface="Calibri" panose="020F0502020204030204" pitchFamily="34" charset="0"/>
                <a:cs typeface="Calibri" panose="020F0502020204030204" pitchFamily="34" charset="0"/>
              </a:rPr>
              <a:t>During the tribulation period the </a:t>
            </a:r>
            <a:r>
              <a:rPr lang="en-US" sz="3200" i="1" dirty="0">
                <a:solidFill>
                  <a:schemeClr val="bg1"/>
                </a:solidFill>
                <a:latin typeface="Calibri" panose="020F0502020204030204" pitchFamily="34" charset="0"/>
                <a:cs typeface="Calibri" panose="020F0502020204030204" pitchFamily="34" charset="0"/>
              </a:rPr>
              <a:t>“Anti-Christ” </a:t>
            </a:r>
            <a:r>
              <a:rPr lang="en-US" sz="3200" dirty="0">
                <a:solidFill>
                  <a:schemeClr val="bg1"/>
                </a:solidFill>
                <a:latin typeface="Calibri" panose="020F0502020204030204" pitchFamily="34" charset="0"/>
                <a:cs typeface="Calibri" panose="020F0502020204030204" pitchFamily="34" charset="0"/>
              </a:rPr>
              <a:t>will be revealed</a:t>
            </a:r>
          </a:p>
        </p:txBody>
      </p:sp>
      <p:sp>
        <p:nvSpPr>
          <p:cNvPr id="4103" name="Text Box 7"/>
          <p:cNvSpPr txBox="1">
            <a:spLocks noChangeArrowheads="1"/>
          </p:cNvSpPr>
          <p:nvPr/>
        </p:nvSpPr>
        <p:spPr bwMode="auto">
          <a:xfrm>
            <a:off x="381000" y="5710535"/>
            <a:ext cx="11430000" cy="461665"/>
          </a:xfrm>
          <a:prstGeom prst="rect">
            <a:avLst/>
          </a:prstGeom>
          <a:noFill/>
          <a:ln w="9525">
            <a:noFill/>
            <a:miter lim="800000"/>
            <a:headEnd/>
            <a:tailEnd/>
          </a:ln>
          <a:effectLst/>
        </p:spPr>
        <p:txBody>
          <a:bodyPr wrap="square">
            <a:spAutoFit/>
          </a:bodyPr>
          <a:lstStyle/>
          <a:p>
            <a:pPr algn="ctr"/>
            <a:r>
              <a:rPr lang="en-US" sz="2400" dirty="0">
                <a:latin typeface="Calibri" panose="020F0502020204030204" pitchFamily="34" charset="0"/>
                <a:cs typeface="Calibri" panose="020F0502020204030204" pitchFamily="34" charset="0"/>
              </a:rPr>
              <a:t>Premillennialists believe that there will be four separate </a:t>
            </a:r>
            <a:r>
              <a:rPr lang="en-US" sz="2400" b="1" dirty="0">
                <a:latin typeface="Calibri" panose="020F0502020204030204" pitchFamily="34" charset="0"/>
                <a:cs typeface="Calibri" panose="020F0502020204030204" pitchFamily="34" charset="0"/>
              </a:rPr>
              <a:t>judgment</a:t>
            </a:r>
            <a:r>
              <a:rPr lang="en-US" sz="2400" dirty="0">
                <a:latin typeface="Calibri" panose="020F0502020204030204" pitchFamily="34" charset="0"/>
                <a:cs typeface="Calibri" panose="020F0502020204030204" pitchFamily="34" charset="0"/>
              </a:rPr>
              <a:t> days that will take place</a:t>
            </a:r>
          </a:p>
        </p:txBody>
      </p:sp>
      <p:sp>
        <p:nvSpPr>
          <p:cNvPr id="18" name="WordArt 4"/>
          <p:cNvSpPr>
            <a:spLocks noChangeArrowheads="1" noChangeShapeType="1" noTextEdit="1"/>
          </p:cNvSpPr>
          <p:nvPr/>
        </p:nvSpPr>
        <p:spPr bwMode="auto">
          <a:xfrm>
            <a:off x="1981200" y="533400"/>
            <a:ext cx="8153400" cy="685800"/>
          </a:xfrm>
          <a:prstGeom prst="rect">
            <a:avLst/>
          </a:prstGeom>
        </p:spPr>
        <p:txBody>
          <a:bodyPr wrap="none" fromWordArt="1">
            <a:prstTxWarp prst="textPlain">
              <a:avLst>
                <a:gd name="adj" fmla="val 50000"/>
              </a:avLst>
            </a:prstTxWarp>
          </a:bodyPr>
          <a:lstStyle/>
          <a:p>
            <a:pPr algn="ctr"/>
            <a:r>
              <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The Revelation</a:t>
            </a:r>
          </a:p>
        </p:txBody>
      </p:sp>
      <p:sp>
        <p:nvSpPr>
          <p:cNvPr id="19" name="Line 6"/>
          <p:cNvSpPr>
            <a:spLocks noChangeShapeType="1"/>
          </p:cNvSpPr>
          <p:nvPr/>
        </p:nvSpPr>
        <p:spPr bwMode="auto">
          <a:xfrm>
            <a:off x="1981200" y="1447800"/>
            <a:ext cx="8229600" cy="0"/>
          </a:xfrm>
          <a:prstGeom prst="line">
            <a:avLst/>
          </a:prstGeom>
          <a:noFill/>
          <a:ln w="57150">
            <a:solidFill>
              <a:srgbClr val="C00000"/>
            </a:solidFill>
            <a:round/>
            <a:headEnd/>
            <a:tailEnd/>
          </a:ln>
          <a:effectLst>
            <a:outerShdw dist="35921" dir="2700000" algn="ctr" rotWithShape="0">
              <a:srgbClr val="FFFF00"/>
            </a:outerShdw>
          </a:effectLst>
        </p:spPr>
        <p:txBody>
          <a:bodyPr/>
          <a:lstStyle/>
          <a:p>
            <a:endParaRPr lang="en-US" dirty="0">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C62E3EC8-B260-487C-A25C-DCDCADC794D6}"/>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1" name="Rectangle 20">
            <a:extLst>
              <a:ext uri="{FF2B5EF4-FFF2-40B4-BE49-F238E27FC236}">
                <a16:creationId xmlns:a16="http://schemas.microsoft.com/office/drawing/2014/main" id="{05482B17-D101-473C-90A8-5C69BB9F37FC}"/>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id="{83FA3B46-56A9-41BB-AFF2-88A997420C70}"/>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4420F50C-1CD0-4E16-B2DE-35423A86E3C6}"/>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29756593-EA94-4252-9402-D069DCF9C804}"/>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0B688913-523F-41FB-AED1-E2558F469D45}"/>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5C5CD36B-84B5-483A-991D-91CE39CB8238}"/>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3D16B93B-9B13-42D6-9449-04C70B99440E}"/>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3ED2F801-B69B-4C7B-8AA8-8EBBFAB7EEF1}"/>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099">
                                            <p:txEl>
                                              <p:pRg st="0" end="0"/>
                                            </p:txEl>
                                          </p:spTgt>
                                        </p:tgtEl>
                                        <p:attrNameLst>
                                          <p:attrName>style.visibility</p:attrName>
                                        </p:attrNameLst>
                                      </p:cBhvr>
                                      <p:to>
                                        <p:strVal val="visible"/>
                                      </p:to>
                                    </p:set>
                                    <p:anim calcmode="lin" valueType="num">
                                      <p:cBhvr>
                                        <p:cTn id="17"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409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101"/>
                                        </p:tgtEl>
                                        <p:attrNameLst>
                                          <p:attrName>style.visibility</p:attrName>
                                        </p:attrNameLst>
                                      </p:cBhvr>
                                      <p:to>
                                        <p:strVal val="visible"/>
                                      </p:to>
                                    </p:set>
                                    <p:animEffect transition="in" filter="blinds(horizontal)">
                                      <p:cBhvr>
                                        <p:cTn id="23" dur="500"/>
                                        <p:tgtEl>
                                          <p:spTgt spid="410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102"/>
                                        </p:tgtEl>
                                        <p:attrNameLst>
                                          <p:attrName>style.visibility</p:attrName>
                                        </p:attrNameLst>
                                      </p:cBhvr>
                                      <p:to>
                                        <p:strVal val="visible"/>
                                      </p:to>
                                    </p:set>
                                    <p:animEffect transition="in" filter="blinds(horizontal)">
                                      <p:cBhvr>
                                        <p:cTn id="26" dur="500"/>
                                        <p:tgtEl>
                                          <p:spTgt spid="4102"/>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4103"/>
                                        </p:tgtEl>
                                        <p:attrNameLst>
                                          <p:attrName>style.visibility</p:attrName>
                                        </p:attrNameLst>
                                      </p:cBhvr>
                                      <p:to>
                                        <p:strVal val="visible"/>
                                      </p:to>
                                    </p:set>
                                    <p:anim calcmode="lin" valueType="num">
                                      <p:cBhvr>
                                        <p:cTn id="31" dur="500" fill="hold"/>
                                        <p:tgtEl>
                                          <p:spTgt spid="4103"/>
                                        </p:tgtEl>
                                        <p:attrNameLst>
                                          <p:attrName>ppt_w</p:attrName>
                                        </p:attrNameLst>
                                      </p:cBhvr>
                                      <p:tavLst>
                                        <p:tav tm="0">
                                          <p:val>
                                            <p:fltVal val="0"/>
                                          </p:val>
                                        </p:tav>
                                        <p:tav tm="100000">
                                          <p:val>
                                            <p:strVal val="#ppt_w"/>
                                          </p:val>
                                        </p:tav>
                                      </p:tavLst>
                                    </p:anim>
                                    <p:anim calcmode="lin" valueType="num">
                                      <p:cBhvr>
                                        <p:cTn id="32" dur="500" fill="hold"/>
                                        <p:tgtEl>
                                          <p:spTgt spid="410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p:bldP spid="4103" grpId="0"/>
      <p:bldP spid="18" grpId="0"/>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457200" y="1543050"/>
            <a:ext cx="11277600" cy="2677656"/>
          </a:xfrm>
          <a:prstGeom prst="rect">
            <a:avLst/>
          </a:prstGeom>
          <a:noFill/>
          <a:ln w="9525">
            <a:noFill/>
            <a:miter lim="800000"/>
            <a:headEnd/>
            <a:tailEnd/>
          </a:ln>
          <a:effectLst/>
        </p:spPr>
        <p:txBody>
          <a:bodyPr wrap="square">
            <a:spAutoFit/>
          </a:bodyPr>
          <a:lstStyle/>
          <a:p>
            <a:pPr>
              <a:spcBef>
                <a:spcPct val="50000"/>
              </a:spcBef>
            </a:pPr>
            <a:r>
              <a:rPr lang="en-US" sz="2800" dirty="0">
                <a:latin typeface="Calibri" panose="020F0502020204030204" pitchFamily="34" charset="0"/>
                <a:cs typeface="Calibri" panose="020F0502020204030204" pitchFamily="34" charset="0"/>
              </a:rPr>
              <a:t>The kingdom of Christ will be established on earth. The Jews will have been restored to their “promised land.” Peace will reign on earth because Satan has been bound according to Revelation 20:1-6. There will be no wars. The temple will have been rebuilt and animal sacrifices will even be reinstituted for the Jews during the millennium. Jesus will reign on the throne of David in Jerusalem over an earthly kingdom. </a:t>
            </a:r>
          </a:p>
        </p:txBody>
      </p:sp>
      <p:sp>
        <p:nvSpPr>
          <p:cNvPr id="5125" name="Rectangle 5"/>
          <p:cNvSpPr>
            <a:spLocks noChangeArrowheads="1"/>
          </p:cNvSpPr>
          <p:nvPr/>
        </p:nvSpPr>
        <p:spPr bwMode="auto">
          <a:xfrm>
            <a:off x="457200" y="4267200"/>
            <a:ext cx="11277600" cy="1828800"/>
          </a:xfrm>
          <a:prstGeom prst="rect">
            <a:avLst/>
          </a:prstGeom>
          <a:solidFill>
            <a:srgbClr val="C000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126" name="Text Box 6"/>
          <p:cNvSpPr txBox="1">
            <a:spLocks noChangeArrowheads="1"/>
          </p:cNvSpPr>
          <p:nvPr/>
        </p:nvSpPr>
        <p:spPr bwMode="auto">
          <a:xfrm>
            <a:off x="457200" y="4267200"/>
            <a:ext cx="11277600" cy="1800493"/>
          </a:xfrm>
          <a:prstGeom prst="rect">
            <a:avLst/>
          </a:prstGeom>
          <a:noFill/>
          <a:ln w="9525">
            <a:noFill/>
            <a:miter lim="800000"/>
            <a:headEnd/>
            <a:tailEnd/>
          </a:ln>
          <a:effectLst/>
        </p:spPr>
        <p:txBody>
          <a:bodyPr wrap="square">
            <a:spAutoFit/>
          </a:bodyPr>
          <a:lstStyle/>
          <a:p>
            <a:pPr algn="ctr">
              <a:spcBef>
                <a:spcPct val="50000"/>
              </a:spcBef>
            </a:pPr>
            <a:r>
              <a:rPr lang="en-US" sz="3600" b="1" dirty="0" err="1">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Premillennialists</a:t>
            </a:r>
            <a:r>
              <a:rPr lang="en-US" sz="36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Teach:</a:t>
            </a:r>
          </a:p>
          <a:p>
            <a:pPr algn="ctr">
              <a:spcBef>
                <a:spcPct val="50000"/>
              </a:spcBef>
            </a:pPr>
            <a:r>
              <a:rPr lang="en-US" sz="3000" dirty="0">
                <a:solidFill>
                  <a:schemeClr val="bg1"/>
                </a:solidFill>
                <a:latin typeface="Calibri" panose="020F0502020204030204" pitchFamily="34" charset="0"/>
                <a:cs typeface="Calibri" panose="020F0502020204030204" pitchFamily="34" charset="0"/>
              </a:rPr>
              <a:t>That the kingdom of God has </a:t>
            </a:r>
            <a:r>
              <a:rPr lang="en-US" sz="3000" b="1" dirty="0">
                <a:solidFill>
                  <a:schemeClr val="bg1"/>
                </a:solidFill>
                <a:latin typeface="Calibri" panose="020F0502020204030204" pitchFamily="34" charset="0"/>
                <a:cs typeface="Calibri" panose="020F0502020204030204" pitchFamily="34" charset="0"/>
              </a:rPr>
              <a:t>not yet </a:t>
            </a:r>
            <a:r>
              <a:rPr lang="en-US" sz="3000" dirty="0">
                <a:solidFill>
                  <a:schemeClr val="bg1"/>
                </a:solidFill>
                <a:latin typeface="Calibri" panose="020F0502020204030204" pitchFamily="34" charset="0"/>
                <a:cs typeface="Calibri" panose="020F0502020204030204" pitchFamily="34" charset="0"/>
              </a:rPr>
              <a:t>been established but will be established on earth at the beginning of the 1,000-year reign.</a:t>
            </a:r>
          </a:p>
        </p:txBody>
      </p:sp>
      <p:sp>
        <p:nvSpPr>
          <p:cNvPr id="5128" name="Line 8"/>
          <p:cNvSpPr>
            <a:spLocks noChangeShapeType="1"/>
          </p:cNvSpPr>
          <p:nvPr/>
        </p:nvSpPr>
        <p:spPr bwMode="auto">
          <a:xfrm>
            <a:off x="2590800" y="4953000"/>
            <a:ext cx="6858000" cy="0"/>
          </a:xfrm>
          <a:prstGeom prst="line">
            <a:avLst/>
          </a:prstGeom>
          <a:noFill/>
          <a:ln w="57150">
            <a:solidFill>
              <a:srgbClr val="FFFF00"/>
            </a:solidFill>
            <a:round/>
            <a:headEnd/>
            <a:tailEnd/>
          </a:ln>
          <a:effectLst>
            <a:outerShdw dist="35921" dir="2700000" algn="ctr" rotWithShape="0">
              <a:schemeClr val="tx1"/>
            </a:outerShdw>
          </a:effectLst>
        </p:spPr>
        <p:txBody>
          <a:bodyPr/>
          <a:lstStyle/>
          <a:p>
            <a:endParaRPr lang="en-US" dirty="0">
              <a:latin typeface="Calibri" panose="020F0502020204030204" pitchFamily="34" charset="0"/>
              <a:cs typeface="Calibri" panose="020F0502020204030204" pitchFamily="34" charset="0"/>
            </a:endParaRPr>
          </a:p>
        </p:txBody>
      </p:sp>
      <p:sp>
        <p:nvSpPr>
          <p:cNvPr id="18" name="WordArt 4"/>
          <p:cNvSpPr>
            <a:spLocks noChangeArrowheads="1" noChangeShapeType="1" noTextEdit="1"/>
          </p:cNvSpPr>
          <p:nvPr/>
        </p:nvSpPr>
        <p:spPr bwMode="auto">
          <a:xfrm>
            <a:off x="1981200" y="533400"/>
            <a:ext cx="8153400" cy="685800"/>
          </a:xfrm>
          <a:prstGeom prst="rect">
            <a:avLst/>
          </a:prstGeom>
        </p:spPr>
        <p:txBody>
          <a:bodyPr wrap="none" fromWordArt="1">
            <a:prstTxWarp prst="textPlain">
              <a:avLst>
                <a:gd name="adj" fmla="val 50000"/>
              </a:avLst>
            </a:prstTxWarp>
          </a:bodyPr>
          <a:lstStyle/>
          <a:p>
            <a:pPr algn="ctr"/>
            <a:r>
              <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The Millennium</a:t>
            </a:r>
          </a:p>
        </p:txBody>
      </p:sp>
      <p:sp>
        <p:nvSpPr>
          <p:cNvPr id="19" name="Line 6"/>
          <p:cNvSpPr>
            <a:spLocks noChangeShapeType="1"/>
          </p:cNvSpPr>
          <p:nvPr/>
        </p:nvSpPr>
        <p:spPr bwMode="auto">
          <a:xfrm>
            <a:off x="1981200" y="1447800"/>
            <a:ext cx="8229600" cy="0"/>
          </a:xfrm>
          <a:prstGeom prst="line">
            <a:avLst/>
          </a:prstGeom>
          <a:noFill/>
          <a:ln w="57150">
            <a:solidFill>
              <a:srgbClr val="C00000"/>
            </a:solidFill>
            <a:round/>
            <a:headEnd/>
            <a:tailEnd/>
          </a:ln>
          <a:effectLst>
            <a:outerShdw dist="35921" dir="2700000" algn="ctr" rotWithShape="0">
              <a:srgbClr val="FFFF00"/>
            </a:outerShdw>
          </a:effectLst>
        </p:spPr>
        <p:txBody>
          <a:bodyPr/>
          <a:lstStyle/>
          <a:p>
            <a:endParaRPr lang="en-US" dirty="0">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81E275A1-F370-40A9-B7AF-A69C2149DD2A}"/>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1" name="Rectangle 20">
            <a:extLst>
              <a:ext uri="{FF2B5EF4-FFF2-40B4-BE49-F238E27FC236}">
                <a16:creationId xmlns:a16="http://schemas.microsoft.com/office/drawing/2014/main" id="{00617296-572F-4CBF-B1BD-88CCF4B17D71}"/>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id="{A14000BC-5C33-4BF7-9D97-0C4758632247}"/>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01B695C0-D692-4E80-B72A-10E9D19D0E73}"/>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9E8746F7-51FE-40BD-8684-D78420EAE0D6}"/>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ECC0F054-5E41-48F8-AECB-B74562F19862}"/>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762F9B5A-EC09-4593-8590-6EAB3AF0EDF6}"/>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6030795D-0FEC-4F96-9444-D3264B5F8057}"/>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E13E039F-382D-45DD-A681-B84C337C7F11}"/>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123">
                                            <p:txEl>
                                              <p:pRg st="0" end="0"/>
                                            </p:txEl>
                                          </p:spTgt>
                                        </p:tgtEl>
                                        <p:attrNameLst>
                                          <p:attrName>style.visibility</p:attrName>
                                        </p:attrNameLst>
                                      </p:cBhvr>
                                      <p:to>
                                        <p:strVal val="visible"/>
                                      </p:to>
                                    </p:set>
                                    <p:anim calcmode="lin" valueType="num">
                                      <p:cBhvr>
                                        <p:cTn id="17"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51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125"/>
                                        </p:tgtEl>
                                        <p:attrNameLst>
                                          <p:attrName>style.visibility</p:attrName>
                                        </p:attrNameLst>
                                      </p:cBhvr>
                                      <p:to>
                                        <p:strVal val="visible"/>
                                      </p:to>
                                    </p:set>
                                    <p:animEffect transition="in" filter="blinds(horizontal)">
                                      <p:cBhvr>
                                        <p:cTn id="23" dur="500"/>
                                        <p:tgtEl>
                                          <p:spTgt spid="5125"/>
                                        </p:tgtEl>
                                      </p:cBhvr>
                                    </p:animEffect>
                                  </p:childTnLst>
                                </p:cTn>
                              </p:par>
                            </p:childTnLst>
                          </p:cTn>
                        </p:par>
                        <p:par>
                          <p:cTn id="24" fill="hold">
                            <p:stCondLst>
                              <p:cond delay="500"/>
                            </p:stCondLst>
                            <p:childTnLst>
                              <p:par>
                                <p:cTn id="25" presetID="23" presetClass="entr" presetSubtype="16" fill="hold" nodeType="afterEffect">
                                  <p:stCondLst>
                                    <p:cond delay="0"/>
                                  </p:stCondLst>
                                  <p:childTnLst>
                                    <p:set>
                                      <p:cBhvr>
                                        <p:cTn id="26" dur="1" fill="hold">
                                          <p:stCondLst>
                                            <p:cond delay="0"/>
                                          </p:stCondLst>
                                        </p:cTn>
                                        <p:tgtEl>
                                          <p:spTgt spid="5126">
                                            <p:txEl>
                                              <p:pRg st="0" end="0"/>
                                            </p:txEl>
                                          </p:spTgt>
                                        </p:tgtEl>
                                        <p:attrNameLst>
                                          <p:attrName>style.visibility</p:attrName>
                                        </p:attrNameLst>
                                      </p:cBhvr>
                                      <p:to>
                                        <p:strVal val="visible"/>
                                      </p:to>
                                    </p:set>
                                    <p:anim calcmode="lin" valueType="num">
                                      <p:cBhvr>
                                        <p:cTn id="27" dur="500" fill="hold"/>
                                        <p:tgtEl>
                                          <p:spTgt spid="5126">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5126">
                                            <p:txEl>
                                              <p:pRg st="0" end="0"/>
                                            </p:txEl>
                                          </p:spTgt>
                                        </p:tgtEl>
                                        <p:attrNameLst>
                                          <p:attrName>ppt_h</p:attrName>
                                        </p:attrNameLst>
                                      </p:cBhvr>
                                      <p:tavLst>
                                        <p:tav tm="0">
                                          <p:val>
                                            <p:fltVal val="0"/>
                                          </p:val>
                                        </p:tav>
                                        <p:tav tm="100000">
                                          <p:val>
                                            <p:strVal val="#ppt_h"/>
                                          </p:val>
                                        </p:tav>
                                      </p:tavLst>
                                    </p:anim>
                                  </p:childTnLst>
                                </p:cTn>
                              </p:par>
                            </p:childTnLst>
                          </p:cTn>
                        </p:par>
                        <p:par>
                          <p:cTn id="29" fill="hold">
                            <p:stCondLst>
                              <p:cond delay="1000"/>
                            </p:stCondLst>
                            <p:childTnLst>
                              <p:par>
                                <p:cTn id="30" presetID="23" presetClass="entr" presetSubtype="16" fill="hold" grpId="0" nodeType="afterEffect">
                                  <p:stCondLst>
                                    <p:cond delay="0"/>
                                  </p:stCondLst>
                                  <p:childTnLst>
                                    <p:set>
                                      <p:cBhvr>
                                        <p:cTn id="31" dur="1" fill="hold">
                                          <p:stCondLst>
                                            <p:cond delay="0"/>
                                          </p:stCondLst>
                                        </p:cTn>
                                        <p:tgtEl>
                                          <p:spTgt spid="5128"/>
                                        </p:tgtEl>
                                        <p:attrNameLst>
                                          <p:attrName>style.visibility</p:attrName>
                                        </p:attrNameLst>
                                      </p:cBhvr>
                                      <p:to>
                                        <p:strVal val="visible"/>
                                      </p:to>
                                    </p:set>
                                    <p:anim calcmode="lin" valueType="num">
                                      <p:cBhvr>
                                        <p:cTn id="32" dur="500" fill="hold"/>
                                        <p:tgtEl>
                                          <p:spTgt spid="5128"/>
                                        </p:tgtEl>
                                        <p:attrNameLst>
                                          <p:attrName>ppt_w</p:attrName>
                                        </p:attrNameLst>
                                      </p:cBhvr>
                                      <p:tavLst>
                                        <p:tav tm="0">
                                          <p:val>
                                            <p:fltVal val="0"/>
                                          </p:val>
                                        </p:tav>
                                        <p:tav tm="100000">
                                          <p:val>
                                            <p:strVal val="#ppt_w"/>
                                          </p:val>
                                        </p:tav>
                                      </p:tavLst>
                                    </p:anim>
                                    <p:anim calcmode="lin" valueType="num">
                                      <p:cBhvr>
                                        <p:cTn id="33" dur="500" fill="hold"/>
                                        <p:tgtEl>
                                          <p:spTgt spid="5128"/>
                                        </p:tgtEl>
                                        <p:attrNameLst>
                                          <p:attrName>ppt_h</p:attrName>
                                        </p:attrNameLst>
                                      </p:cBhvr>
                                      <p:tavLst>
                                        <p:tav tm="0">
                                          <p:val>
                                            <p:fltVal val="0"/>
                                          </p:val>
                                        </p:tav>
                                        <p:tav tm="100000">
                                          <p:val>
                                            <p:strVal val="#ppt_h"/>
                                          </p:val>
                                        </p:tav>
                                      </p:tavLst>
                                    </p:anim>
                                  </p:childTnLst>
                                </p:cTn>
                              </p:par>
                            </p:childTnLst>
                          </p:cTn>
                        </p:par>
                        <p:par>
                          <p:cTn id="34" fill="hold">
                            <p:stCondLst>
                              <p:cond delay="1500"/>
                            </p:stCondLst>
                            <p:childTnLst>
                              <p:par>
                                <p:cTn id="35" presetID="23" presetClass="entr" presetSubtype="16" fill="hold" nodeType="afterEffect">
                                  <p:stCondLst>
                                    <p:cond delay="0"/>
                                  </p:stCondLst>
                                  <p:childTnLst>
                                    <p:set>
                                      <p:cBhvr>
                                        <p:cTn id="36" dur="1" fill="hold">
                                          <p:stCondLst>
                                            <p:cond delay="0"/>
                                          </p:stCondLst>
                                        </p:cTn>
                                        <p:tgtEl>
                                          <p:spTgt spid="5126">
                                            <p:txEl>
                                              <p:pRg st="1" end="1"/>
                                            </p:txEl>
                                          </p:spTgt>
                                        </p:tgtEl>
                                        <p:attrNameLst>
                                          <p:attrName>style.visibility</p:attrName>
                                        </p:attrNameLst>
                                      </p:cBhvr>
                                      <p:to>
                                        <p:strVal val="visible"/>
                                      </p:to>
                                    </p:set>
                                    <p:anim calcmode="lin" valueType="num">
                                      <p:cBhvr>
                                        <p:cTn id="37" dur="500" fill="hold"/>
                                        <p:tgtEl>
                                          <p:spTgt spid="5126">
                                            <p:txEl>
                                              <p:pRg st="1" end="1"/>
                                            </p:txEl>
                                          </p:spTgt>
                                        </p:tgtEl>
                                        <p:attrNameLst>
                                          <p:attrName>ppt_w</p:attrName>
                                        </p:attrNameLst>
                                      </p:cBhvr>
                                      <p:tavLst>
                                        <p:tav tm="0">
                                          <p:val>
                                            <p:fltVal val="0"/>
                                          </p:val>
                                        </p:tav>
                                        <p:tav tm="100000">
                                          <p:val>
                                            <p:strVal val="#ppt_w"/>
                                          </p:val>
                                        </p:tav>
                                      </p:tavLst>
                                    </p:anim>
                                    <p:anim calcmode="lin" valueType="num">
                                      <p:cBhvr>
                                        <p:cTn id="38" dur="500" fill="hold"/>
                                        <p:tgtEl>
                                          <p:spTgt spid="5126">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8" grpId="0" animBg="1"/>
      <p:bldP spid="18" grpId="0"/>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5" name="Rectangle 11"/>
          <p:cNvSpPr>
            <a:spLocks noChangeArrowheads="1"/>
          </p:cNvSpPr>
          <p:nvPr/>
        </p:nvSpPr>
        <p:spPr bwMode="auto">
          <a:xfrm>
            <a:off x="381000" y="5257800"/>
            <a:ext cx="11430000" cy="914400"/>
          </a:xfrm>
          <a:prstGeom prst="rect">
            <a:avLst/>
          </a:prstGeom>
          <a:solidFill>
            <a:schemeClr val="tx1"/>
          </a:solidFill>
          <a:ln w="9525">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47" name="Text Box 3"/>
          <p:cNvSpPr txBox="1">
            <a:spLocks noChangeArrowheads="1"/>
          </p:cNvSpPr>
          <p:nvPr/>
        </p:nvSpPr>
        <p:spPr bwMode="auto">
          <a:xfrm>
            <a:off x="457200" y="1524000"/>
            <a:ext cx="11277600" cy="954107"/>
          </a:xfrm>
          <a:prstGeom prst="rect">
            <a:avLst/>
          </a:prstGeom>
          <a:noFill/>
          <a:ln w="9525">
            <a:noFill/>
            <a:miter lim="800000"/>
            <a:headEnd/>
            <a:tailEnd/>
          </a:ln>
          <a:effectLst/>
        </p:spPr>
        <p:txBody>
          <a:bodyPr wrap="square">
            <a:spAutoFit/>
          </a:bodyPr>
          <a:lstStyle/>
          <a:p>
            <a:pPr algn="ctr">
              <a:spcBef>
                <a:spcPct val="50000"/>
              </a:spcBef>
            </a:pPr>
            <a:r>
              <a:rPr lang="en-US" sz="2800" dirty="0">
                <a:latin typeface="Calibri" panose="020F0502020204030204" pitchFamily="34" charset="0"/>
                <a:cs typeface="Calibri" panose="020F0502020204030204" pitchFamily="34" charset="0"/>
              </a:rPr>
              <a:t>At the end of the millennial reign, all of the wicked dead will be raised.</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They will be raised to be judged at the “Great White Throne.”</a:t>
            </a:r>
          </a:p>
        </p:txBody>
      </p:sp>
      <p:sp>
        <p:nvSpPr>
          <p:cNvPr id="6149" name="Rectangle 5"/>
          <p:cNvSpPr>
            <a:spLocks noChangeArrowheads="1"/>
          </p:cNvSpPr>
          <p:nvPr/>
        </p:nvSpPr>
        <p:spPr bwMode="auto">
          <a:xfrm>
            <a:off x="304800" y="2514600"/>
            <a:ext cx="11506200" cy="685800"/>
          </a:xfrm>
          <a:prstGeom prst="rect">
            <a:avLst/>
          </a:prstGeom>
          <a:solidFill>
            <a:srgbClr val="C000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50" name="Text Box 6"/>
          <p:cNvSpPr txBox="1">
            <a:spLocks noChangeArrowheads="1"/>
          </p:cNvSpPr>
          <p:nvPr/>
        </p:nvSpPr>
        <p:spPr bwMode="auto">
          <a:xfrm>
            <a:off x="1981200" y="2514600"/>
            <a:ext cx="8229600" cy="584775"/>
          </a:xfrm>
          <a:prstGeom prst="rect">
            <a:avLst/>
          </a:prstGeom>
          <a:noFill/>
          <a:ln w="9525">
            <a:noFill/>
            <a:miter lim="800000"/>
            <a:headEnd/>
            <a:tailEnd/>
          </a:ln>
          <a:effectLst/>
        </p:spPr>
        <p:txBody>
          <a:bodyPr wrap="square">
            <a:spAutoFit/>
          </a:bodyPr>
          <a:lstStyle/>
          <a:p>
            <a:pPr algn="ctr">
              <a:spcBef>
                <a:spcPct val="50000"/>
              </a:spcBef>
            </a:pPr>
            <a:r>
              <a:rPr lang="en-US" sz="3200" dirty="0" err="1">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Premillennialists</a:t>
            </a:r>
            <a:r>
              <a:rPr lang="en-US" sz="32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Believe in </a:t>
            </a: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Three</a:t>
            </a:r>
            <a:r>
              <a:rPr lang="en-US" sz="32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Resurrections:</a:t>
            </a:r>
          </a:p>
        </p:txBody>
      </p:sp>
      <p:sp>
        <p:nvSpPr>
          <p:cNvPr id="6152" name="Rectangle 8"/>
          <p:cNvSpPr>
            <a:spLocks noChangeArrowheads="1"/>
          </p:cNvSpPr>
          <p:nvPr/>
        </p:nvSpPr>
        <p:spPr bwMode="auto">
          <a:xfrm>
            <a:off x="381000" y="3200400"/>
            <a:ext cx="11430000" cy="2057400"/>
          </a:xfrm>
          <a:prstGeom prst="rect">
            <a:avLst/>
          </a:prstGeom>
          <a:solidFill>
            <a:srgbClr val="FFFF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53" name="Text Box 9"/>
          <p:cNvSpPr txBox="1">
            <a:spLocks noChangeArrowheads="1"/>
          </p:cNvSpPr>
          <p:nvPr/>
        </p:nvSpPr>
        <p:spPr bwMode="auto">
          <a:xfrm>
            <a:off x="533400" y="3200400"/>
            <a:ext cx="11201400" cy="2092881"/>
          </a:xfrm>
          <a:prstGeom prst="rect">
            <a:avLst/>
          </a:prstGeom>
          <a:noFill/>
          <a:ln w="9525">
            <a:noFill/>
            <a:miter lim="800000"/>
            <a:headEnd/>
            <a:tailEnd/>
          </a:ln>
          <a:effectLst/>
        </p:spPr>
        <p:txBody>
          <a:bodyPr wrap="square">
            <a:spAutoFit/>
          </a:bodyPr>
          <a:lstStyle/>
          <a:p>
            <a:pPr marL="342900" indent="-342900">
              <a:spcBef>
                <a:spcPct val="50000"/>
              </a:spcBef>
              <a:buFontTx/>
              <a:buAutoNum type="arabicPeriod"/>
            </a:pPr>
            <a:r>
              <a:rPr lang="en-US" sz="2600" dirty="0">
                <a:latin typeface="Calibri" panose="020F0502020204030204" pitchFamily="34" charset="0"/>
                <a:cs typeface="Calibri" panose="020F0502020204030204" pitchFamily="34" charset="0"/>
              </a:rPr>
              <a:t>Saints who are raised at the rapture</a:t>
            </a:r>
          </a:p>
          <a:p>
            <a:pPr marL="342900" indent="-342900">
              <a:spcBef>
                <a:spcPct val="50000"/>
              </a:spcBef>
              <a:buFontTx/>
              <a:buAutoNum type="arabicPeriod"/>
            </a:pPr>
            <a:r>
              <a:rPr lang="en-US" sz="2600" dirty="0">
                <a:latin typeface="Calibri" panose="020F0502020204030204" pitchFamily="34" charset="0"/>
                <a:cs typeface="Calibri" panose="020F0502020204030204" pitchFamily="34" charset="0"/>
              </a:rPr>
              <a:t>Saints who were converted during the tribulation but died before the tribulation period was complete</a:t>
            </a:r>
          </a:p>
          <a:p>
            <a:pPr marL="342900" indent="-342900">
              <a:spcBef>
                <a:spcPct val="50000"/>
              </a:spcBef>
              <a:buFontTx/>
              <a:buAutoNum type="arabicPeriod"/>
            </a:pPr>
            <a:r>
              <a:rPr lang="en-US" sz="2600" dirty="0">
                <a:latin typeface="Calibri" panose="020F0502020204030204" pitchFamily="34" charset="0"/>
                <a:cs typeface="Calibri" panose="020F0502020204030204" pitchFamily="34" charset="0"/>
              </a:rPr>
              <a:t>Resurrection of the wicked at the end of 1,000-year reign</a:t>
            </a:r>
          </a:p>
        </p:txBody>
      </p:sp>
      <p:sp>
        <p:nvSpPr>
          <p:cNvPr id="6154" name="Text Box 10"/>
          <p:cNvSpPr txBox="1">
            <a:spLocks noChangeArrowheads="1"/>
          </p:cNvSpPr>
          <p:nvPr/>
        </p:nvSpPr>
        <p:spPr bwMode="auto">
          <a:xfrm>
            <a:off x="457200" y="5257800"/>
            <a:ext cx="11277600" cy="954107"/>
          </a:xfrm>
          <a:prstGeom prst="rect">
            <a:avLst/>
          </a:prstGeom>
          <a:noFill/>
          <a:ln w="9525">
            <a:noFill/>
            <a:miter lim="800000"/>
            <a:headEnd/>
            <a:tailEnd/>
          </a:ln>
          <a:effectLst/>
        </p:spPr>
        <p:txBody>
          <a:bodyPr wrap="square">
            <a:spAutoFit/>
          </a:bodyPr>
          <a:lstStyle/>
          <a:p>
            <a:pPr algn="ctr">
              <a:spcBef>
                <a:spcPct val="50000"/>
              </a:spcBef>
            </a:pPr>
            <a:r>
              <a:rPr lang="en-US" sz="2800" dirty="0">
                <a:solidFill>
                  <a:schemeClr val="bg1"/>
                </a:solidFill>
                <a:latin typeface="Calibri" panose="020F0502020204030204" pitchFamily="34" charset="0"/>
                <a:cs typeface="Calibri" panose="020F0502020204030204" pitchFamily="34" charset="0"/>
              </a:rPr>
              <a:t>The wicked will be judged and then ALL will depart to their</a:t>
            </a:r>
            <a:br>
              <a:rPr lang="en-US" sz="2800" dirty="0">
                <a:solidFill>
                  <a:schemeClr val="bg1"/>
                </a:solidFill>
                <a:latin typeface="Calibri" panose="020F0502020204030204" pitchFamily="34" charset="0"/>
                <a:cs typeface="Calibri" panose="020F0502020204030204" pitchFamily="34" charset="0"/>
              </a:rPr>
            </a:br>
            <a:r>
              <a:rPr lang="en-US" sz="2800" dirty="0">
                <a:solidFill>
                  <a:schemeClr val="bg1"/>
                </a:solidFill>
                <a:latin typeface="Calibri" panose="020F0502020204030204" pitchFamily="34" charset="0"/>
                <a:cs typeface="Calibri" panose="020F0502020204030204" pitchFamily="34" charset="0"/>
              </a:rPr>
              <a:t>respective places in eternity in either heaven or hell</a:t>
            </a:r>
          </a:p>
        </p:txBody>
      </p:sp>
      <p:sp>
        <p:nvSpPr>
          <p:cNvPr id="13" name="WordArt 4"/>
          <p:cNvSpPr>
            <a:spLocks noChangeArrowheads="1" noChangeShapeType="1" noTextEdit="1"/>
          </p:cNvSpPr>
          <p:nvPr/>
        </p:nvSpPr>
        <p:spPr bwMode="auto">
          <a:xfrm>
            <a:off x="1981200" y="533400"/>
            <a:ext cx="8153400" cy="685800"/>
          </a:xfrm>
          <a:prstGeom prst="rect">
            <a:avLst/>
          </a:prstGeom>
        </p:spPr>
        <p:txBody>
          <a:bodyPr wrap="none" fromWordArt="1">
            <a:prstTxWarp prst="textPlain">
              <a:avLst>
                <a:gd name="adj" fmla="val 50000"/>
              </a:avLst>
            </a:prstTxWarp>
          </a:bodyPr>
          <a:lstStyle/>
          <a:p>
            <a:pPr algn="ctr"/>
            <a:r>
              <a:rPr lang="en-US" sz="3600" b="1" kern="10" dirty="0">
                <a:ln w="25400">
                  <a:solidFill>
                    <a:srgbClr val="FF0000"/>
                  </a:solidFill>
                  <a:round/>
                  <a:headEnd/>
                  <a:tailEnd/>
                </a:ln>
                <a:solidFill>
                  <a:srgbClr val="FFFF00"/>
                </a:solidFill>
                <a:effectLst>
                  <a:outerShdw dist="107763" dir="2700000" algn="ctr" rotWithShape="0">
                    <a:schemeClr val="bg2">
                      <a:alpha val="50000"/>
                    </a:schemeClr>
                  </a:outerShdw>
                </a:effectLst>
                <a:latin typeface="Calibri" panose="020F0502020204030204" pitchFamily="34" charset="0"/>
                <a:cs typeface="Calibri" panose="020F0502020204030204" pitchFamily="34" charset="0"/>
              </a:rPr>
              <a:t>The End</a:t>
            </a:r>
          </a:p>
        </p:txBody>
      </p:sp>
      <p:sp>
        <p:nvSpPr>
          <p:cNvPr id="14" name="Line 6"/>
          <p:cNvSpPr>
            <a:spLocks noChangeShapeType="1"/>
          </p:cNvSpPr>
          <p:nvPr/>
        </p:nvSpPr>
        <p:spPr bwMode="auto">
          <a:xfrm>
            <a:off x="1981200" y="1447800"/>
            <a:ext cx="8229600" cy="0"/>
          </a:xfrm>
          <a:prstGeom prst="line">
            <a:avLst/>
          </a:prstGeom>
          <a:noFill/>
          <a:ln w="57150">
            <a:solidFill>
              <a:srgbClr val="C00000"/>
            </a:solidFill>
            <a:round/>
            <a:headEnd/>
            <a:tailEnd/>
          </a:ln>
          <a:effectLst>
            <a:outerShdw dist="35921" dir="2700000" algn="ctr" rotWithShape="0">
              <a:srgbClr val="FFFF00"/>
            </a:outerShdw>
          </a:effectLst>
        </p:spPr>
        <p:txBody>
          <a:bodyPr/>
          <a:lstStyle/>
          <a:p>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BB51DCC6-DC9A-467F-A091-2ECD71DE68A8}"/>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1DD8F2DB-19FE-4FC0-89CE-2F867F5D1D04}"/>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F062914B-2899-439C-8211-56BE19B6FB70}"/>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AB79D111-83EB-4DBB-9686-3668597BB53B}"/>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id="{2CC311B2-6A9D-485B-A0DF-C1FC5B8B8805}"/>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33E2243E-8493-410F-9334-EEB5B25E5B0F}"/>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7AA29D78-177A-4A25-8C77-0818115A0BC1}"/>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2" name="Rectangle 31">
            <a:extLst>
              <a:ext uri="{FF2B5EF4-FFF2-40B4-BE49-F238E27FC236}">
                <a16:creationId xmlns:a16="http://schemas.microsoft.com/office/drawing/2014/main" id="{D72B7B17-D450-4047-BF78-221F58EE30BB}"/>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1AF3D53F-ACA1-4283-8835-18A08E778918}"/>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6147">
                                            <p:txEl>
                                              <p:pRg st="0" end="0"/>
                                            </p:txEl>
                                          </p:spTgt>
                                        </p:tgtEl>
                                        <p:attrNameLst>
                                          <p:attrName>style.visibility</p:attrName>
                                        </p:attrNameLst>
                                      </p:cBhvr>
                                      <p:to>
                                        <p:strVal val="visible"/>
                                      </p:to>
                                    </p:set>
                                    <p:anim calcmode="lin" valueType="num">
                                      <p:cBhvr>
                                        <p:cTn id="1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614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149"/>
                                        </p:tgtEl>
                                        <p:attrNameLst>
                                          <p:attrName>style.visibility</p:attrName>
                                        </p:attrNameLst>
                                      </p:cBhvr>
                                      <p:to>
                                        <p:strVal val="visible"/>
                                      </p:to>
                                    </p:set>
                                    <p:animEffect transition="in" filter="blinds(horizontal)">
                                      <p:cBhvr>
                                        <p:cTn id="23" dur="500"/>
                                        <p:tgtEl>
                                          <p:spTgt spid="6149"/>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150"/>
                                        </p:tgtEl>
                                        <p:attrNameLst>
                                          <p:attrName>style.visibility</p:attrName>
                                        </p:attrNameLst>
                                      </p:cBhvr>
                                      <p:to>
                                        <p:strVal val="visible"/>
                                      </p:to>
                                    </p:set>
                                    <p:animEffect transition="in" filter="blinds(horizontal)">
                                      <p:cBhvr>
                                        <p:cTn id="26" dur="500"/>
                                        <p:tgtEl>
                                          <p:spTgt spid="6150"/>
                                        </p:tgtEl>
                                      </p:cBhvr>
                                    </p:animEffect>
                                  </p:childTnLst>
                                </p:cTn>
                              </p:par>
                            </p:childTnLst>
                          </p:cTn>
                        </p:par>
                        <p:par>
                          <p:cTn id="27" fill="hold">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6152"/>
                                        </p:tgtEl>
                                        <p:attrNameLst>
                                          <p:attrName>style.visibility</p:attrName>
                                        </p:attrNameLst>
                                      </p:cBhvr>
                                      <p:to>
                                        <p:strVal val="visible"/>
                                      </p:to>
                                    </p:set>
                                    <p:animEffect transition="in" filter="dissolve">
                                      <p:cBhvr>
                                        <p:cTn id="30" dur="500"/>
                                        <p:tgtEl>
                                          <p:spTgt spid="6152"/>
                                        </p:tgtEl>
                                      </p:cBhvr>
                                    </p:animEffect>
                                  </p:childTnLst>
                                </p:cTn>
                              </p:par>
                            </p:childTnLst>
                          </p:cTn>
                        </p:par>
                        <p:par>
                          <p:cTn id="31" fill="hold">
                            <p:stCondLst>
                              <p:cond delay="1000"/>
                            </p:stCondLst>
                            <p:childTnLst>
                              <p:par>
                                <p:cTn id="32" presetID="9" presetClass="entr" presetSubtype="0" fill="hold" nodeType="afterEffect">
                                  <p:stCondLst>
                                    <p:cond delay="0"/>
                                  </p:stCondLst>
                                  <p:childTnLst>
                                    <p:set>
                                      <p:cBhvr>
                                        <p:cTn id="33" dur="1" fill="hold">
                                          <p:stCondLst>
                                            <p:cond delay="0"/>
                                          </p:stCondLst>
                                        </p:cTn>
                                        <p:tgtEl>
                                          <p:spTgt spid="6153">
                                            <p:txEl>
                                              <p:pRg st="0" end="0"/>
                                            </p:txEl>
                                          </p:spTgt>
                                        </p:tgtEl>
                                        <p:attrNameLst>
                                          <p:attrName>style.visibility</p:attrName>
                                        </p:attrNameLst>
                                      </p:cBhvr>
                                      <p:to>
                                        <p:strVal val="visible"/>
                                      </p:to>
                                    </p:set>
                                    <p:animEffect transition="in" filter="dissolve">
                                      <p:cBhvr>
                                        <p:cTn id="34" dur="500"/>
                                        <p:tgtEl>
                                          <p:spTgt spid="6153">
                                            <p:txEl>
                                              <p:pRg st="0" end="0"/>
                                            </p:txEl>
                                          </p:spTgt>
                                        </p:tgtEl>
                                      </p:cBhvr>
                                    </p:animEffect>
                                  </p:childTnLst>
                                </p:cTn>
                              </p:par>
                            </p:childTnLst>
                          </p:cTn>
                        </p:par>
                        <p:par>
                          <p:cTn id="35" fill="hold">
                            <p:stCondLst>
                              <p:cond delay="1500"/>
                            </p:stCondLst>
                            <p:childTnLst>
                              <p:par>
                                <p:cTn id="36" presetID="9" presetClass="entr" presetSubtype="0" fill="hold" nodeType="afterEffect">
                                  <p:stCondLst>
                                    <p:cond delay="0"/>
                                  </p:stCondLst>
                                  <p:childTnLst>
                                    <p:set>
                                      <p:cBhvr>
                                        <p:cTn id="37" dur="1" fill="hold">
                                          <p:stCondLst>
                                            <p:cond delay="0"/>
                                          </p:stCondLst>
                                        </p:cTn>
                                        <p:tgtEl>
                                          <p:spTgt spid="6153">
                                            <p:txEl>
                                              <p:pRg st="1" end="1"/>
                                            </p:txEl>
                                          </p:spTgt>
                                        </p:tgtEl>
                                        <p:attrNameLst>
                                          <p:attrName>style.visibility</p:attrName>
                                        </p:attrNameLst>
                                      </p:cBhvr>
                                      <p:to>
                                        <p:strVal val="visible"/>
                                      </p:to>
                                    </p:set>
                                    <p:animEffect transition="in" filter="dissolve">
                                      <p:cBhvr>
                                        <p:cTn id="38" dur="500"/>
                                        <p:tgtEl>
                                          <p:spTgt spid="6153">
                                            <p:txEl>
                                              <p:pRg st="1" end="1"/>
                                            </p:txEl>
                                          </p:spTgt>
                                        </p:tgtEl>
                                      </p:cBhvr>
                                    </p:animEffect>
                                  </p:childTnLst>
                                </p:cTn>
                              </p:par>
                            </p:childTnLst>
                          </p:cTn>
                        </p:par>
                        <p:par>
                          <p:cTn id="39" fill="hold">
                            <p:stCondLst>
                              <p:cond delay="2000"/>
                            </p:stCondLst>
                            <p:childTnLst>
                              <p:par>
                                <p:cTn id="40" presetID="9" presetClass="entr" presetSubtype="0" fill="hold" nodeType="afterEffect">
                                  <p:stCondLst>
                                    <p:cond delay="0"/>
                                  </p:stCondLst>
                                  <p:childTnLst>
                                    <p:set>
                                      <p:cBhvr>
                                        <p:cTn id="41" dur="1" fill="hold">
                                          <p:stCondLst>
                                            <p:cond delay="0"/>
                                          </p:stCondLst>
                                        </p:cTn>
                                        <p:tgtEl>
                                          <p:spTgt spid="6153">
                                            <p:txEl>
                                              <p:pRg st="2" end="2"/>
                                            </p:txEl>
                                          </p:spTgt>
                                        </p:tgtEl>
                                        <p:attrNameLst>
                                          <p:attrName>style.visibility</p:attrName>
                                        </p:attrNameLst>
                                      </p:cBhvr>
                                      <p:to>
                                        <p:strVal val="visible"/>
                                      </p:to>
                                    </p:set>
                                    <p:animEffect transition="in" filter="dissolve">
                                      <p:cBhvr>
                                        <p:cTn id="42" dur="500"/>
                                        <p:tgtEl>
                                          <p:spTgt spid="615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155"/>
                                        </p:tgtEl>
                                        <p:attrNameLst>
                                          <p:attrName>style.visibility</p:attrName>
                                        </p:attrNameLst>
                                      </p:cBhvr>
                                      <p:to>
                                        <p:strVal val="visible"/>
                                      </p:to>
                                    </p:set>
                                    <p:animEffect transition="in" filter="blinds(horizontal)">
                                      <p:cBhvr>
                                        <p:cTn id="47" dur="500"/>
                                        <p:tgtEl>
                                          <p:spTgt spid="6155"/>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6154"/>
                                        </p:tgtEl>
                                        <p:attrNameLst>
                                          <p:attrName>style.visibility</p:attrName>
                                        </p:attrNameLst>
                                      </p:cBhvr>
                                      <p:to>
                                        <p:strVal val="visible"/>
                                      </p:to>
                                    </p:set>
                                    <p:animEffect transition="in" filter="blinds(horizontal)">
                                      <p:cBhvr>
                                        <p:cTn id="50" dur="500"/>
                                        <p:tgtEl>
                                          <p:spTgt spid="6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5" grpId="0" animBg="1"/>
      <p:bldP spid="6149" grpId="0" animBg="1"/>
      <p:bldP spid="6150" grpId="0"/>
      <p:bldP spid="6152" grpId="0" animBg="1"/>
      <p:bldP spid="6154" grpId="0"/>
      <p:bldP spid="13" grpId="0"/>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ChangeArrowheads="1"/>
          </p:cNvSpPr>
          <p:nvPr/>
        </p:nvSpPr>
        <p:spPr bwMode="auto">
          <a:xfrm>
            <a:off x="304800" y="1905000"/>
            <a:ext cx="11506200" cy="457200"/>
          </a:xfrm>
          <a:prstGeom prst="rect">
            <a:avLst/>
          </a:prstGeom>
          <a:solidFill>
            <a:srgbClr val="C000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175" name="Text Box 7"/>
          <p:cNvSpPr txBox="1">
            <a:spLocks noChangeArrowheads="1"/>
          </p:cNvSpPr>
          <p:nvPr/>
        </p:nvSpPr>
        <p:spPr bwMode="auto">
          <a:xfrm>
            <a:off x="1905000" y="1828800"/>
            <a:ext cx="8382000" cy="579438"/>
          </a:xfrm>
          <a:prstGeom prst="rect">
            <a:avLst/>
          </a:prstGeom>
          <a:noFill/>
          <a:ln w="9525">
            <a:noFill/>
            <a:miter lim="800000"/>
            <a:headEnd/>
            <a:tailEnd/>
          </a:ln>
          <a:effectLst/>
        </p:spPr>
        <p:txBody>
          <a:bodyPr wrap="square">
            <a:spAutoFit/>
          </a:bodyPr>
          <a:lstStyle/>
          <a:p>
            <a:pPr algn="ctr">
              <a:spcBef>
                <a:spcPct val="50000"/>
              </a:spcBef>
            </a:pPr>
            <a:r>
              <a:rPr lang="en-US" sz="32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 Thessalonians 4:13-18</a:t>
            </a:r>
          </a:p>
        </p:txBody>
      </p:sp>
      <p:sp>
        <p:nvSpPr>
          <p:cNvPr id="7181" name="Text Box 13"/>
          <p:cNvSpPr txBox="1">
            <a:spLocks noChangeArrowheads="1"/>
          </p:cNvSpPr>
          <p:nvPr/>
        </p:nvSpPr>
        <p:spPr bwMode="auto">
          <a:xfrm>
            <a:off x="2958465" y="1295400"/>
            <a:ext cx="6275070" cy="584775"/>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Calibri" panose="020F0502020204030204" pitchFamily="34" charset="0"/>
                <a:cs typeface="Calibri" panose="020F0502020204030204" pitchFamily="34" charset="0"/>
              </a:rPr>
              <a:t>“The Heart of </a:t>
            </a:r>
            <a:r>
              <a:rPr lang="en-US" sz="3200" b="1" dirty="0" err="1">
                <a:latin typeface="Calibri" panose="020F0502020204030204" pitchFamily="34" charset="0"/>
                <a:cs typeface="Calibri" panose="020F0502020204030204" pitchFamily="34" charset="0"/>
              </a:rPr>
              <a:t>Premillennialism</a:t>
            </a:r>
            <a:r>
              <a:rPr lang="en-US" sz="3200" b="1" dirty="0">
                <a:latin typeface="Calibri" panose="020F0502020204030204" pitchFamily="34" charset="0"/>
                <a:cs typeface="Calibri" panose="020F0502020204030204" pitchFamily="34" charset="0"/>
              </a:rPr>
              <a:t>”</a:t>
            </a:r>
          </a:p>
        </p:txBody>
      </p:sp>
      <p:sp>
        <p:nvSpPr>
          <p:cNvPr id="7182" name="Line 14"/>
          <p:cNvSpPr>
            <a:spLocks noChangeShapeType="1"/>
          </p:cNvSpPr>
          <p:nvPr/>
        </p:nvSpPr>
        <p:spPr bwMode="auto">
          <a:xfrm>
            <a:off x="6019800" y="2362200"/>
            <a:ext cx="0" cy="4114800"/>
          </a:xfrm>
          <a:prstGeom prst="line">
            <a:avLst/>
          </a:prstGeom>
          <a:noFill/>
          <a:ln w="76200">
            <a:solidFill>
              <a:srgbClr val="C00000"/>
            </a:solidFill>
            <a:round/>
            <a:headEnd/>
            <a:tailEnd/>
          </a:ln>
          <a:effectLst/>
        </p:spPr>
        <p:txBody>
          <a:bodyPr/>
          <a:lstStyle/>
          <a:p>
            <a:endParaRPr lang="en-US" dirty="0">
              <a:latin typeface="Calibri" panose="020F0502020204030204" pitchFamily="34" charset="0"/>
              <a:cs typeface="Calibri" panose="020F0502020204030204" pitchFamily="34" charset="0"/>
            </a:endParaRPr>
          </a:p>
        </p:txBody>
      </p:sp>
      <p:sp>
        <p:nvSpPr>
          <p:cNvPr id="7183" name="Text Box 15"/>
          <p:cNvSpPr txBox="1">
            <a:spLocks noChangeArrowheads="1"/>
          </p:cNvSpPr>
          <p:nvPr/>
        </p:nvSpPr>
        <p:spPr bwMode="auto">
          <a:xfrm>
            <a:off x="1524000" y="3733801"/>
            <a:ext cx="4419600" cy="366713"/>
          </a:xfrm>
          <a:prstGeom prst="rect">
            <a:avLst/>
          </a:prstGeom>
          <a:noFill/>
          <a:ln w="9525">
            <a:noFill/>
            <a:miter lim="800000"/>
            <a:headEnd/>
            <a:tailEnd/>
          </a:ln>
          <a:effectLst/>
        </p:spPr>
        <p:txBody>
          <a:bodyPr>
            <a:spAutoFit/>
          </a:bodyPr>
          <a:lstStyle/>
          <a:p>
            <a:pPr>
              <a:spcBef>
                <a:spcPct val="50000"/>
              </a:spcBef>
            </a:pPr>
            <a:endParaRPr lang="en-US" dirty="0">
              <a:latin typeface="Calibri" panose="020F0502020204030204" pitchFamily="34" charset="0"/>
              <a:cs typeface="Calibri" panose="020F0502020204030204" pitchFamily="34" charset="0"/>
            </a:endParaRPr>
          </a:p>
        </p:txBody>
      </p:sp>
      <p:sp>
        <p:nvSpPr>
          <p:cNvPr id="7184" name="Text Box 16"/>
          <p:cNvSpPr txBox="1">
            <a:spLocks noChangeArrowheads="1"/>
          </p:cNvSpPr>
          <p:nvPr/>
        </p:nvSpPr>
        <p:spPr bwMode="auto">
          <a:xfrm>
            <a:off x="380999" y="2438401"/>
            <a:ext cx="5638800" cy="3477875"/>
          </a:xfrm>
          <a:prstGeom prst="rect">
            <a:avLst/>
          </a:prstGeom>
          <a:noFill/>
          <a:ln w="9525">
            <a:noFill/>
            <a:miter lim="800000"/>
            <a:headEnd/>
            <a:tailEnd/>
          </a:ln>
          <a:effectLst/>
        </p:spPr>
        <p:txBody>
          <a:bodyPr wrap="square">
            <a:spAutoFit/>
          </a:bodyPr>
          <a:lstStyle/>
          <a:p>
            <a:pPr algn="ctr"/>
            <a:r>
              <a:rPr lang="en-US" sz="2800" b="1" u="sng" dirty="0">
                <a:latin typeface="Calibri" panose="020F0502020204030204" pitchFamily="34" charset="0"/>
                <a:cs typeface="Calibri" panose="020F0502020204030204" pitchFamily="34" charset="0"/>
              </a:rPr>
              <a:t>Rapture Doctrine</a:t>
            </a:r>
          </a:p>
          <a:p>
            <a:pPr algn="ctr"/>
            <a:r>
              <a:rPr lang="en-US" sz="2400" dirty="0">
                <a:latin typeface="Calibri" panose="020F0502020204030204" pitchFamily="34" charset="0"/>
                <a:cs typeface="Calibri" panose="020F0502020204030204" pitchFamily="34" charset="0"/>
              </a:rPr>
              <a:t>Quiet Coming</a:t>
            </a:r>
          </a:p>
          <a:p>
            <a:pPr algn="ctr"/>
            <a:r>
              <a:rPr lang="en-US" sz="2400" b="1" dirty="0">
                <a:solidFill>
                  <a:srgbClr val="A50021"/>
                </a:solidFill>
                <a:latin typeface="Calibri" panose="020F0502020204030204" pitchFamily="34" charset="0"/>
                <a:cs typeface="Calibri" panose="020F0502020204030204" pitchFamily="34" charset="0"/>
              </a:rPr>
              <a:t>?</a:t>
            </a:r>
          </a:p>
          <a:p>
            <a:pPr algn="ctr"/>
            <a:r>
              <a:rPr lang="en-US" sz="2400" dirty="0">
                <a:latin typeface="Calibri" panose="020F0502020204030204" pitchFamily="34" charset="0"/>
                <a:cs typeface="Calibri" panose="020F0502020204030204" pitchFamily="34" charset="0"/>
              </a:rPr>
              <a:t>Two Comings</a:t>
            </a:r>
          </a:p>
          <a:p>
            <a:pPr algn="ctr"/>
            <a:r>
              <a:rPr lang="en-US" sz="2400" b="1" dirty="0">
                <a:solidFill>
                  <a:srgbClr val="A50021"/>
                </a:solidFill>
                <a:latin typeface="Calibri" panose="020F0502020204030204" pitchFamily="34" charset="0"/>
                <a:cs typeface="Calibri" panose="020F0502020204030204" pitchFamily="34" charset="0"/>
              </a:rPr>
              <a:t>?</a:t>
            </a:r>
          </a:p>
          <a:p>
            <a:pPr algn="ctr"/>
            <a:r>
              <a:rPr lang="en-US" sz="2400" dirty="0">
                <a:latin typeface="Calibri" panose="020F0502020204030204" pitchFamily="34" charset="0"/>
                <a:cs typeface="Calibri" panose="020F0502020204030204" pitchFamily="34" charset="0"/>
              </a:rPr>
              <a:t>1,000 Year Duration</a:t>
            </a:r>
          </a:p>
          <a:p>
            <a:pPr algn="ctr"/>
            <a:r>
              <a:rPr lang="en-US" sz="2400" b="1" dirty="0">
                <a:solidFill>
                  <a:srgbClr val="A50021"/>
                </a:solidFill>
                <a:latin typeface="Calibri" panose="020F0502020204030204" pitchFamily="34" charset="0"/>
                <a:cs typeface="Calibri" panose="020F0502020204030204" pitchFamily="34" charset="0"/>
              </a:rPr>
              <a:t>?</a:t>
            </a:r>
          </a:p>
          <a:p>
            <a:pPr algn="ctr"/>
            <a:r>
              <a:rPr lang="en-US" sz="2400" dirty="0">
                <a:latin typeface="Calibri" panose="020F0502020204030204" pitchFamily="34" charset="0"/>
                <a:cs typeface="Calibri" panose="020F0502020204030204" pitchFamily="34" charset="0"/>
              </a:rPr>
              <a:t>Invisible Coming</a:t>
            </a:r>
          </a:p>
          <a:p>
            <a:pPr algn="ctr"/>
            <a:r>
              <a:rPr lang="en-US" sz="2400" b="1" dirty="0">
                <a:solidFill>
                  <a:srgbClr val="A50021"/>
                </a:solidFill>
                <a:latin typeface="Calibri" panose="020F0502020204030204" pitchFamily="34" charset="0"/>
                <a:cs typeface="Calibri" panose="020F0502020204030204" pitchFamily="34" charset="0"/>
              </a:rPr>
              <a:t>?</a:t>
            </a:r>
          </a:p>
        </p:txBody>
      </p:sp>
      <p:sp>
        <p:nvSpPr>
          <p:cNvPr id="7185" name="Text Box 17"/>
          <p:cNvSpPr txBox="1">
            <a:spLocks noChangeArrowheads="1"/>
          </p:cNvSpPr>
          <p:nvPr/>
        </p:nvSpPr>
        <p:spPr bwMode="auto">
          <a:xfrm>
            <a:off x="6095999" y="2438401"/>
            <a:ext cx="5714993" cy="3477875"/>
          </a:xfrm>
          <a:prstGeom prst="rect">
            <a:avLst/>
          </a:prstGeom>
          <a:noFill/>
          <a:ln w="9525">
            <a:noFill/>
            <a:miter lim="800000"/>
            <a:headEnd/>
            <a:tailEnd/>
          </a:ln>
          <a:effectLst/>
        </p:spPr>
        <p:txBody>
          <a:bodyPr wrap="square">
            <a:spAutoFit/>
          </a:bodyPr>
          <a:lstStyle/>
          <a:p>
            <a:pPr algn="ctr"/>
            <a:r>
              <a:rPr lang="en-US" sz="2800" b="1" u="sng" dirty="0">
                <a:solidFill>
                  <a:srgbClr val="C00000"/>
                </a:solidFill>
                <a:latin typeface="Calibri" panose="020F0502020204030204" pitchFamily="34" charset="0"/>
                <a:cs typeface="Calibri" panose="020F0502020204030204" pitchFamily="34" charset="0"/>
              </a:rPr>
              <a:t>Christ’s Doctrine</a:t>
            </a:r>
          </a:p>
          <a:p>
            <a:pPr algn="ctr"/>
            <a:r>
              <a:rPr lang="en-US" sz="2400" b="1" dirty="0">
                <a:latin typeface="Calibri" panose="020F0502020204030204" pitchFamily="34" charset="0"/>
                <a:cs typeface="Calibri" panose="020F0502020204030204" pitchFamily="34" charset="0"/>
              </a:rPr>
              <a:t>Noisy Affair</a:t>
            </a:r>
          </a:p>
          <a:p>
            <a:pPr algn="ctr"/>
            <a:r>
              <a:rPr lang="en-US" sz="2400" dirty="0">
                <a:solidFill>
                  <a:srgbClr val="A50021"/>
                </a:solidFill>
                <a:latin typeface="Calibri" panose="020F0502020204030204" pitchFamily="34" charset="0"/>
                <a:cs typeface="Calibri" panose="020F0502020204030204" pitchFamily="34" charset="0"/>
              </a:rPr>
              <a:t>2 Peter 3:10</a:t>
            </a:r>
          </a:p>
          <a:p>
            <a:pPr algn="ctr"/>
            <a:r>
              <a:rPr lang="en-US" sz="2400" b="1" dirty="0">
                <a:latin typeface="Calibri" panose="020F0502020204030204" pitchFamily="34" charset="0"/>
                <a:cs typeface="Calibri" panose="020F0502020204030204" pitchFamily="34" charset="0"/>
              </a:rPr>
              <a:t>One Coming</a:t>
            </a:r>
          </a:p>
          <a:p>
            <a:pPr algn="ctr"/>
            <a:r>
              <a:rPr lang="en-US" sz="2400" dirty="0">
                <a:solidFill>
                  <a:srgbClr val="A50021"/>
                </a:solidFill>
                <a:latin typeface="Calibri" panose="020F0502020204030204" pitchFamily="34" charset="0"/>
                <a:cs typeface="Calibri" panose="020F0502020204030204" pitchFamily="34" charset="0"/>
              </a:rPr>
              <a:t>1 </a:t>
            </a:r>
            <a:r>
              <a:rPr lang="en-US" sz="2400" dirty="0" err="1">
                <a:solidFill>
                  <a:srgbClr val="A50021"/>
                </a:solidFill>
                <a:latin typeface="Calibri" panose="020F0502020204030204" pitchFamily="34" charset="0"/>
                <a:cs typeface="Calibri" panose="020F0502020204030204" pitchFamily="34" charset="0"/>
              </a:rPr>
              <a:t>Thes</a:t>
            </a:r>
            <a:r>
              <a:rPr lang="en-US" sz="2400" dirty="0">
                <a:solidFill>
                  <a:srgbClr val="A50021"/>
                </a:solidFill>
                <a:latin typeface="Calibri" panose="020F0502020204030204" pitchFamily="34" charset="0"/>
                <a:cs typeface="Calibri" panose="020F0502020204030204" pitchFamily="34" charset="0"/>
              </a:rPr>
              <a:t> 5:1-4; 2 </a:t>
            </a:r>
            <a:r>
              <a:rPr lang="en-US" sz="2400" dirty="0" err="1">
                <a:solidFill>
                  <a:srgbClr val="A50021"/>
                </a:solidFill>
                <a:latin typeface="Calibri" panose="020F0502020204030204" pitchFamily="34" charset="0"/>
                <a:cs typeface="Calibri" panose="020F0502020204030204" pitchFamily="34" charset="0"/>
              </a:rPr>
              <a:t>Thes</a:t>
            </a:r>
            <a:r>
              <a:rPr lang="en-US" sz="2400" dirty="0">
                <a:solidFill>
                  <a:srgbClr val="A50021"/>
                </a:solidFill>
                <a:latin typeface="Calibri" panose="020F0502020204030204" pitchFamily="34" charset="0"/>
                <a:cs typeface="Calibri" panose="020F0502020204030204" pitchFamily="34" charset="0"/>
              </a:rPr>
              <a:t> 1:6-10</a:t>
            </a:r>
          </a:p>
          <a:p>
            <a:pPr algn="ctr"/>
            <a:r>
              <a:rPr lang="en-US" sz="2400" b="1" dirty="0">
                <a:latin typeface="Calibri" panose="020F0502020204030204" pitchFamily="34" charset="0"/>
                <a:cs typeface="Calibri" panose="020F0502020204030204" pitchFamily="34" charset="0"/>
              </a:rPr>
              <a:t>Forever to be with the Lord</a:t>
            </a:r>
          </a:p>
          <a:p>
            <a:pPr algn="ctr"/>
            <a:r>
              <a:rPr lang="en-US" sz="2400" dirty="0">
                <a:solidFill>
                  <a:srgbClr val="A50021"/>
                </a:solidFill>
                <a:latin typeface="Calibri" panose="020F0502020204030204" pitchFamily="34" charset="0"/>
                <a:cs typeface="Calibri" panose="020F0502020204030204" pitchFamily="34" charset="0"/>
              </a:rPr>
              <a:t>1 Thessalonians 4:13-18</a:t>
            </a:r>
          </a:p>
          <a:p>
            <a:pPr algn="ctr"/>
            <a:r>
              <a:rPr lang="en-US" sz="2400" b="1" dirty="0">
                <a:latin typeface="Calibri" panose="020F0502020204030204" pitchFamily="34" charset="0"/>
                <a:cs typeface="Calibri" panose="020F0502020204030204" pitchFamily="34" charset="0"/>
              </a:rPr>
              <a:t>Visible Coming</a:t>
            </a:r>
          </a:p>
          <a:p>
            <a:pPr algn="ctr"/>
            <a:r>
              <a:rPr lang="en-US" sz="2400" dirty="0">
                <a:solidFill>
                  <a:srgbClr val="A50021"/>
                </a:solidFill>
                <a:latin typeface="Calibri" panose="020F0502020204030204" pitchFamily="34" charset="0"/>
                <a:cs typeface="Calibri" panose="020F0502020204030204" pitchFamily="34" charset="0"/>
              </a:rPr>
              <a:t>2 Timothy 4:1; Colossians 3:4; 1 Peter 5:4</a:t>
            </a:r>
          </a:p>
        </p:txBody>
      </p:sp>
      <p:sp>
        <p:nvSpPr>
          <p:cNvPr id="21" name="Rectangle 20"/>
          <p:cNvSpPr/>
          <p:nvPr/>
        </p:nvSpPr>
        <p:spPr>
          <a:xfrm>
            <a:off x="3314700" y="457200"/>
            <a:ext cx="5562600" cy="838200"/>
          </a:xfrm>
          <a:prstGeom prst="rect">
            <a:avLst/>
          </a:prstGeom>
          <a:noFill/>
        </p:spPr>
        <p:txBody>
          <a:bodyPr wrap="none" lIns="91440" tIns="45720" rIns="91440" bIns="45720" numCol="1">
            <a:prstTxWarp prst="textPlain">
              <a:avLst/>
            </a:prstTxWarp>
            <a:spAutoFit/>
          </a:bodyPr>
          <a:lstStyle/>
          <a:p>
            <a:pPr algn="ctr"/>
            <a:r>
              <a:rPr lang="en-US" sz="5400" b="1" spc="50" dirty="0">
                <a:ln w="28575" cmpd="sng">
                  <a:solidFill>
                    <a:srgbClr val="FFFF00"/>
                  </a:solidFill>
                  <a:prstDash val="solid"/>
                </a:ln>
                <a:solidFill>
                  <a:srgbClr val="A50021"/>
                </a:solidFill>
                <a:effectLst>
                  <a:glow rad="53100">
                    <a:schemeClr val="accent6">
                      <a:satMod val="180000"/>
                      <a:alpha val="30000"/>
                    </a:schemeClr>
                  </a:glow>
                </a:effectLst>
                <a:latin typeface="Calibri" panose="020F0502020204030204" pitchFamily="34" charset="0"/>
                <a:cs typeface="Calibri" panose="020F0502020204030204" pitchFamily="34" charset="0"/>
              </a:rPr>
              <a:t>The Rapture</a:t>
            </a:r>
          </a:p>
        </p:txBody>
      </p:sp>
      <p:pic>
        <p:nvPicPr>
          <p:cNvPr id="22" name="Picture 21" descr="clouds.jpg"/>
          <p:cNvPicPr>
            <a:picLocks noChangeAspect="1"/>
          </p:cNvPicPr>
          <p:nvPr/>
        </p:nvPicPr>
        <p:blipFill>
          <a:blip r:embed="rId2" cstate="print"/>
          <a:stretch>
            <a:fillRect/>
          </a:stretch>
        </p:blipFill>
        <p:spPr>
          <a:xfrm>
            <a:off x="9233535" y="465138"/>
            <a:ext cx="2501265" cy="1371600"/>
          </a:xfrm>
          <a:prstGeom prst="rect">
            <a:avLst/>
          </a:prstGeom>
        </p:spPr>
      </p:pic>
      <p:sp>
        <p:nvSpPr>
          <p:cNvPr id="23" name="Rectangle 22">
            <a:extLst>
              <a:ext uri="{FF2B5EF4-FFF2-40B4-BE49-F238E27FC236}">
                <a16:creationId xmlns:a16="http://schemas.microsoft.com/office/drawing/2014/main" id="{915C2FDB-7A2E-4A3C-814C-93E18C6F0DCA}"/>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F43C62E4-5833-4510-BAF2-C81391DDC4CD}"/>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1A24C607-2CD3-4EB2-B033-CE0BC88B70CF}"/>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BA7890B2-1CC7-4ED6-976F-D2A09B2F856B}"/>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A3428FDF-BADA-41DE-A93A-DA1ED1006014}"/>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6EF2279B-5435-40F3-92C7-8F23A84B4742}"/>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id="{6CECA529-9BE5-4481-870E-1ABDC73DF4D1}"/>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F6AA900A-D7B2-42EA-A734-9DD7AB5CC2AA}"/>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1" name="TextBox 30">
            <a:extLst>
              <a:ext uri="{FF2B5EF4-FFF2-40B4-BE49-F238E27FC236}">
                <a16:creationId xmlns:a16="http://schemas.microsoft.com/office/drawing/2014/main" id="{D6E5848F-5AAD-4902-A071-9995EE46A50E}"/>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pic>
        <p:nvPicPr>
          <p:cNvPr id="32" name="Picture 31" descr="clouds.jpg">
            <a:extLst>
              <a:ext uri="{FF2B5EF4-FFF2-40B4-BE49-F238E27FC236}">
                <a16:creationId xmlns:a16="http://schemas.microsoft.com/office/drawing/2014/main" id="{EE1281AE-8539-4A11-9D35-0B0DB4B6438B}"/>
              </a:ext>
            </a:extLst>
          </p:cNvPr>
          <p:cNvPicPr>
            <a:picLocks noChangeAspect="1"/>
          </p:cNvPicPr>
          <p:nvPr/>
        </p:nvPicPr>
        <p:blipFill>
          <a:blip r:embed="rId2" cstate="print"/>
          <a:stretch>
            <a:fillRect/>
          </a:stretch>
        </p:blipFill>
        <p:spPr>
          <a:xfrm>
            <a:off x="457200" y="457199"/>
            <a:ext cx="2501265" cy="13716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par>
                                <p:cTn id="13" presetID="10"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2000"/>
                                        <p:tgtEl>
                                          <p:spTgt spid="32"/>
                                        </p:tgtEl>
                                      </p:cBhvr>
                                    </p:animEffect>
                                  </p:childTnLst>
                                </p:cTn>
                              </p:par>
                            </p:childTnLst>
                          </p:cTn>
                        </p:par>
                        <p:par>
                          <p:cTn id="16" fill="hold">
                            <p:stCondLst>
                              <p:cond delay="2500"/>
                            </p:stCondLst>
                            <p:childTnLst>
                              <p:par>
                                <p:cTn id="17" presetID="26" presetClass="entr" presetSubtype="0" fill="hold" grpId="0" nodeType="afterEffect">
                                  <p:stCondLst>
                                    <p:cond delay="0"/>
                                  </p:stCondLst>
                                  <p:childTnLst>
                                    <p:set>
                                      <p:cBhvr>
                                        <p:cTn id="18" dur="1" fill="hold">
                                          <p:stCondLst>
                                            <p:cond delay="0"/>
                                          </p:stCondLst>
                                        </p:cTn>
                                        <p:tgtEl>
                                          <p:spTgt spid="7181"/>
                                        </p:tgtEl>
                                        <p:attrNameLst>
                                          <p:attrName>style.visibility</p:attrName>
                                        </p:attrNameLst>
                                      </p:cBhvr>
                                      <p:to>
                                        <p:strVal val="visible"/>
                                      </p:to>
                                    </p:set>
                                    <p:animEffect transition="in" filter="wipe(down)">
                                      <p:cBhvr>
                                        <p:cTn id="19" dur="580">
                                          <p:stCondLst>
                                            <p:cond delay="0"/>
                                          </p:stCondLst>
                                        </p:cTn>
                                        <p:tgtEl>
                                          <p:spTgt spid="7181"/>
                                        </p:tgtEl>
                                      </p:cBhvr>
                                    </p:animEffect>
                                    <p:anim calcmode="lin" valueType="num">
                                      <p:cBhvr>
                                        <p:cTn id="20" dur="1822" tmFilter="0,0; 0.14,0.36; 0.43,0.73; 0.71,0.91; 1.0,1.0">
                                          <p:stCondLst>
                                            <p:cond delay="0"/>
                                          </p:stCondLst>
                                        </p:cTn>
                                        <p:tgtEl>
                                          <p:spTgt spid="718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718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718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718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7181"/>
                                        </p:tgtEl>
                                        <p:attrNameLst>
                                          <p:attrName>ppt_y</p:attrName>
                                        </p:attrNameLst>
                                      </p:cBhvr>
                                      <p:tavLst>
                                        <p:tav tm="0" fmla="#ppt_y-sin(pi*$)/81">
                                          <p:val>
                                            <p:fltVal val="0"/>
                                          </p:val>
                                        </p:tav>
                                        <p:tav tm="100000">
                                          <p:val>
                                            <p:fltVal val="1"/>
                                          </p:val>
                                        </p:tav>
                                      </p:tavLst>
                                    </p:anim>
                                    <p:animScale>
                                      <p:cBhvr>
                                        <p:cTn id="25" dur="26">
                                          <p:stCondLst>
                                            <p:cond delay="650"/>
                                          </p:stCondLst>
                                        </p:cTn>
                                        <p:tgtEl>
                                          <p:spTgt spid="7181"/>
                                        </p:tgtEl>
                                      </p:cBhvr>
                                      <p:to x="100000" y="60000"/>
                                    </p:animScale>
                                    <p:animScale>
                                      <p:cBhvr>
                                        <p:cTn id="26" dur="166" decel="50000">
                                          <p:stCondLst>
                                            <p:cond delay="676"/>
                                          </p:stCondLst>
                                        </p:cTn>
                                        <p:tgtEl>
                                          <p:spTgt spid="7181"/>
                                        </p:tgtEl>
                                      </p:cBhvr>
                                      <p:to x="100000" y="100000"/>
                                    </p:animScale>
                                    <p:animScale>
                                      <p:cBhvr>
                                        <p:cTn id="27" dur="26">
                                          <p:stCondLst>
                                            <p:cond delay="1312"/>
                                          </p:stCondLst>
                                        </p:cTn>
                                        <p:tgtEl>
                                          <p:spTgt spid="7181"/>
                                        </p:tgtEl>
                                      </p:cBhvr>
                                      <p:to x="100000" y="80000"/>
                                    </p:animScale>
                                    <p:animScale>
                                      <p:cBhvr>
                                        <p:cTn id="28" dur="166" decel="50000">
                                          <p:stCondLst>
                                            <p:cond delay="1338"/>
                                          </p:stCondLst>
                                        </p:cTn>
                                        <p:tgtEl>
                                          <p:spTgt spid="7181"/>
                                        </p:tgtEl>
                                      </p:cBhvr>
                                      <p:to x="100000" y="100000"/>
                                    </p:animScale>
                                    <p:animScale>
                                      <p:cBhvr>
                                        <p:cTn id="29" dur="26">
                                          <p:stCondLst>
                                            <p:cond delay="1642"/>
                                          </p:stCondLst>
                                        </p:cTn>
                                        <p:tgtEl>
                                          <p:spTgt spid="7181"/>
                                        </p:tgtEl>
                                      </p:cBhvr>
                                      <p:to x="100000" y="90000"/>
                                    </p:animScale>
                                    <p:animScale>
                                      <p:cBhvr>
                                        <p:cTn id="30" dur="166" decel="50000">
                                          <p:stCondLst>
                                            <p:cond delay="1668"/>
                                          </p:stCondLst>
                                        </p:cTn>
                                        <p:tgtEl>
                                          <p:spTgt spid="7181"/>
                                        </p:tgtEl>
                                      </p:cBhvr>
                                      <p:to x="100000" y="100000"/>
                                    </p:animScale>
                                    <p:animScale>
                                      <p:cBhvr>
                                        <p:cTn id="31" dur="26">
                                          <p:stCondLst>
                                            <p:cond delay="1808"/>
                                          </p:stCondLst>
                                        </p:cTn>
                                        <p:tgtEl>
                                          <p:spTgt spid="7181"/>
                                        </p:tgtEl>
                                      </p:cBhvr>
                                      <p:to x="100000" y="95000"/>
                                    </p:animScale>
                                    <p:animScale>
                                      <p:cBhvr>
                                        <p:cTn id="32" dur="166" decel="50000">
                                          <p:stCondLst>
                                            <p:cond delay="1834"/>
                                          </p:stCondLst>
                                        </p:cTn>
                                        <p:tgtEl>
                                          <p:spTgt spid="7181"/>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animEffect transition="in" filter="fade">
                                      <p:cBhvr>
                                        <p:cTn id="37" dur="2000"/>
                                        <p:tgtEl>
                                          <p:spTgt spid="717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182"/>
                                        </p:tgtEl>
                                        <p:attrNameLst>
                                          <p:attrName>style.visibility</p:attrName>
                                        </p:attrNameLst>
                                      </p:cBhvr>
                                      <p:to>
                                        <p:strVal val="visible"/>
                                      </p:to>
                                    </p:set>
                                    <p:animEffect transition="in" filter="fade">
                                      <p:cBhvr>
                                        <p:cTn id="40" dur="2000"/>
                                        <p:tgtEl>
                                          <p:spTgt spid="7182"/>
                                        </p:tgtEl>
                                      </p:cBhvr>
                                    </p:animEffect>
                                  </p:childTnLst>
                                </p:cTn>
                              </p:par>
                            </p:childTnLst>
                          </p:cTn>
                        </p:par>
                        <p:par>
                          <p:cTn id="41" fill="hold">
                            <p:stCondLst>
                              <p:cond delay="2000"/>
                            </p:stCondLst>
                            <p:childTnLst>
                              <p:par>
                                <p:cTn id="42" presetID="23" presetClass="entr" presetSubtype="16" fill="hold" grpId="0" nodeType="afterEffect">
                                  <p:stCondLst>
                                    <p:cond delay="0"/>
                                  </p:stCondLst>
                                  <p:childTnLst>
                                    <p:set>
                                      <p:cBhvr>
                                        <p:cTn id="43" dur="1" fill="hold">
                                          <p:stCondLst>
                                            <p:cond delay="0"/>
                                          </p:stCondLst>
                                        </p:cTn>
                                        <p:tgtEl>
                                          <p:spTgt spid="7175"/>
                                        </p:tgtEl>
                                        <p:attrNameLst>
                                          <p:attrName>style.visibility</p:attrName>
                                        </p:attrNameLst>
                                      </p:cBhvr>
                                      <p:to>
                                        <p:strVal val="visible"/>
                                      </p:to>
                                    </p:set>
                                    <p:anim calcmode="lin" valueType="num">
                                      <p:cBhvr>
                                        <p:cTn id="44" dur="500" fill="hold"/>
                                        <p:tgtEl>
                                          <p:spTgt spid="7175"/>
                                        </p:tgtEl>
                                        <p:attrNameLst>
                                          <p:attrName>ppt_w</p:attrName>
                                        </p:attrNameLst>
                                      </p:cBhvr>
                                      <p:tavLst>
                                        <p:tav tm="0">
                                          <p:val>
                                            <p:fltVal val="0"/>
                                          </p:val>
                                        </p:tav>
                                        <p:tav tm="100000">
                                          <p:val>
                                            <p:strVal val="#ppt_w"/>
                                          </p:val>
                                        </p:tav>
                                      </p:tavLst>
                                    </p:anim>
                                    <p:anim calcmode="lin" valueType="num">
                                      <p:cBhvr>
                                        <p:cTn id="45" dur="500" fill="hold"/>
                                        <p:tgtEl>
                                          <p:spTgt spid="7175"/>
                                        </p:tgtEl>
                                        <p:attrNameLst>
                                          <p:attrName>ppt_h</p:attrName>
                                        </p:attrNameLst>
                                      </p:cBhvr>
                                      <p:tavLst>
                                        <p:tav tm="0">
                                          <p:val>
                                            <p:fltVal val="0"/>
                                          </p:val>
                                        </p:tav>
                                        <p:tav tm="100000">
                                          <p:val>
                                            <p:strVal val="#ppt_h"/>
                                          </p:val>
                                        </p:tav>
                                      </p:tavLst>
                                    </p:anim>
                                  </p:childTnLst>
                                </p:cTn>
                              </p:par>
                            </p:childTnLst>
                          </p:cTn>
                        </p:par>
                        <p:par>
                          <p:cTn id="46" fill="hold">
                            <p:stCondLst>
                              <p:cond delay="2500"/>
                            </p:stCondLst>
                            <p:childTnLst>
                              <p:par>
                                <p:cTn id="47" presetID="27" presetClass="entr" presetSubtype="0" fill="hold" nodeType="afterEffect">
                                  <p:stCondLst>
                                    <p:cond delay="0"/>
                                  </p:stCondLst>
                                  <p:iterate type="lt">
                                    <p:tmPct val="50000"/>
                                  </p:iterate>
                                  <p:childTnLst>
                                    <p:set>
                                      <p:cBhvr>
                                        <p:cTn id="48" dur="1" fill="hold">
                                          <p:stCondLst>
                                            <p:cond delay="0"/>
                                          </p:stCondLst>
                                        </p:cTn>
                                        <p:tgtEl>
                                          <p:spTgt spid="7184">
                                            <p:txEl>
                                              <p:pRg st="0" end="0"/>
                                            </p:txEl>
                                          </p:spTgt>
                                        </p:tgtEl>
                                        <p:attrNameLst>
                                          <p:attrName>style.visibility</p:attrName>
                                        </p:attrNameLst>
                                      </p:cBhvr>
                                      <p:to>
                                        <p:strVal val="visible"/>
                                      </p:to>
                                    </p:set>
                                    <p:anim calcmode="discrete" valueType="clr">
                                      <p:cBhvr override="childStyle">
                                        <p:cTn id="49" dur="80"/>
                                        <p:tgtEl>
                                          <p:spTgt spid="718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7184">
                                            <p:txEl>
                                              <p:pRg st="0" end="0"/>
                                            </p:txEl>
                                          </p:spTgt>
                                        </p:tgtEl>
                                        <p:attrNameLst>
                                          <p:attrName>fillcolor</p:attrName>
                                        </p:attrNameLst>
                                      </p:cBhvr>
                                      <p:tavLst>
                                        <p:tav tm="0">
                                          <p:val>
                                            <p:clrVal>
                                              <a:schemeClr val="accent2"/>
                                            </p:clrVal>
                                          </p:val>
                                        </p:tav>
                                        <p:tav tm="50000">
                                          <p:val>
                                            <p:clrVal>
                                              <a:schemeClr val="hlink"/>
                                            </p:clrVal>
                                          </p:val>
                                        </p:tav>
                                      </p:tavLst>
                                    </p:anim>
                                    <p:set>
                                      <p:cBhvr>
                                        <p:cTn id="51" dur="80"/>
                                        <p:tgtEl>
                                          <p:spTgt spid="7184">
                                            <p:txEl>
                                              <p:pRg st="0" end="0"/>
                                            </p:txEl>
                                          </p:spTgt>
                                        </p:tgtEl>
                                        <p:attrNameLst>
                                          <p:attrName>fill.type</p:attrName>
                                        </p:attrNameLst>
                                      </p:cBhvr>
                                      <p:to>
                                        <p:strVal val="solid"/>
                                      </p:to>
                                    </p:set>
                                  </p:childTnLst>
                                </p:cTn>
                              </p:par>
                              <p:par>
                                <p:cTn id="52" presetID="27" presetClass="entr" presetSubtype="0" fill="hold" nodeType="withEffect">
                                  <p:stCondLst>
                                    <p:cond delay="0"/>
                                  </p:stCondLst>
                                  <p:iterate type="lt">
                                    <p:tmPct val="50000"/>
                                  </p:iterate>
                                  <p:childTnLst>
                                    <p:set>
                                      <p:cBhvr>
                                        <p:cTn id="53" dur="1" fill="hold">
                                          <p:stCondLst>
                                            <p:cond delay="0"/>
                                          </p:stCondLst>
                                        </p:cTn>
                                        <p:tgtEl>
                                          <p:spTgt spid="7185">
                                            <p:txEl>
                                              <p:pRg st="0" end="0"/>
                                            </p:txEl>
                                          </p:spTgt>
                                        </p:tgtEl>
                                        <p:attrNameLst>
                                          <p:attrName>style.visibility</p:attrName>
                                        </p:attrNameLst>
                                      </p:cBhvr>
                                      <p:to>
                                        <p:strVal val="visible"/>
                                      </p:to>
                                    </p:set>
                                    <p:anim calcmode="discrete" valueType="clr">
                                      <p:cBhvr override="childStyle">
                                        <p:cTn id="54" dur="80"/>
                                        <p:tgtEl>
                                          <p:spTgt spid="718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7185">
                                            <p:txEl>
                                              <p:pRg st="0" end="0"/>
                                            </p:txEl>
                                          </p:spTgt>
                                        </p:tgtEl>
                                        <p:attrNameLst>
                                          <p:attrName>fillcolor</p:attrName>
                                        </p:attrNameLst>
                                      </p:cBhvr>
                                      <p:tavLst>
                                        <p:tav tm="0">
                                          <p:val>
                                            <p:clrVal>
                                              <a:schemeClr val="accent2"/>
                                            </p:clrVal>
                                          </p:val>
                                        </p:tav>
                                        <p:tav tm="50000">
                                          <p:val>
                                            <p:clrVal>
                                              <a:schemeClr val="hlink"/>
                                            </p:clrVal>
                                          </p:val>
                                        </p:tav>
                                      </p:tavLst>
                                    </p:anim>
                                    <p:set>
                                      <p:cBhvr>
                                        <p:cTn id="56" dur="80"/>
                                        <p:tgtEl>
                                          <p:spTgt spid="7185">
                                            <p:txEl>
                                              <p:pRg st="0" end="0"/>
                                            </p:txEl>
                                          </p:spTgt>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7184">
                                            <p:txEl>
                                              <p:pRg st="1" end="1"/>
                                            </p:txEl>
                                          </p:spTgt>
                                        </p:tgtEl>
                                        <p:attrNameLst>
                                          <p:attrName>style.visibility</p:attrName>
                                        </p:attrNameLst>
                                      </p:cBhvr>
                                      <p:to>
                                        <p:strVal val="visible"/>
                                      </p:to>
                                    </p:set>
                                    <p:animEffect transition="in" filter="dissolve">
                                      <p:cBhvr>
                                        <p:cTn id="61" dur="500"/>
                                        <p:tgtEl>
                                          <p:spTgt spid="7184">
                                            <p:txEl>
                                              <p:pRg st="1" end="1"/>
                                            </p:txEl>
                                          </p:spTgt>
                                        </p:tgtEl>
                                      </p:cBhvr>
                                    </p:animEffect>
                                  </p:childTnLst>
                                </p:cTn>
                              </p:par>
                              <p:par>
                                <p:cTn id="62" presetID="9" presetClass="entr" presetSubtype="0" fill="hold" nodeType="withEffect">
                                  <p:stCondLst>
                                    <p:cond delay="0"/>
                                  </p:stCondLst>
                                  <p:childTnLst>
                                    <p:set>
                                      <p:cBhvr>
                                        <p:cTn id="63" dur="1" fill="hold">
                                          <p:stCondLst>
                                            <p:cond delay="0"/>
                                          </p:stCondLst>
                                        </p:cTn>
                                        <p:tgtEl>
                                          <p:spTgt spid="7184">
                                            <p:txEl>
                                              <p:pRg st="2" end="2"/>
                                            </p:txEl>
                                          </p:spTgt>
                                        </p:tgtEl>
                                        <p:attrNameLst>
                                          <p:attrName>style.visibility</p:attrName>
                                        </p:attrNameLst>
                                      </p:cBhvr>
                                      <p:to>
                                        <p:strVal val="visible"/>
                                      </p:to>
                                    </p:set>
                                    <p:animEffect transition="in" filter="dissolve">
                                      <p:cBhvr>
                                        <p:cTn id="64" dur="500"/>
                                        <p:tgtEl>
                                          <p:spTgt spid="7184">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7185">
                                            <p:txEl>
                                              <p:pRg st="1" end="1"/>
                                            </p:txEl>
                                          </p:spTgt>
                                        </p:tgtEl>
                                        <p:attrNameLst>
                                          <p:attrName>style.visibility</p:attrName>
                                        </p:attrNameLst>
                                      </p:cBhvr>
                                      <p:to>
                                        <p:strVal val="visible"/>
                                      </p:to>
                                    </p:set>
                                    <p:animEffect transition="in" filter="dissolve">
                                      <p:cBhvr>
                                        <p:cTn id="69" dur="500"/>
                                        <p:tgtEl>
                                          <p:spTgt spid="7185">
                                            <p:txEl>
                                              <p:pRg st="1" end="1"/>
                                            </p:txEl>
                                          </p:spTgt>
                                        </p:tgtEl>
                                      </p:cBhvr>
                                    </p:animEffect>
                                  </p:childTnLst>
                                </p:cTn>
                              </p:par>
                              <p:par>
                                <p:cTn id="70" presetID="9" presetClass="entr" presetSubtype="0" fill="hold" nodeType="withEffect">
                                  <p:stCondLst>
                                    <p:cond delay="0"/>
                                  </p:stCondLst>
                                  <p:childTnLst>
                                    <p:set>
                                      <p:cBhvr>
                                        <p:cTn id="71" dur="1" fill="hold">
                                          <p:stCondLst>
                                            <p:cond delay="0"/>
                                          </p:stCondLst>
                                        </p:cTn>
                                        <p:tgtEl>
                                          <p:spTgt spid="7185">
                                            <p:txEl>
                                              <p:pRg st="2" end="2"/>
                                            </p:txEl>
                                          </p:spTgt>
                                        </p:tgtEl>
                                        <p:attrNameLst>
                                          <p:attrName>style.visibility</p:attrName>
                                        </p:attrNameLst>
                                      </p:cBhvr>
                                      <p:to>
                                        <p:strVal val="visible"/>
                                      </p:to>
                                    </p:set>
                                    <p:animEffect transition="in" filter="dissolve">
                                      <p:cBhvr>
                                        <p:cTn id="72" dur="500"/>
                                        <p:tgtEl>
                                          <p:spTgt spid="7185">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7184">
                                            <p:txEl>
                                              <p:pRg st="3" end="3"/>
                                            </p:txEl>
                                          </p:spTgt>
                                        </p:tgtEl>
                                        <p:attrNameLst>
                                          <p:attrName>style.visibility</p:attrName>
                                        </p:attrNameLst>
                                      </p:cBhvr>
                                      <p:to>
                                        <p:strVal val="visible"/>
                                      </p:to>
                                    </p:set>
                                    <p:animEffect transition="in" filter="dissolve">
                                      <p:cBhvr>
                                        <p:cTn id="77" dur="500"/>
                                        <p:tgtEl>
                                          <p:spTgt spid="7184">
                                            <p:txEl>
                                              <p:pRg st="3" end="3"/>
                                            </p:txEl>
                                          </p:spTgt>
                                        </p:tgtEl>
                                      </p:cBhvr>
                                    </p:animEffect>
                                  </p:childTnLst>
                                </p:cTn>
                              </p:par>
                              <p:par>
                                <p:cTn id="78" presetID="9" presetClass="entr" presetSubtype="0" fill="hold" nodeType="withEffect">
                                  <p:stCondLst>
                                    <p:cond delay="0"/>
                                  </p:stCondLst>
                                  <p:childTnLst>
                                    <p:set>
                                      <p:cBhvr>
                                        <p:cTn id="79" dur="1" fill="hold">
                                          <p:stCondLst>
                                            <p:cond delay="0"/>
                                          </p:stCondLst>
                                        </p:cTn>
                                        <p:tgtEl>
                                          <p:spTgt spid="7184">
                                            <p:txEl>
                                              <p:pRg st="4" end="4"/>
                                            </p:txEl>
                                          </p:spTgt>
                                        </p:tgtEl>
                                        <p:attrNameLst>
                                          <p:attrName>style.visibility</p:attrName>
                                        </p:attrNameLst>
                                      </p:cBhvr>
                                      <p:to>
                                        <p:strVal val="visible"/>
                                      </p:to>
                                    </p:set>
                                    <p:animEffect transition="in" filter="dissolve">
                                      <p:cBhvr>
                                        <p:cTn id="80" dur="500"/>
                                        <p:tgtEl>
                                          <p:spTgt spid="7184">
                                            <p:txEl>
                                              <p:pRg st="4" end="4"/>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nodeType="clickEffect">
                                  <p:stCondLst>
                                    <p:cond delay="0"/>
                                  </p:stCondLst>
                                  <p:childTnLst>
                                    <p:set>
                                      <p:cBhvr>
                                        <p:cTn id="84" dur="1" fill="hold">
                                          <p:stCondLst>
                                            <p:cond delay="0"/>
                                          </p:stCondLst>
                                        </p:cTn>
                                        <p:tgtEl>
                                          <p:spTgt spid="7185">
                                            <p:txEl>
                                              <p:pRg st="3" end="3"/>
                                            </p:txEl>
                                          </p:spTgt>
                                        </p:tgtEl>
                                        <p:attrNameLst>
                                          <p:attrName>style.visibility</p:attrName>
                                        </p:attrNameLst>
                                      </p:cBhvr>
                                      <p:to>
                                        <p:strVal val="visible"/>
                                      </p:to>
                                    </p:set>
                                    <p:animEffect transition="in" filter="dissolve">
                                      <p:cBhvr>
                                        <p:cTn id="85" dur="500"/>
                                        <p:tgtEl>
                                          <p:spTgt spid="7185">
                                            <p:txEl>
                                              <p:pRg st="3" end="3"/>
                                            </p:txEl>
                                          </p:spTgt>
                                        </p:tgtEl>
                                      </p:cBhvr>
                                    </p:animEffect>
                                  </p:childTnLst>
                                </p:cTn>
                              </p:par>
                              <p:par>
                                <p:cTn id="86" presetID="9" presetClass="entr" presetSubtype="0" fill="hold" nodeType="withEffect">
                                  <p:stCondLst>
                                    <p:cond delay="0"/>
                                  </p:stCondLst>
                                  <p:childTnLst>
                                    <p:set>
                                      <p:cBhvr>
                                        <p:cTn id="87" dur="1" fill="hold">
                                          <p:stCondLst>
                                            <p:cond delay="0"/>
                                          </p:stCondLst>
                                        </p:cTn>
                                        <p:tgtEl>
                                          <p:spTgt spid="7185">
                                            <p:txEl>
                                              <p:pRg st="4" end="4"/>
                                            </p:txEl>
                                          </p:spTgt>
                                        </p:tgtEl>
                                        <p:attrNameLst>
                                          <p:attrName>style.visibility</p:attrName>
                                        </p:attrNameLst>
                                      </p:cBhvr>
                                      <p:to>
                                        <p:strVal val="visible"/>
                                      </p:to>
                                    </p:set>
                                    <p:animEffect transition="in" filter="dissolve">
                                      <p:cBhvr>
                                        <p:cTn id="88" dur="500"/>
                                        <p:tgtEl>
                                          <p:spTgt spid="7185">
                                            <p:txEl>
                                              <p:pRg st="4" end="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nodeType="clickEffect">
                                  <p:stCondLst>
                                    <p:cond delay="0"/>
                                  </p:stCondLst>
                                  <p:childTnLst>
                                    <p:set>
                                      <p:cBhvr>
                                        <p:cTn id="92" dur="1" fill="hold">
                                          <p:stCondLst>
                                            <p:cond delay="0"/>
                                          </p:stCondLst>
                                        </p:cTn>
                                        <p:tgtEl>
                                          <p:spTgt spid="7184">
                                            <p:txEl>
                                              <p:pRg st="5" end="5"/>
                                            </p:txEl>
                                          </p:spTgt>
                                        </p:tgtEl>
                                        <p:attrNameLst>
                                          <p:attrName>style.visibility</p:attrName>
                                        </p:attrNameLst>
                                      </p:cBhvr>
                                      <p:to>
                                        <p:strVal val="visible"/>
                                      </p:to>
                                    </p:set>
                                    <p:animEffect transition="in" filter="dissolve">
                                      <p:cBhvr>
                                        <p:cTn id="93" dur="500"/>
                                        <p:tgtEl>
                                          <p:spTgt spid="7184">
                                            <p:txEl>
                                              <p:pRg st="5" end="5"/>
                                            </p:txEl>
                                          </p:spTgt>
                                        </p:tgtEl>
                                      </p:cBhvr>
                                    </p:animEffect>
                                  </p:childTnLst>
                                </p:cTn>
                              </p:par>
                              <p:par>
                                <p:cTn id="94" presetID="9" presetClass="entr" presetSubtype="0" fill="hold" nodeType="withEffect">
                                  <p:stCondLst>
                                    <p:cond delay="0"/>
                                  </p:stCondLst>
                                  <p:childTnLst>
                                    <p:set>
                                      <p:cBhvr>
                                        <p:cTn id="95" dur="1" fill="hold">
                                          <p:stCondLst>
                                            <p:cond delay="0"/>
                                          </p:stCondLst>
                                        </p:cTn>
                                        <p:tgtEl>
                                          <p:spTgt spid="7184">
                                            <p:txEl>
                                              <p:pRg st="6" end="6"/>
                                            </p:txEl>
                                          </p:spTgt>
                                        </p:tgtEl>
                                        <p:attrNameLst>
                                          <p:attrName>style.visibility</p:attrName>
                                        </p:attrNameLst>
                                      </p:cBhvr>
                                      <p:to>
                                        <p:strVal val="visible"/>
                                      </p:to>
                                    </p:set>
                                    <p:animEffect transition="in" filter="dissolve">
                                      <p:cBhvr>
                                        <p:cTn id="96" dur="500"/>
                                        <p:tgtEl>
                                          <p:spTgt spid="7184">
                                            <p:txEl>
                                              <p:pRg st="6" end="6"/>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nodeType="clickEffect">
                                  <p:stCondLst>
                                    <p:cond delay="0"/>
                                  </p:stCondLst>
                                  <p:childTnLst>
                                    <p:set>
                                      <p:cBhvr>
                                        <p:cTn id="100" dur="1" fill="hold">
                                          <p:stCondLst>
                                            <p:cond delay="0"/>
                                          </p:stCondLst>
                                        </p:cTn>
                                        <p:tgtEl>
                                          <p:spTgt spid="7185">
                                            <p:txEl>
                                              <p:pRg st="5" end="5"/>
                                            </p:txEl>
                                          </p:spTgt>
                                        </p:tgtEl>
                                        <p:attrNameLst>
                                          <p:attrName>style.visibility</p:attrName>
                                        </p:attrNameLst>
                                      </p:cBhvr>
                                      <p:to>
                                        <p:strVal val="visible"/>
                                      </p:to>
                                    </p:set>
                                    <p:animEffect transition="in" filter="dissolve">
                                      <p:cBhvr>
                                        <p:cTn id="101" dur="500"/>
                                        <p:tgtEl>
                                          <p:spTgt spid="7185">
                                            <p:txEl>
                                              <p:pRg st="5" end="5"/>
                                            </p:txEl>
                                          </p:spTgt>
                                        </p:tgtEl>
                                      </p:cBhvr>
                                    </p:animEffect>
                                  </p:childTnLst>
                                </p:cTn>
                              </p:par>
                              <p:par>
                                <p:cTn id="102" presetID="9" presetClass="entr" presetSubtype="0" fill="hold" nodeType="withEffect">
                                  <p:stCondLst>
                                    <p:cond delay="0"/>
                                  </p:stCondLst>
                                  <p:childTnLst>
                                    <p:set>
                                      <p:cBhvr>
                                        <p:cTn id="103" dur="1" fill="hold">
                                          <p:stCondLst>
                                            <p:cond delay="0"/>
                                          </p:stCondLst>
                                        </p:cTn>
                                        <p:tgtEl>
                                          <p:spTgt spid="7185">
                                            <p:txEl>
                                              <p:pRg st="6" end="6"/>
                                            </p:txEl>
                                          </p:spTgt>
                                        </p:tgtEl>
                                        <p:attrNameLst>
                                          <p:attrName>style.visibility</p:attrName>
                                        </p:attrNameLst>
                                      </p:cBhvr>
                                      <p:to>
                                        <p:strVal val="visible"/>
                                      </p:to>
                                    </p:set>
                                    <p:animEffect transition="in" filter="dissolve">
                                      <p:cBhvr>
                                        <p:cTn id="104" dur="500"/>
                                        <p:tgtEl>
                                          <p:spTgt spid="7185">
                                            <p:txEl>
                                              <p:pRg st="6" end="6"/>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nodeType="clickEffect">
                                  <p:stCondLst>
                                    <p:cond delay="0"/>
                                  </p:stCondLst>
                                  <p:childTnLst>
                                    <p:set>
                                      <p:cBhvr>
                                        <p:cTn id="108" dur="1" fill="hold">
                                          <p:stCondLst>
                                            <p:cond delay="0"/>
                                          </p:stCondLst>
                                        </p:cTn>
                                        <p:tgtEl>
                                          <p:spTgt spid="7184">
                                            <p:txEl>
                                              <p:pRg st="7" end="7"/>
                                            </p:txEl>
                                          </p:spTgt>
                                        </p:tgtEl>
                                        <p:attrNameLst>
                                          <p:attrName>style.visibility</p:attrName>
                                        </p:attrNameLst>
                                      </p:cBhvr>
                                      <p:to>
                                        <p:strVal val="visible"/>
                                      </p:to>
                                    </p:set>
                                    <p:animEffect transition="in" filter="dissolve">
                                      <p:cBhvr>
                                        <p:cTn id="109" dur="500"/>
                                        <p:tgtEl>
                                          <p:spTgt spid="7184">
                                            <p:txEl>
                                              <p:pRg st="7" end="7"/>
                                            </p:txEl>
                                          </p:spTgt>
                                        </p:tgtEl>
                                      </p:cBhvr>
                                    </p:animEffect>
                                  </p:childTnLst>
                                </p:cTn>
                              </p:par>
                              <p:par>
                                <p:cTn id="110" presetID="9" presetClass="entr" presetSubtype="0" fill="hold" nodeType="withEffect">
                                  <p:stCondLst>
                                    <p:cond delay="0"/>
                                  </p:stCondLst>
                                  <p:childTnLst>
                                    <p:set>
                                      <p:cBhvr>
                                        <p:cTn id="111" dur="1" fill="hold">
                                          <p:stCondLst>
                                            <p:cond delay="0"/>
                                          </p:stCondLst>
                                        </p:cTn>
                                        <p:tgtEl>
                                          <p:spTgt spid="7184">
                                            <p:txEl>
                                              <p:pRg st="8" end="8"/>
                                            </p:txEl>
                                          </p:spTgt>
                                        </p:tgtEl>
                                        <p:attrNameLst>
                                          <p:attrName>style.visibility</p:attrName>
                                        </p:attrNameLst>
                                      </p:cBhvr>
                                      <p:to>
                                        <p:strVal val="visible"/>
                                      </p:to>
                                    </p:set>
                                    <p:animEffect transition="in" filter="dissolve">
                                      <p:cBhvr>
                                        <p:cTn id="112" dur="500"/>
                                        <p:tgtEl>
                                          <p:spTgt spid="7184">
                                            <p:txEl>
                                              <p:pRg st="8" end="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nodeType="clickEffect">
                                  <p:stCondLst>
                                    <p:cond delay="0"/>
                                  </p:stCondLst>
                                  <p:childTnLst>
                                    <p:set>
                                      <p:cBhvr>
                                        <p:cTn id="116" dur="1" fill="hold">
                                          <p:stCondLst>
                                            <p:cond delay="0"/>
                                          </p:stCondLst>
                                        </p:cTn>
                                        <p:tgtEl>
                                          <p:spTgt spid="7185">
                                            <p:txEl>
                                              <p:pRg st="7" end="7"/>
                                            </p:txEl>
                                          </p:spTgt>
                                        </p:tgtEl>
                                        <p:attrNameLst>
                                          <p:attrName>style.visibility</p:attrName>
                                        </p:attrNameLst>
                                      </p:cBhvr>
                                      <p:to>
                                        <p:strVal val="visible"/>
                                      </p:to>
                                    </p:set>
                                    <p:animEffect transition="in" filter="dissolve">
                                      <p:cBhvr>
                                        <p:cTn id="117" dur="500"/>
                                        <p:tgtEl>
                                          <p:spTgt spid="7185">
                                            <p:txEl>
                                              <p:pRg st="7" end="7"/>
                                            </p:txEl>
                                          </p:spTgt>
                                        </p:tgtEl>
                                      </p:cBhvr>
                                    </p:animEffect>
                                  </p:childTnLst>
                                </p:cTn>
                              </p:par>
                              <p:par>
                                <p:cTn id="118" presetID="9" presetClass="entr" presetSubtype="0" fill="hold" nodeType="withEffect">
                                  <p:stCondLst>
                                    <p:cond delay="0"/>
                                  </p:stCondLst>
                                  <p:childTnLst>
                                    <p:set>
                                      <p:cBhvr>
                                        <p:cTn id="119" dur="1" fill="hold">
                                          <p:stCondLst>
                                            <p:cond delay="0"/>
                                          </p:stCondLst>
                                        </p:cTn>
                                        <p:tgtEl>
                                          <p:spTgt spid="7185">
                                            <p:txEl>
                                              <p:pRg st="8" end="8"/>
                                            </p:txEl>
                                          </p:spTgt>
                                        </p:tgtEl>
                                        <p:attrNameLst>
                                          <p:attrName>style.visibility</p:attrName>
                                        </p:attrNameLst>
                                      </p:cBhvr>
                                      <p:to>
                                        <p:strVal val="visible"/>
                                      </p:to>
                                    </p:set>
                                    <p:animEffect transition="in" filter="dissolve">
                                      <p:cBhvr>
                                        <p:cTn id="120" dur="500"/>
                                        <p:tgtEl>
                                          <p:spTgt spid="71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P spid="7175" grpId="0"/>
      <p:bldP spid="7181" grpId="0"/>
      <p:bldP spid="7182" grpId="0" animBg="1"/>
      <p:bldP spid="21"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louds.jpg"/>
          <p:cNvPicPr>
            <a:picLocks noChangeAspect="1"/>
          </p:cNvPicPr>
          <p:nvPr/>
        </p:nvPicPr>
        <p:blipFill>
          <a:blip r:embed="rId2" cstate="print"/>
          <a:stretch>
            <a:fillRect/>
          </a:stretch>
        </p:blipFill>
        <p:spPr>
          <a:xfrm>
            <a:off x="6049222" y="1295400"/>
            <a:ext cx="5685578" cy="4800600"/>
          </a:xfrm>
          <a:prstGeom prst="rect">
            <a:avLst/>
          </a:prstGeom>
        </p:spPr>
      </p:pic>
      <p:sp>
        <p:nvSpPr>
          <p:cNvPr id="8198" name="Rectangle 6"/>
          <p:cNvSpPr>
            <a:spLocks noChangeArrowheads="1"/>
          </p:cNvSpPr>
          <p:nvPr/>
        </p:nvSpPr>
        <p:spPr bwMode="auto">
          <a:xfrm>
            <a:off x="457200" y="2514600"/>
            <a:ext cx="5592022" cy="3581400"/>
          </a:xfrm>
          <a:prstGeom prst="rect">
            <a:avLst/>
          </a:prstGeom>
          <a:solidFill>
            <a:srgbClr val="C0000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199" name="Text Box 7"/>
          <p:cNvSpPr txBox="1">
            <a:spLocks noChangeArrowheads="1"/>
          </p:cNvSpPr>
          <p:nvPr/>
        </p:nvSpPr>
        <p:spPr bwMode="auto">
          <a:xfrm>
            <a:off x="609600" y="2541588"/>
            <a:ext cx="5287222" cy="3539430"/>
          </a:xfrm>
          <a:prstGeom prst="rect">
            <a:avLst/>
          </a:prstGeom>
          <a:noFill/>
          <a:ln w="9525">
            <a:noFill/>
            <a:miter lim="800000"/>
            <a:headEnd/>
            <a:tailEnd/>
          </a:ln>
          <a:effectLst/>
        </p:spPr>
        <p:txBody>
          <a:bodyPr wrap="square">
            <a:spAutoFit/>
          </a:bodyPr>
          <a:lstStyle/>
          <a:p>
            <a:pPr algn="ctr"/>
            <a:r>
              <a:rPr lang="en-US" sz="3200" b="1" dirty="0">
                <a:solidFill>
                  <a:srgbClr val="FFFF00"/>
                </a:solidFill>
                <a:latin typeface="Calibri" panose="020F0502020204030204" pitchFamily="34" charset="0"/>
                <a:cs typeface="Calibri" panose="020F0502020204030204" pitchFamily="34" charset="0"/>
              </a:rPr>
              <a:t>Premillennialism</a:t>
            </a:r>
            <a:br>
              <a:rPr lang="en-US" sz="3200" b="1" dirty="0">
                <a:solidFill>
                  <a:srgbClr val="FFFF00"/>
                </a:solidFill>
                <a:latin typeface="Calibri" panose="020F0502020204030204" pitchFamily="34" charset="0"/>
                <a:cs typeface="Calibri" panose="020F0502020204030204" pitchFamily="34" charset="0"/>
              </a:rPr>
            </a:br>
            <a:r>
              <a:rPr lang="en-US" sz="3200" dirty="0">
                <a:solidFill>
                  <a:schemeClr val="bg1"/>
                </a:solidFill>
                <a:latin typeface="Calibri" panose="020F0502020204030204" pitchFamily="34" charset="0"/>
                <a:cs typeface="Calibri" panose="020F0502020204030204" pitchFamily="34" charset="0"/>
              </a:rPr>
              <a:t>and the</a:t>
            </a:r>
            <a:br>
              <a:rPr lang="en-US" sz="3200" dirty="0">
                <a:solidFill>
                  <a:schemeClr val="bg1"/>
                </a:solidFill>
                <a:latin typeface="Calibri" panose="020F0502020204030204" pitchFamily="34" charset="0"/>
                <a:cs typeface="Calibri" panose="020F0502020204030204" pitchFamily="34" charset="0"/>
              </a:rPr>
            </a:br>
            <a:r>
              <a:rPr lang="en-US" sz="3200" b="1" dirty="0">
                <a:solidFill>
                  <a:srgbClr val="FFFF00"/>
                </a:solidFill>
                <a:latin typeface="Calibri" panose="020F0502020204030204" pitchFamily="34" charset="0"/>
                <a:cs typeface="Calibri" panose="020F0502020204030204" pitchFamily="34" charset="0"/>
              </a:rPr>
              <a:t>Rapture Doctrine</a:t>
            </a:r>
            <a:br>
              <a:rPr lang="en-US" sz="3200" b="1" dirty="0">
                <a:solidFill>
                  <a:srgbClr val="FFFF00"/>
                </a:solidFill>
                <a:latin typeface="Calibri" panose="020F0502020204030204" pitchFamily="34" charset="0"/>
                <a:cs typeface="Calibri" panose="020F0502020204030204" pitchFamily="34" charset="0"/>
              </a:rPr>
            </a:br>
            <a:r>
              <a:rPr lang="en-US" sz="3200" dirty="0">
                <a:solidFill>
                  <a:schemeClr val="bg1"/>
                </a:solidFill>
                <a:latin typeface="Calibri" panose="020F0502020204030204" pitchFamily="34" charset="0"/>
                <a:cs typeface="Calibri" panose="020F0502020204030204" pitchFamily="34" charset="0"/>
              </a:rPr>
              <a:t>are false doctrine. Those that teach or associate themselves with this false doctrine</a:t>
            </a:r>
            <a:br>
              <a:rPr lang="en-US" sz="3200" dirty="0">
                <a:solidFill>
                  <a:schemeClr val="bg1"/>
                </a:solidFill>
                <a:latin typeface="Calibri" panose="020F0502020204030204" pitchFamily="34" charset="0"/>
                <a:cs typeface="Calibri" panose="020F0502020204030204" pitchFamily="34" charset="0"/>
              </a:rPr>
            </a:br>
            <a:r>
              <a:rPr lang="en-US" sz="3200" b="1" dirty="0">
                <a:solidFill>
                  <a:schemeClr val="bg1"/>
                </a:solidFill>
                <a:latin typeface="Calibri" panose="020F0502020204030204" pitchFamily="34" charset="0"/>
                <a:cs typeface="Calibri" panose="020F0502020204030204" pitchFamily="34" charset="0"/>
              </a:rPr>
              <a:t>DO NOT </a:t>
            </a:r>
            <a:r>
              <a:rPr lang="en-US" sz="3200" dirty="0">
                <a:solidFill>
                  <a:schemeClr val="bg1"/>
                </a:solidFill>
                <a:latin typeface="Calibri" panose="020F0502020204030204" pitchFamily="34" charset="0"/>
                <a:cs typeface="Calibri" panose="020F0502020204030204" pitchFamily="34" charset="0"/>
              </a:rPr>
              <a:t>have God.</a:t>
            </a:r>
          </a:p>
        </p:txBody>
      </p:sp>
      <p:sp>
        <p:nvSpPr>
          <p:cNvPr id="8201" name="Text Box 9"/>
          <p:cNvSpPr txBox="1">
            <a:spLocks noChangeArrowheads="1"/>
          </p:cNvSpPr>
          <p:nvPr/>
        </p:nvSpPr>
        <p:spPr bwMode="auto">
          <a:xfrm>
            <a:off x="381000" y="533401"/>
            <a:ext cx="11430000" cy="584775"/>
          </a:xfrm>
          <a:prstGeom prst="rect">
            <a:avLst/>
          </a:prstGeom>
          <a:noFill/>
          <a:ln w="9525">
            <a:noFill/>
            <a:miter lim="800000"/>
            <a:headEnd/>
            <a:tailEnd/>
          </a:ln>
          <a:effectLst/>
        </p:spPr>
        <p:txBody>
          <a:bodyPr wrap="square">
            <a:spAutoFit/>
          </a:bodyPr>
          <a:lstStyle/>
          <a:p>
            <a:pPr algn="ctr">
              <a:spcBef>
                <a:spcPct val="50000"/>
              </a:spcBef>
            </a:pPr>
            <a:r>
              <a:rPr lang="en-US" sz="3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Bible Says: </a:t>
            </a:r>
            <a:r>
              <a:rPr lang="en-US" sz="3200" b="1" dirty="0">
                <a:solidFill>
                  <a:srgbClr val="C00000"/>
                </a:solidFill>
                <a:latin typeface="Calibri" panose="020F0502020204030204" pitchFamily="34" charset="0"/>
                <a:cs typeface="Calibri" panose="020F0502020204030204" pitchFamily="34" charset="0"/>
              </a:rPr>
              <a:t>2 John 9-11</a:t>
            </a:r>
          </a:p>
        </p:txBody>
      </p:sp>
      <p:sp>
        <p:nvSpPr>
          <p:cNvPr id="8202" name="Text Box 10"/>
          <p:cNvSpPr txBox="1">
            <a:spLocks noChangeArrowheads="1"/>
          </p:cNvSpPr>
          <p:nvPr/>
        </p:nvSpPr>
        <p:spPr bwMode="auto">
          <a:xfrm>
            <a:off x="6066578" y="1310819"/>
            <a:ext cx="5685578" cy="4708981"/>
          </a:xfrm>
          <a:prstGeom prst="rect">
            <a:avLst/>
          </a:prstGeom>
          <a:noFill/>
          <a:ln w="9525">
            <a:noFill/>
            <a:miter lim="800000"/>
            <a:headEnd/>
            <a:tailEnd/>
          </a:ln>
          <a:effectLst/>
        </p:spPr>
        <p:txBody>
          <a:bodyPr wrap="square">
            <a:spAutoFit/>
          </a:bodyPr>
          <a:lstStyle/>
          <a:p>
            <a:pPr algn="ctr"/>
            <a:r>
              <a:rPr lang="en-US" sz="3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“Whoever transgresses and does not abide in the doctrine of Christ does not have God. He who abides in the doctrine of Christ has both the Father and the Son. If anyone comes to you and does not bring this doctrine, do not receive him into your house nor greet him;</a:t>
            </a:r>
            <a:br>
              <a:rPr lang="en-US" sz="3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3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for he who greets him</a:t>
            </a:r>
            <a:br>
              <a:rPr lang="en-US" sz="3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3000" b="1"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shares in his evil deeds</a:t>
            </a:r>
            <a:r>
              <a:rPr lang="en-US" sz="30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p>
        </p:txBody>
      </p:sp>
      <p:pic>
        <p:nvPicPr>
          <p:cNvPr id="20" name="Picture 19" descr="BibleOld.jpg"/>
          <p:cNvPicPr>
            <a:picLocks noChangeAspect="1"/>
          </p:cNvPicPr>
          <p:nvPr/>
        </p:nvPicPr>
        <p:blipFill>
          <a:blip r:embed="rId3" cstate="print">
            <a:clrChange>
              <a:clrFrom>
                <a:srgbClr val="FFFFFF"/>
              </a:clrFrom>
              <a:clrTo>
                <a:srgbClr val="FFFFFF">
                  <a:alpha val="0"/>
                </a:srgbClr>
              </a:clrTo>
            </a:clrChange>
          </a:blip>
          <a:stretch>
            <a:fillRect/>
          </a:stretch>
        </p:blipFill>
        <p:spPr>
          <a:xfrm>
            <a:off x="381000" y="381000"/>
            <a:ext cx="2696422" cy="2362200"/>
          </a:xfrm>
          <a:prstGeom prst="rect">
            <a:avLst/>
          </a:prstGeom>
        </p:spPr>
      </p:pic>
      <p:sp>
        <p:nvSpPr>
          <p:cNvPr id="22" name="Rectangle 21">
            <a:extLst>
              <a:ext uri="{FF2B5EF4-FFF2-40B4-BE49-F238E27FC236}">
                <a16:creationId xmlns:a16="http://schemas.microsoft.com/office/drawing/2014/main" id="{BEF83563-46B8-40B2-BFF7-49A62DA78393}"/>
              </a:ext>
            </a:extLst>
          </p:cNvPr>
          <p:cNvSpPr/>
          <p:nvPr/>
        </p:nvSpPr>
        <p:spPr>
          <a:xfrm>
            <a:off x="0" y="0"/>
            <a:ext cx="304800" cy="6477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3" name="Rectangle 22">
            <a:extLst>
              <a:ext uri="{FF2B5EF4-FFF2-40B4-BE49-F238E27FC236}">
                <a16:creationId xmlns:a16="http://schemas.microsoft.com/office/drawing/2014/main" id="{6010E07C-48DF-4E60-8F04-5B09668D8F34}"/>
              </a:ext>
            </a:extLst>
          </p:cNvPr>
          <p:cNvSpPr/>
          <p:nvPr/>
        </p:nvSpPr>
        <p:spPr>
          <a:xfrm>
            <a:off x="11887200" y="0"/>
            <a:ext cx="304800" cy="6400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380709D2-00DA-4351-8892-9CC53AB5917C}"/>
              </a:ext>
            </a:extLst>
          </p:cNvPr>
          <p:cNvSpPr/>
          <p:nvPr/>
        </p:nvSpPr>
        <p:spPr>
          <a:xfrm>
            <a:off x="0" y="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5" name="Rectangle 24">
            <a:extLst>
              <a:ext uri="{FF2B5EF4-FFF2-40B4-BE49-F238E27FC236}">
                <a16:creationId xmlns:a16="http://schemas.microsoft.com/office/drawing/2014/main" id="{2CE75FC3-1645-4475-92AC-BE5970B29E19}"/>
              </a:ext>
            </a:extLst>
          </p:cNvPr>
          <p:cNvSpPr/>
          <p:nvPr/>
        </p:nvSpPr>
        <p:spPr>
          <a:xfrm>
            <a:off x="0" y="6248400"/>
            <a:ext cx="12192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D1378035-6D28-4FBB-B942-12FD2E05F1A9}"/>
              </a:ext>
            </a:extLst>
          </p:cNvPr>
          <p:cNvSpPr/>
          <p:nvPr/>
        </p:nvSpPr>
        <p:spPr>
          <a:xfrm>
            <a:off x="3048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7" name="Rectangle 26">
            <a:extLst>
              <a:ext uri="{FF2B5EF4-FFF2-40B4-BE49-F238E27FC236}">
                <a16:creationId xmlns:a16="http://schemas.microsoft.com/office/drawing/2014/main" id="{8B726759-5F00-427D-9AAA-4AFACA7531E2}"/>
              </a:ext>
            </a:extLst>
          </p:cNvPr>
          <p:cNvSpPr/>
          <p:nvPr/>
        </p:nvSpPr>
        <p:spPr>
          <a:xfrm>
            <a:off x="304800" y="3048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FFA894C2-2B2B-4AE2-A0B1-69BDCADF7DA2}"/>
              </a:ext>
            </a:extLst>
          </p:cNvPr>
          <p:cNvSpPr/>
          <p:nvPr/>
        </p:nvSpPr>
        <p:spPr>
          <a:xfrm>
            <a:off x="304800" y="6172200"/>
            <a:ext cx="11506200" cy="76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id="{9EB88987-1BC8-41A6-B120-9166BCEE8ACD}"/>
              </a:ext>
            </a:extLst>
          </p:cNvPr>
          <p:cNvSpPr/>
          <p:nvPr/>
        </p:nvSpPr>
        <p:spPr>
          <a:xfrm>
            <a:off x="11811000" y="304800"/>
            <a:ext cx="76200" cy="5943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77FE465F-3CC6-4766-9C12-D54F08878FB5}"/>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8198"/>
                                        </p:tgtEl>
                                        <p:attrNameLst>
                                          <p:attrName>style.visibility</p:attrName>
                                        </p:attrNameLst>
                                      </p:cBhvr>
                                      <p:to>
                                        <p:strVal val="visible"/>
                                      </p:to>
                                    </p:set>
                                    <p:animEffect transition="in" filter="blinds(horizontal)">
                                      <p:cBhvr>
                                        <p:cTn id="12" dur="500"/>
                                        <p:tgtEl>
                                          <p:spTgt spid="819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199"/>
                                        </p:tgtEl>
                                        <p:attrNameLst>
                                          <p:attrName>style.visibility</p:attrName>
                                        </p:attrNameLst>
                                      </p:cBhvr>
                                      <p:to>
                                        <p:strVal val="visible"/>
                                      </p:to>
                                    </p:set>
                                    <p:animEffect transition="in" filter="blinds(horizontal)">
                                      <p:cBhvr>
                                        <p:cTn id="15" dur="500"/>
                                        <p:tgtEl>
                                          <p:spTgt spid="819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201"/>
                                        </p:tgtEl>
                                        <p:attrNameLst>
                                          <p:attrName>style.visibility</p:attrName>
                                        </p:attrNameLst>
                                      </p:cBhvr>
                                      <p:to>
                                        <p:strVal val="visible"/>
                                      </p:to>
                                    </p:set>
                                    <p:animEffect transition="in" filter="wipe(left)">
                                      <p:cBhvr>
                                        <p:cTn id="20" dur="1000"/>
                                        <p:tgtEl>
                                          <p:spTgt spid="8201"/>
                                        </p:tgtEl>
                                      </p:cBhvr>
                                    </p:animEffect>
                                  </p:childTnLst>
                                </p:cTn>
                              </p:par>
                            </p:childTnLst>
                          </p:cTn>
                        </p:par>
                        <p:par>
                          <p:cTn id="21" fill="hold">
                            <p:stCondLst>
                              <p:cond delay="1000"/>
                            </p:stCondLst>
                            <p:childTnLst>
                              <p:par>
                                <p:cTn id="22" presetID="3" presetClass="entr" presetSubtype="10"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linds(horizontal)">
                                      <p:cBhvr>
                                        <p:cTn id="24" dur="500"/>
                                        <p:tgtEl>
                                          <p:spTgt spid="21"/>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8202"/>
                                        </p:tgtEl>
                                        <p:attrNameLst>
                                          <p:attrName>style.visibility</p:attrName>
                                        </p:attrNameLst>
                                      </p:cBhvr>
                                      <p:to>
                                        <p:strVal val="visible"/>
                                      </p:to>
                                    </p:set>
                                    <p:animEffect transition="in" filter="blinds(horizontal)">
                                      <p:cBhvr>
                                        <p:cTn id="27"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9" grpId="0"/>
      <p:bldP spid="8201" grpId="0"/>
      <p:bldP spid="820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423</TotalTime>
  <Words>868</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34</cp:revision>
  <dcterms:created xsi:type="dcterms:W3CDTF">2004-11-10T16:24:26Z</dcterms:created>
  <dcterms:modified xsi:type="dcterms:W3CDTF">2025-01-26T21:10:43Z</dcterms:modified>
</cp:coreProperties>
</file>