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117013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Calibri" panose="020F0502020204030204" pitchFamily="34" charset="0"/>
              </a:rPr>
              <a:t>Idle Talk (Gossip)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Calibri" panose="020F0502020204030204" pitchFamily="34" charset="0"/>
              </a:rPr>
              <a:t>Richie Thetford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215A734-D4D7-419F-A713-ACA9C2111299}" type="slidenum">
              <a:rPr lang="en-US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Idle Talk (Gossip)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733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3257550"/>
            <a:ext cx="7294563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Richie Thetford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3269EF2-7191-4639-B516-87D896660F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ea typeface="ＭＳ Ｐゴシック" charset="-128"/>
              </a:rPr>
              <a:t>Idle Talk (Gossip)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ea typeface="ＭＳ Ｐゴシック" charset="-128"/>
              </a:rPr>
              <a:t>Richie Thetford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4A1A52-C86A-4793-8D65-1C84571404AC}" type="slidenum">
              <a:rPr lang="en-US"/>
              <a:pPr/>
              <a:t>1</a:t>
            </a:fld>
            <a:endParaRPr lang="en-US"/>
          </a:p>
        </p:txBody>
      </p:sp>
      <p:sp>
        <p:nvSpPr>
          <p:cNvPr id="112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3300" y="514350"/>
            <a:ext cx="4572000" cy="257175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524000"/>
            <a:ext cx="8128000" cy="1879600"/>
          </a:xfrm>
          <a:extLst>
            <a:ext uri="{AF507438-7753-43e0-B8FC-AC1667EBCBE1}"/>
          </a:extLst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3667" y="4076700"/>
            <a:ext cx="7814733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C24F8C-7BED-447D-A654-B8D4D0EFD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D0806-251B-43B6-B86B-0E58715CF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533400"/>
            <a:ext cx="25908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3400"/>
            <a:ext cx="75692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57788-653A-417C-9792-7EFC49BED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514600"/>
            <a:ext cx="50800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2514600"/>
            <a:ext cx="5080000" cy="1714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381500"/>
            <a:ext cx="5080000" cy="1714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623D3-FFD8-477F-9692-6CBBCA51A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514600"/>
            <a:ext cx="50800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14600"/>
            <a:ext cx="50800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8BA19-4FF9-4A22-AF77-87B79989E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48C08-CBC6-4BCD-820F-BCCD2F92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99C1C-EEDB-46F7-B74E-2F339BFBB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14600"/>
            <a:ext cx="508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14600"/>
            <a:ext cx="508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7F174-7695-43BD-9156-96E1FB2BB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0D5F0-F43C-4B03-B5CC-E5F35BD01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DB449-31D9-4150-BF5A-C6EC024F6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05F4B-65E7-41DF-A72E-529C22B116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D885E-B62D-4E7B-8F97-16019C046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5749C-54DE-405E-ABB8-C7F52353D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334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14600"/>
            <a:ext cx="10363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663300"/>
                </a:solidFill>
                <a:latin typeface="Calibri" panose="020F0502020204030204" pitchFamily="34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663300"/>
                </a:solidFill>
                <a:latin typeface="Calibri" panose="020F0502020204030204" pitchFamily="34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6633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F691D6A-222B-4DCF-9EBE-88131FEBC3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151" name="FormatShape" descr="SKIING" hidden="1"/>
          <p:cNvSpPr>
            <a:spLocks noChangeArrowheads="1"/>
          </p:cNvSpPr>
          <p:nvPr/>
        </p:nvSpPr>
        <p:spPr bwMode="auto">
          <a:xfrm>
            <a:off x="-1778000" y="1701800"/>
            <a:ext cx="15748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solidFill>
                <a:srgbClr val="663300"/>
              </a:solidFill>
              <a:latin typeface="Calibri" panose="020F0502020204030204" pitchFamily="34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Calibri" panose="020F0502020204030204" pitchFamily="34" charset="0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63300"/>
          </a:solidFill>
          <a:latin typeface="Calibri" panose="020F0502020204030204" pitchFamily="34" charset="0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3300"/>
          </a:solidFill>
          <a:latin typeface="Calibri" panose="020F0502020204030204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63300"/>
          </a:solidFill>
          <a:latin typeface="Calibri" panose="020F0502020204030204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63300"/>
          </a:solidFill>
          <a:latin typeface="Calibri" panose="020F0502020204030204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82452" y="711200"/>
            <a:ext cx="8057148" cy="1879600"/>
          </a:xfrm>
        </p:spPr>
        <p:txBody>
          <a:bodyPr/>
          <a:lstStyle/>
          <a:p>
            <a:pPr eaLnBrk="1" hangingPunct="1"/>
            <a:r>
              <a:rPr lang="ja-JP" altLang="en-US" b="1" dirty="0">
                <a:cs typeface="Calibri" panose="020F0502020204030204" pitchFamily="34" charset="0"/>
              </a:rPr>
              <a:t>“</a:t>
            </a:r>
            <a:r>
              <a:rPr lang="en-US" altLang="ja-JP" b="1" dirty="0">
                <a:ea typeface="Calibri" panose="020F0502020204030204" pitchFamily="34" charset="0"/>
                <a:cs typeface="Calibri" panose="020F0502020204030204" pitchFamily="34" charset="0"/>
              </a:rPr>
              <a:t>Idle Talk</a:t>
            </a:r>
            <a:r>
              <a:rPr lang="ja-JP" altLang="en-US" b="1" dirty="0">
                <a:cs typeface="Calibri" panose="020F0502020204030204" pitchFamily="34" charset="0"/>
              </a:rPr>
              <a:t>”</a:t>
            </a:r>
            <a:br>
              <a:rPr lang="en-US" altLang="ja-JP" dirty="0"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ja-JP" sz="4400" dirty="0"/>
              <a:t>(Gossip)</a:t>
            </a:r>
            <a:endParaRPr lang="en-US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11734800" cy="25146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ja-JP" altLang="en-US" sz="3000" dirty="0">
                <a:cs typeface="Calibri" panose="020F0502020204030204" pitchFamily="34" charset="0"/>
              </a:rPr>
              <a:t>“</a:t>
            </a:r>
            <a:r>
              <a:rPr lang="en-US" altLang="ja-JP" sz="3000" dirty="0">
                <a:cs typeface="Calibri" panose="020F0502020204030204" pitchFamily="34" charset="0"/>
              </a:rPr>
              <a:t>Now the purpose of the commandment is love from a pure heart, from a good conscience, and from sincere faith, from which some, having strayed, have turned aside to </a:t>
            </a:r>
            <a:r>
              <a:rPr lang="en-US" altLang="ja-JP" sz="3000" b="1" dirty="0">
                <a:cs typeface="Calibri" panose="020F0502020204030204" pitchFamily="34" charset="0"/>
              </a:rPr>
              <a:t>idle talk</a:t>
            </a:r>
            <a:r>
              <a:rPr lang="en-US" altLang="ja-JP" sz="3000" dirty="0">
                <a:cs typeface="Calibri" panose="020F0502020204030204" pitchFamily="34" charset="0"/>
              </a:rPr>
              <a:t>, desiring to be teachers of the law, understanding neither what they say nor the things which they affirm.</a:t>
            </a:r>
            <a:r>
              <a:rPr lang="ja-JP" altLang="en-US" sz="3000" dirty="0">
                <a:cs typeface="Calibri" panose="020F0502020204030204" pitchFamily="34" charset="0"/>
              </a:rPr>
              <a:t>”</a:t>
            </a:r>
            <a:endParaRPr lang="en-US" altLang="ja-JP" sz="3000" dirty="0"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800" b="1" dirty="0">
                <a:cs typeface="Calibri" panose="020F0502020204030204" pitchFamily="34" charset="0"/>
              </a:rPr>
              <a:t>1 Timothy 1:5-7</a:t>
            </a:r>
          </a:p>
        </p:txBody>
      </p:sp>
      <p:pic>
        <p:nvPicPr>
          <p:cNvPr id="2" name="Picture 1" descr="gossiping.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228600"/>
            <a:ext cx="3753853" cy="3657600"/>
          </a:xfrm>
          <a:prstGeom prst="rect">
            <a:avLst/>
          </a:prstGeom>
        </p:spPr>
      </p:pic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-1039813" y="1658938"/>
            <a:ext cx="185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6C168-6C33-4F6D-8752-8B5EEAC6B4DE}"/>
              </a:ext>
            </a:extLst>
          </p:cNvPr>
          <p:cNvSpPr txBox="1"/>
          <p:nvPr/>
        </p:nvSpPr>
        <p:spPr>
          <a:xfrm>
            <a:off x="138313" y="6400800"/>
            <a:ext cx="11901287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11582400" cy="1066800"/>
          </a:xfrm>
        </p:spPr>
        <p:txBody>
          <a:bodyPr/>
          <a:lstStyle/>
          <a:p>
            <a:pPr eaLnBrk="1" hangingPunct="1"/>
            <a:r>
              <a:rPr lang="en-US" b="1" dirty="0"/>
              <a:t>Telling or Hearing Something New</a:t>
            </a:r>
            <a:br>
              <a:rPr lang="en-US" b="1" dirty="0"/>
            </a:br>
            <a:r>
              <a:rPr lang="en-US" b="1" dirty="0"/>
              <a:t>Can Be Good or Bad: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11811000" cy="46482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3400" b="1" dirty="0"/>
              <a:t>Good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Telling others the good news of Jesus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Relaying joyful news about others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Sad news when it helps brethren to be aware of a physical or spiritual need</a:t>
            </a:r>
          </a:p>
          <a:p>
            <a:pPr eaLnBrk="1" hangingPunct="1">
              <a:spcBef>
                <a:spcPts val="600"/>
              </a:spcBef>
            </a:pPr>
            <a:r>
              <a:rPr lang="en-US" sz="3400" b="1" dirty="0"/>
              <a:t>Bad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News of a personal nature or that does not concern all the brethren 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/>
              <a:t>Telling of anything that </a:t>
            </a:r>
            <a:r>
              <a:rPr lang="en-US" b="1" dirty="0"/>
              <a:t>1)</a:t>
            </a:r>
            <a:r>
              <a:rPr lang="en-US" dirty="0"/>
              <a:t> is not validated and/or </a:t>
            </a:r>
            <a:r>
              <a:rPr lang="en-US" b="1" dirty="0"/>
              <a:t>2)</a:t>
            </a:r>
            <a:r>
              <a:rPr lang="en-US" dirty="0"/>
              <a:t> the individual does not have a need to know.</a:t>
            </a:r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30175" y="2743200"/>
            <a:ext cx="708025" cy="990600"/>
          </a:xfrm>
          <a:noFill/>
        </p:spPr>
      </p:pic>
      <p:pic>
        <p:nvPicPr>
          <p:cNvPr id="8198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22238" y="4838700"/>
            <a:ext cx="715962" cy="914400"/>
          </a:xfrm>
          <a:noFill/>
        </p:spPr>
      </p:pic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2133600" y="1828800"/>
            <a:ext cx="800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36794E-C400-4FE3-8489-14CD168B5C07}"/>
              </a:ext>
            </a:extLst>
          </p:cNvPr>
          <p:cNvSpPr txBox="1"/>
          <p:nvPr/>
        </p:nvSpPr>
        <p:spPr>
          <a:xfrm>
            <a:off x="138313" y="6400800"/>
            <a:ext cx="11901287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/>
              <a:t>The SIN of Gossip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828800"/>
            <a:ext cx="11734800" cy="4876800"/>
          </a:xfrm>
        </p:spPr>
        <p:txBody>
          <a:bodyPr/>
          <a:lstStyle/>
          <a:p>
            <a:pPr eaLnBrk="1" hangingPunct="1"/>
            <a:r>
              <a:rPr lang="en-US" sz="3400" b="1" dirty="0"/>
              <a:t>Gossip defined:</a:t>
            </a:r>
            <a:r>
              <a:rPr lang="en-US" sz="3400" dirty="0"/>
              <a:t> </a:t>
            </a:r>
            <a:r>
              <a:rPr lang="ja-JP" altLang="en-US" sz="2800" dirty="0">
                <a:highlight>
                  <a:srgbClr val="FFFF00"/>
                </a:highlight>
              </a:rPr>
              <a:t>“</a:t>
            </a:r>
            <a:r>
              <a:rPr lang="en-US" altLang="ja-JP" sz="2800" dirty="0">
                <a:highlight>
                  <a:srgbClr val="FFFF00"/>
                </a:highlight>
              </a:rPr>
              <a:t>idle talk, not always true about people and their affairs</a:t>
            </a:r>
            <a:r>
              <a:rPr lang="ja-JP" altLang="en-US" sz="2800" dirty="0">
                <a:highlight>
                  <a:srgbClr val="FFFF00"/>
                </a:highlight>
              </a:rPr>
              <a:t>”</a:t>
            </a:r>
            <a:endParaRPr lang="en-US" altLang="ja-JP" sz="2800" dirty="0">
              <a:highlight>
                <a:srgbClr val="FFFF00"/>
              </a:highlight>
            </a:endParaRPr>
          </a:p>
          <a:p>
            <a:pPr lvl="1" eaLnBrk="1" hangingPunct="1"/>
            <a:r>
              <a:rPr lang="en-US" sz="3200" dirty="0"/>
              <a:t>Extremely dangerous – Puts the listener in an uneasy position</a:t>
            </a:r>
          </a:p>
          <a:p>
            <a:pPr eaLnBrk="1" hangingPunct="1"/>
            <a:r>
              <a:rPr lang="en-US" sz="3400" b="1" dirty="0"/>
              <a:t>Gossip is a sin</a:t>
            </a:r>
          </a:p>
          <a:p>
            <a:pPr lvl="1" eaLnBrk="1" hangingPunct="1"/>
            <a:r>
              <a:rPr lang="en-US" sz="3200" dirty="0"/>
              <a:t>Must be repented of</a:t>
            </a:r>
          </a:p>
          <a:p>
            <a:pPr lvl="2" eaLnBrk="1" hangingPunct="1"/>
            <a:r>
              <a:rPr lang="en-US" sz="3000" dirty="0">
                <a:solidFill>
                  <a:srgbClr val="C00000"/>
                </a:solidFill>
              </a:rPr>
              <a:t>Romans 1:29-32</a:t>
            </a:r>
          </a:p>
          <a:p>
            <a:pPr lvl="2" eaLnBrk="1" hangingPunct="1"/>
            <a:r>
              <a:rPr lang="en-US" sz="3000" dirty="0">
                <a:solidFill>
                  <a:srgbClr val="C00000"/>
                </a:solidFill>
              </a:rPr>
              <a:t>2 Corinthians 12:20</a:t>
            </a:r>
          </a:p>
          <a:p>
            <a:pPr lvl="2" eaLnBrk="1" hangingPunct="1"/>
            <a:r>
              <a:rPr lang="en-US" sz="3000" dirty="0">
                <a:solidFill>
                  <a:srgbClr val="C00000"/>
                </a:solidFill>
              </a:rPr>
              <a:t>1 Timothy 5:13</a:t>
            </a:r>
          </a:p>
        </p:txBody>
      </p:sp>
      <p:sp>
        <p:nvSpPr>
          <p:cNvPr id="5124" name="Line 13"/>
          <p:cNvSpPr>
            <a:spLocks noChangeShapeType="1"/>
          </p:cNvSpPr>
          <p:nvPr/>
        </p:nvSpPr>
        <p:spPr bwMode="auto">
          <a:xfrm>
            <a:off x="4114800" y="1600200"/>
            <a:ext cx="381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2" name="Picture 1" descr="gossiping_ladi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1" y="3058981"/>
            <a:ext cx="4876800" cy="3235901"/>
          </a:xfrm>
          <a:prstGeom prst="rect">
            <a:avLst/>
          </a:prstGeom>
        </p:spPr>
      </p:pic>
      <p:pic>
        <p:nvPicPr>
          <p:cNvPr id="4" name="Picture 3" descr="gossip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76302"/>
            <a:ext cx="2361661" cy="15762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6F10B0-EFBA-489E-851A-55E490AB52E6}"/>
              </a:ext>
            </a:extLst>
          </p:cNvPr>
          <p:cNvSpPr txBox="1"/>
          <p:nvPr/>
        </p:nvSpPr>
        <p:spPr>
          <a:xfrm>
            <a:off x="138313" y="6400800"/>
            <a:ext cx="11901287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32888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6533"/>
            <a:ext cx="2438400" cy="1957067"/>
          </a:xfrm>
          <a:prstGeom prst="rect">
            <a:avLst/>
          </a:prstGeom>
        </p:spPr>
      </p:pic>
      <p:sp>
        <p:nvSpPr>
          <p:cNvPr id="4" name="Oval Callout 3"/>
          <p:cNvSpPr>
            <a:spLocks noChangeArrowheads="1"/>
          </p:cNvSpPr>
          <p:nvPr/>
        </p:nvSpPr>
        <p:spPr bwMode="auto">
          <a:xfrm>
            <a:off x="2438400" y="152400"/>
            <a:ext cx="2514600" cy="990600"/>
          </a:xfrm>
          <a:prstGeom prst="wedgeEllipseCallout">
            <a:avLst>
              <a:gd name="adj1" fmla="val -70921"/>
              <a:gd name="adj2" fmla="val 22639"/>
            </a:avLst>
          </a:prstGeom>
          <a:gradFill rotWithShape="1">
            <a:gsLst>
              <a:gs pos="0">
                <a:srgbClr val="DDDDDD"/>
              </a:gs>
              <a:gs pos="100000">
                <a:srgbClr val="B2B2B2"/>
              </a:gs>
            </a:gsLst>
            <a:lin ang="5400000"/>
          </a:gradFill>
          <a:ln w="9525">
            <a:solidFill>
              <a:srgbClr val="AEAEAE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914400"/>
            <a:ext cx="9372600" cy="1066800"/>
          </a:xfrm>
        </p:spPr>
        <p:txBody>
          <a:bodyPr/>
          <a:lstStyle/>
          <a:p>
            <a:pPr eaLnBrk="1" hangingPunct="1"/>
            <a:r>
              <a:rPr lang="en-US" sz="4000" b="1" dirty="0"/>
              <a:t>The SIN of Gossip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133600"/>
            <a:ext cx="11734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400" b="1" dirty="0"/>
              <a:t>Participating in gossip is often times easy to 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/>
              <a:t>We try to justify our actions with the reason that </a:t>
            </a:r>
            <a:r>
              <a:rPr lang="en-US" sz="3200" dirty="0">
                <a:highlight>
                  <a:srgbClr val="FFFF00"/>
                </a:highlight>
              </a:rPr>
              <a:t>“</a:t>
            </a:r>
            <a:r>
              <a:rPr lang="en-US" altLang="ja-JP" sz="3200" dirty="0">
                <a:highlight>
                  <a:srgbClr val="FFFF00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trying to help”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/>
              <a:t>Before relating news to others about others, ask these questions: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000" b="1" dirty="0"/>
              <a:t>Will it build up the body of Christ?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000" b="1" dirty="0"/>
              <a:t>Will it promote peace and harmony in the church?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000" b="1" dirty="0"/>
              <a:t>Is it necessary to tell?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000" b="1" dirty="0"/>
              <a:t>Will it help the person being told and the person that it is about?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000" b="1" dirty="0"/>
              <a:t>Are we sure it is the truth?</a:t>
            </a:r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2667000" y="288926"/>
            <a:ext cx="213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 dirty="0">
                <a:latin typeface="Calibri" panose="020F0502020204030204" pitchFamily="34" charset="0"/>
              </a:rPr>
              <a:t>Have you heard what Mary did?</a:t>
            </a:r>
          </a:p>
        </p:txBody>
      </p:sp>
      <p:sp>
        <p:nvSpPr>
          <p:cNvPr id="6151" name="Line 13"/>
          <p:cNvSpPr>
            <a:spLocks noChangeShapeType="1"/>
          </p:cNvSpPr>
          <p:nvPr/>
        </p:nvSpPr>
        <p:spPr bwMode="auto">
          <a:xfrm>
            <a:off x="5410200" y="1981200"/>
            <a:ext cx="381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0F07B7-FA41-48F6-9978-4FE4261F7D9F}"/>
              </a:ext>
            </a:extLst>
          </p:cNvPr>
          <p:cNvSpPr txBox="1"/>
          <p:nvPr/>
        </p:nvSpPr>
        <p:spPr>
          <a:xfrm>
            <a:off x="138313" y="6400800"/>
            <a:ext cx="11901287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533400"/>
            <a:ext cx="7924800" cy="1066800"/>
          </a:xfrm>
        </p:spPr>
        <p:txBody>
          <a:bodyPr/>
          <a:lstStyle/>
          <a:p>
            <a:pPr eaLnBrk="1" hangingPunct="1"/>
            <a:r>
              <a:rPr lang="en-US" sz="4000" b="1"/>
              <a:t>The SIN of Gossip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81800" y="1981200"/>
            <a:ext cx="5181600" cy="36576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3400" b="1" dirty="0"/>
              <a:t>We will be responsible for every careless word we render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3200" dirty="0">
                <a:solidFill>
                  <a:srgbClr val="C00000"/>
                </a:solidFill>
              </a:rPr>
              <a:t>Matthew 12:36-37</a:t>
            </a:r>
          </a:p>
          <a:p>
            <a:pPr lvl="1" eaLnBrk="1" hangingPunct="1">
              <a:spcBef>
                <a:spcPts val="600"/>
              </a:spcBef>
            </a:pPr>
            <a:r>
              <a:rPr lang="en-US" sz="3200" b="1" dirty="0"/>
              <a:t>The reason:</a:t>
            </a:r>
          </a:p>
          <a:p>
            <a:pPr lvl="2" eaLnBrk="1" hangingPunct="1">
              <a:spcBef>
                <a:spcPts val="600"/>
              </a:spcBef>
            </a:pPr>
            <a:r>
              <a:rPr lang="en-US" sz="3000" b="1" dirty="0">
                <a:solidFill>
                  <a:srgbClr val="C00000"/>
                </a:solidFill>
              </a:rPr>
              <a:t> </a:t>
            </a:r>
            <a:r>
              <a:rPr lang="en-US" sz="3000" dirty="0">
                <a:solidFill>
                  <a:srgbClr val="C00000"/>
                </a:solidFill>
              </a:rPr>
              <a:t>Matthew 12:34-35</a:t>
            </a:r>
          </a:p>
        </p:txBody>
      </p:sp>
      <p:pic>
        <p:nvPicPr>
          <p:cNvPr id="18448" name="Picture 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981201"/>
            <a:ext cx="6553200" cy="4343400"/>
          </a:xfrm>
          <a:noFill/>
        </p:spPr>
      </p:pic>
      <p:sp>
        <p:nvSpPr>
          <p:cNvPr id="7173" name="Line 18"/>
          <p:cNvSpPr>
            <a:spLocks noChangeShapeType="1"/>
          </p:cNvSpPr>
          <p:nvPr/>
        </p:nvSpPr>
        <p:spPr bwMode="auto">
          <a:xfrm>
            <a:off x="4114800" y="1600200"/>
            <a:ext cx="3810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2E97DB-6222-4B75-B347-F6767C8BD017}"/>
              </a:ext>
            </a:extLst>
          </p:cNvPr>
          <p:cNvSpPr txBox="1"/>
          <p:nvPr/>
        </p:nvSpPr>
        <p:spPr>
          <a:xfrm>
            <a:off x="138313" y="6400800"/>
            <a:ext cx="11901287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76200"/>
            <a:ext cx="8686800" cy="1066800"/>
          </a:xfrm>
        </p:spPr>
        <p:txBody>
          <a:bodyPr/>
          <a:lstStyle/>
          <a:p>
            <a:pPr eaLnBrk="1" hangingPunct="1"/>
            <a:r>
              <a:rPr lang="en-US" sz="4000" b="1"/>
              <a:t>Strive to Build Up – Not Tear Down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11658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300" b="1" dirty="0"/>
              <a:t>Trying to maintain peace and harmony is required of Christians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200" dirty="0"/>
              <a:t>Responsible for trying!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</a:rPr>
              <a:t>Philippians 2:1-2; Ephesians 4:1-3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300" b="1" dirty="0"/>
              <a:t>Think before speaking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200" dirty="0"/>
              <a:t>Learn to bridle our tongue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</a:rPr>
              <a:t>James 1:26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200" dirty="0"/>
              <a:t>Watch over our heart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</a:rPr>
              <a:t>Proverbs 4:23-24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200" dirty="0"/>
              <a:t>Put into practice the “</a:t>
            </a:r>
            <a:r>
              <a:rPr lang="en-US" altLang="ja-JP" sz="3200" i="1" dirty="0"/>
              <a:t>golden rule”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</a:rPr>
              <a:t>Matthew 7:12; Philippians 2:3-4</a:t>
            </a:r>
          </a:p>
        </p:txBody>
      </p:sp>
      <p:sp>
        <p:nvSpPr>
          <p:cNvPr id="8196" name="Line 7"/>
          <p:cNvSpPr>
            <a:spLocks noChangeShapeType="1"/>
          </p:cNvSpPr>
          <p:nvPr/>
        </p:nvSpPr>
        <p:spPr bwMode="auto">
          <a:xfrm>
            <a:off x="2209800" y="1066800"/>
            <a:ext cx="777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2" name="Picture 1" descr="bcp0050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916" y="2209800"/>
            <a:ext cx="5128452" cy="4114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EC40A5-5C00-4AF0-9201-8BB93202D70F}"/>
              </a:ext>
            </a:extLst>
          </p:cNvPr>
          <p:cNvSpPr txBox="1"/>
          <p:nvPr/>
        </p:nvSpPr>
        <p:spPr>
          <a:xfrm>
            <a:off x="138313" y="6400800"/>
            <a:ext cx="11901287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76200"/>
            <a:ext cx="8686800" cy="1066800"/>
          </a:xfrm>
        </p:spPr>
        <p:txBody>
          <a:bodyPr/>
          <a:lstStyle/>
          <a:p>
            <a:pPr eaLnBrk="1" hangingPunct="1"/>
            <a:r>
              <a:rPr lang="en-US" sz="4000" b="1"/>
              <a:t>Conclusion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11658600" cy="1828800"/>
          </a:xfrm>
        </p:spPr>
        <p:txBody>
          <a:bodyPr/>
          <a:lstStyle/>
          <a:p>
            <a:pPr eaLnBrk="1" hangingPunct="1"/>
            <a:r>
              <a:rPr lang="en-US" sz="3400" b="1" dirty="0"/>
              <a:t>Gossip is a sin that can come upon one suddenly</a:t>
            </a:r>
          </a:p>
          <a:p>
            <a:pPr eaLnBrk="1" hangingPunct="1"/>
            <a:r>
              <a:rPr lang="en-US" sz="3400" b="1" dirty="0"/>
              <a:t>Heed the words of the apostle Paul:</a:t>
            </a:r>
            <a:endParaRPr lang="en-US" sz="3400" i="1" dirty="0">
              <a:solidFill>
                <a:srgbClr val="FF0000"/>
              </a:solidFill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209800" y="1143000"/>
            <a:ext cx="777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04800" y="3124200"/>
            <a:ext cx="11582400" cy="1508105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“that you also aspire to lead a quiet life, to mind your own business, and to work with your own hands, as we commanded you,”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Thessalonians 4:11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133600" y="5181600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663300"/>
                </a:solidFill>
                <a:latin typeface="Calibri" panose="020F0502020204030204" pitchFamily="34" charset="0"/>
              </a:rPr>
              <a:t>No one benefits from gossip!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CC98AA-2D13-4073-B129-C673A633F333}"/>
              </a:ext>
            </a:extLst>
          </p:cNvPr>
          <p:cNvSpPr txBox="1"/>
          <p:nvPr/>
        </p:nvSpPr>
        <p:spPr>
          <a:xfrm>
            <a:off x="138313" y="6400800"/>
            <a:ext cx="11901287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rinkles">
  <a:themeElements>
    <a:clrScheme name="Wrinkles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Wrink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Wrinkles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nkles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nkl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nkles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nkles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Wrinkles</Template>
  <TotalTime>292</TotalTime>
  <Words>552</Words>
  <Application>Microsoft Office PowerPoint</Application>
  <PresentationFormat>Widescreen</PresentationFormat>
  <Paragraphs>61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Wrinkles</vt:lpstr>
      <vt:lpstr>“Idle Talk” (Gossip)</vt:lpstr>
      <vt:lpstr>Telling or Hearing Something New Can Be Good or Bad:</vt:lpstr>
      <vt:lpstr>The SIN of Gossip</vt:lpstr>
      <vt:lpstr>The SIN of Gossip</vt:lpstr>
      <vt:lpstr>The SIN of Gossip</vt:lpstr>
      <vt:lpstr>Strive to Build Up – Not Tear Down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“Idle Talk” (Gossip)</dc:title>
  <dc:creator>Richie Thetford</dc:creator>
  <cp:lastModifiedBy>Richard Thetford</cp:lastModifiedBy>
  <cp:revision>32</cp:revision>
  <dcterms:created xsi:type="dcterms:W3CDTF">2004-01-07T21:12:50Z</dcterms:created>
  <dcterms:modified xsi:type="dcterms:W3CDTF">2025-02-16T20:59:46Z</dcterms:modified>
</cp:coreProperties>
</file>