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B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54AC-BA02-45D7-8F0D-85FE2CFB59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64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11B7-4670-4693-8E38-153461F87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535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7213-92D2-4D8F-AC1E-365096C64E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526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4CFF2-AC99-4525-97D0-7CB81B1DC55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9549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70C9-E3FF-473F-906C-B9E29EC641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238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72257-71BD-4F0A-9964-BBF09CAB1D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733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4EAF-1E12-4C8C-8001-60D2FBC604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985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BCF-D228-440A-B26F-10AB7DD842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429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940B-2260-4462-AABA-EECCF56451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31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97525-25B6-4E4A-896E-C336568DE53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3456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75EF1-D41E-4920-BF23-07544199BC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365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8BE5-83CB-4757-B6BA-EB3CD9E8F0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031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6658C10-7E47-4F01-936F-3641B499BF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943600" y="2133600"/>
            <a:ext cx="6096000" cy="1447800"/>
          </a:xfrm>
          <a:effectLst/>
        </p:spPr>
        <p:txBody>
          <a:bodyPr/>
          <a:lstStyle/>
          <a:p>
            <a:r>
              <a:rPr lang="en-US" altLang="en-US" sz="4800" b="1" dirty="0"/>
              <a:t>Hearing the</a:t>
            </a:r>
            <a:br>
              <a:rPr lang="en-US" altLang="en-US" sz="4800" b="1" dirty="0"/>
            </a:br>
            <a:r>
              <a:rPr lang="en-US" altLang="en-US" sz="4800" b="1" dirty="0">
                <a:solidFill>
                  <a:schemeClr val="accent2"/>
                </a:solidFill>
              </a:rPr>
              <a:t>Word of God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FC55E14-C7AE-4E2A-A21A-5F01E2B1545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943600" y="3810000"/>
            <a:ext cx="6096000" cy="2362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700" dirty="0">
                <a:latin typeface="Calibri" panose="020F0502020204030204" pitchFamily="34" charset="0"/>
              </a:rPr>
              <a:t>“Therefore, take heed how you hear. For whoever has, to him more will be given; and whoever does not have, even what he seems to have will be taken from him.”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3200" b="1" dirty="0">
                <a:latin typeface="Calibri" panose="020F0502020204030204" pitchFamily="34" charset="0"/>
              </a:rPr>
              <a:t>Luke 8:18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B32A32FD-93FF-473D-A18C-4B73F7D72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12061"/>
            <a:ext cx="5638800" cy="4360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WordArt 5">
            <a:extLst>
              <a:ext uri="{FF2B5EF4-FFF2-40B4-BE49-F238E27FC236}">
                <a16:creationId xmlns:a16="http://schemas.microsoft.com/office/drawing/2014/main" id="{52A4DA9F-EF5D-4CD1-BB69-C6FCEC264A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381000"/>
            <a:ext cx="8534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alibri" panose="020F0502020204030204" pitchFamily="34" charset="0"/>
              </a:rPr>
              <a:t>God’s Plan of Salvation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F622F6-BB23-4B6A-A33E-88FBB7ED6D79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179FD4-DC5E-44CB-8486-D18B373D3E3E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0085B8-F2AA-48A6-8916-0C7EF230E119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AB82AA-8844-4E47-97D8-772A2F683E7D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D33C99B-57C0-4CC3-AF9D-A626F6A48EAC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0EEC7C4-C7A9-4DB4-8BB0-2CC51AE705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God Has Spoken and Does Speak Today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751DBD2-1E39-4DE7-8BDA-9106BBC47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297626"/>
            <a:ext cx="11696700" cy="395077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Spoke to the fathers and prophets – now speaks through Jesus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/>
                </a:solidFill>
                <a:latin typeface="Calibri" panose="020F0502020204030204" pitchFamily="34" charset="0"/>
              </a:rPr>
              <a:t>Hebrews 1:1-2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Jesus taught: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/>
                </a:solidFill>
                <a:latin typeface="Calibri" panose="020F0502020204030204" pitchFamily="34" charset="0"/>
              </a:rPr>
              <a:t>John 12:48-50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God instructs us to listen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/>
                </a:solidFill>
                <a:latin typeface="Calibri" panose="020F0502020204030204" pitchFamily="34" charset="0"/>
              </a:rPr>
              <a:t>Matthew 17:5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6774AE39-34CC-43AD-8CC7-8E83D8225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A6E2039-B003-403F-BA71-D8A4CF215B21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E5B8F-6910-47A3-8B23-43E6BE2C74AF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4A2A19-1B45-4EDD-93CC-7C518AB80ED8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5AF41D-87FD-45AB-8429-A13A3F66F53F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05735B-ED9A-4704-8F3F-70D8FB4F69CA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D436F3D-6C6F-4E95-9723-410B04722C68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and person reading a book&#10;&#10;Description automatically generated">
            <a:extLst>
              <a:ext uri="{FF2B5EF4-FFF2-40B4-BE49-F238E27FC236}">
                <a16:creationId xmlns:a16="http://schemas.microsoft.com/office/drawing/2014/main" id="{55CEEE24-797E-45B4-851D-2DD84EB40A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2981364"/>
            <a:ext cx="4533900" cy="32984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1751DBD2-1E39-4DE7-8BDA-9106BBC47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362206"/>
            <a:ext cx="11696700" cy="42290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When we reject Jesus then we reject God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Luke 10:16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Jesus spoke through the apostles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John 17:8; 16:12-13; 2 Timothy 2:2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6E2039-B003-403F-BA71-D8A4CF215B21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E5B8F-6910-47A3-8B23-43E6BE2C74AF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4A2A19-1B45-4EDD-93CC-7C518AB80ED8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5AF41D-87FD-45AB-8429-A13A3F66F53F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05735B-ED9A-4704-8F3F-70D8FB4F69CA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0AB0664A-7A23-47B4-845A-9D80C068E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God Has Spoken and Does Speak Today</a:t>
            </a:r>
          </a:p>
        </p:txBody>
      </p:sp>
      <p:pic>
        <p:nvPicPr>
          <p:cNvPr id="14" name="Picture 5">
            <a:extLst>
              <a:ext uri="{FF2B5EF4-FFF2-40B4-BE49-F238E27FC236}">
                <a16:creationId xmlns:a16="http://schemas.microsoft.com/office/drawing/2014/main" id="{7E41A5E5-D6E5-4E08-BC30-96E0A9EC6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091D21-C033-41FA-8E97-CD3B0CCF2A1B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and a child reading a bible&#10;&#10;Description automatically generated">
            <a:extLst>
              <a:ext uri="{FF2B5EF4-FFF2-40B4-BE49-F238E27FC236}">
                <a16:creationId xmlns:a16="http://schemas.microsoft.com/office/drawing/2014/main" id="{7EC488FA-05E4-4375-BA48-ABAE91BB2B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00" y="2252246"/>
            <a:ext cx="2705100" cy="405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79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011AC0D7-A327-487D-AAC5-880FC77D4C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362200"/>
            <a:ext cx="7543800" cy="685800"/>
          </a:xfrm>
        </p:spPr>
        <p:txBody>
          <a:bodyPr>
            <a:normAutofit/>
          </a:bodyPr>
          <a:lstStyle/>
          <a:p>
            <a:r>
              <a:rPr lang="en-US" altLang="en-US" sz="3400" b="1" dirty="0">
                <a:latin typeface="Calibri" panose="020F0502020204030204" pitchFamily="34" charset="0"/>
              </a:rPr>
              <a:t>We are to hear and know about Jesus</a:t>
            </a:r>
            <a:endParaRPr lang="en-US" altLang="en-US" sz="3400" b="1" i="1" dirty="0">
              <a:solidFill>
                <a:srgbClr val="FFBD5B"/>
              </a:solidFill>
              <a:latin typeface="Calibri" panose="020F0502020204030204" pitchFamily="34" charset="0"/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D80340AF-51B9-49C7-8F0C-FC56EC731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3048001"/>
            <a:ext cx="11658600" cy="325290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3E3940F5-ED1A-4447-A66F-DA213B7C1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200400"/>
            <a:ext cx="11430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“if indeed you have heard of the dispensation of the grace of God which</a:t>
            </a:r>
            <a:b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was given to me for you, how that by revelation He made known to me the mystery (as I have briefly written already, by which, when you read,</a:t>
            </a:r>
            <a:b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you may understand my knowledge in the mystery of Christ),</a:t>
            </a:r>
            <a:b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which in other ages was not made known to the sons of men,</a:t>
            </a:r>
            <a:b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as it has now been revealed by the Spirit to His holy apostles and prophets:”</a:t>
            </a:r>
          </a:p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Ephesians 3:2-5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C095DE-F68A-4E9D-A33B-DA43E678EEDB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0F8C91-D1A0-4988-8C78-A8AE2EB66D2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D7B15B-D948-420A-BBFB-5ED8B699B7F1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5DFEF6-8D4E-43B2-91F4-24024834457A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A1C01-6171-4F6A-AB9C-3258624764A3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E252A6A9-6EFD-4071-81B3-B3E0EAC61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God Has Spoken So That We Will Hear</a:t>
            </a: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381BE0A9-3CF2-4B5B-9C94-FA3A76C2B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7E603A3-1E84-4643-B688-9F5B85422DA4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B1C7C940-3E2F-4454-831E-C131E50C54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286000"/>
            <a:ext cx="11772900" cy="422909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Not that one can’t – but in many cases won’t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Romans 1:16; Mark 16:15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Those contending they can’t hear – contradict the Word of God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Matthew 18:1-3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Some claim direct operation of the Holy Spirit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Would make God responsible for the lost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Be no need to preach the gospel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>
                <a:solidFill>
                  <a:schemeClr val="accent1"/>
                </a:solidFill>
                <a:latin typeface="Calibri" panose="020F0502020204030204" pitchFamily="34" charset="0"/>
              </a:rPr>
              <a:t>We read of no conversions without the Word first preached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2E6680-BC4A-4FDA-975B-CEF5B1C99A6A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3BC34-E2C6-4010-9B6F-A772D9766257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D90B0E-D38C-4F29-BECE-D403E82F8D7F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B70F89-228E-483B-B370-D28A7312DF24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30128B-B695-43DD-9812-E4715D5C4851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F480E2F3-06C8-4573-9A91-39265576A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Some Contend That the Sinner Can’t Hear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C6A62EAA-FB50-4779-9810-CE9D426A7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92A893-A1EF-466A-8D98-B6661C8055D3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429D5E7B-A68F-44F9-B1CB-2A2FC716A8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362200"/>
            <a:ext cx="11696700" cy="4229099"/>
          </a:xfrm>
        </p:spPr>
        <p:txBody>
          <a:bodyPr/>
          <a:lstStyle/>
          <a:p>
            <a:r>
              <a:rPr lang="en-US" altLang="en-US" sz="3400" b="1" dirty="0">
                <a:latin typeface="Calibri" panose="020F0502020204030204" pitchFamily="34" charset="0"/>
              </a:rPr>
              <a:t>Possibly because of ignorance</a:t>
            </a:r>
          </a:p>
          <a:p>
            <a:pPr lvl="1"/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Romans 10:1-3</a:t>
            </a:r>
          </a:p>
          <a:p>
            <a:r>
              <a:rPr lang="en-US" altLang="en-US" sz="3400" b="1" dirty="0">
                <a:latin typeface="Calibri" panose="020F0502020204030204" pitchFamily="34" charset="0"/>
              </a:rPr>
              <a:t>Some have a lack of interest</a:t>
            </a:r>
          </a:p>
          <a:p>
            <a:pPr lvl="1"/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Matthew 22:1-5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1B323154-E84D-423D-8A3C-F3EC3348D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617183"/>
            <a:ext cx="11582400" cy="163121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437B0A65-D9A4-45C6-A450-BFAB5E8D3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617184"/>
            <a:ext cx="11430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Religious prejudice also closes many ears. Many people do not listen to anything that contradicts their set theory</a:t>
            </a:r>
            <a:b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chemeClr val="bg1"/>
                </a:solidFill>
                <a:latin typeface="Calibri" panose="020F0502020204030204" pitchFamily="34" charset="0"/>
              </a:rPr>
              <a:t>– </a:t>
            </a:r>
            <a:r>
              <a:rPr lang="en-US" alt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even when it is clearly stated.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F8F3EB-3DF4-41E6-B028-E2D3CB13FB5B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6C7553-06B4-4ADA-BCE9-70B5C62D7E2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ADDC25-C989-4CDB-954E-ADB9CDEE331A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7D9FC8-DBC1-4990-BC01-367CBC3E7EC3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54C11B-0773-48D9-B1D2-72BDB07188E9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7EFA9537-2BCF-41B1-8FBB-94D0573CC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Why Is It That Some Don’t Hear?</a:t>
            </a: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C95346EE-938D-4887-AFC6-DE1E57F03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3FB15A1-81C4-4DB6-997C-AB6D7E170856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family reading a book together&#10;&#10;Description automatically generated">
            <a:extLst>
              <a:ext uri="{FF2B5EF4-FFF2-40B4-BE49-F238E27FC236}">
                <a16:creationId xmlns:a16="http://schemas.microsoft.com/office/drawing/2014/main" id="{F66E157D-5210-4BA2-84CD-D13A4F1AC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2273543"/>
            <a:ext cx="3733800" cy="235348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19C0A13B-FE2D-432F-BC2C-E4CDEE890F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362200"/>
            <a:ext cx="11658600" cy="422909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Curiosity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Acts 17:19-21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A desire for gain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Acts 24:24-27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A genuine love of the truth</a:t>
            </a:r>
          </a:p>
          <a:p>
            <a:pPr lvl="1"/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Acts 8:29-31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5610BC0-59B6-49B1-B1D7-054301A9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0700" y="4724400"/>
            <a:ext cx="63627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D77A1CB8-D669-41A1-B68F-BC61559B6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4771072"/>
            <a:ext cx="63627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“Do you understand what you are reading?“ And he said, "How can I, unless someone guides me?”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84BD45-951C-4BF5-A6A6-C5FDB0840F83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26CCDE-62DC-46B5-ADF8-CE7867B185C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6F6F8F-48DD-46D2-B871-B9E2A62D74BF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E1984D-34D8-48E5-BD4D-991E48C00B1C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49F00D-4B26-42A5-946F-7CF48191C2EB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8CCDB7E4-291D-4A05-AC28-B6181D9A14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Motives That Induce Us to Hear</a:t>
            </a:r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5332DCBB-D065-4EF6-BF01-9BD8AAEC3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4CE8698-7530-4BA3-87BF-0F55F6BF6038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group of people studying together&#10;&#10;Description automatically generated">
            <a:extLst>
              <a:ext uri="{FF2B5EF4-FFF2-40B4-BE49-F238E27FC236}">
                <a16:creationId xmlns:a16="http://schemas.microsoft.com/office/drawing/2014/main" id="{27F9A934-7FBC-4244-9372-D150094F5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172" y="2282162"/>
            <a:ext cx="4522228" cy="2352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FB0B48DD-8F42-4D3E-A45A-6803EB6542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9506" y="2324100"/>
            <a:ext cx="11683893" cy="34671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Make sure it is “THE” truth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1 John 4:1; Matthew 7:15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With an “OPEN” heart and frequently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Acts 17:11; Psalms 1:1-2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Calibri" panose="020F0502020204030204" pitchFamily="34" charset="0"/>
              </a:rPr>
              <a:t>With reverence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1 Thessalonians 2:13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9ECD8A-C71E-4F40-A78A-532B6F2CF7F8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F18731-9F45-48FA-8899-E451720BACE3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B060D2-1F95-477A-9F86-09FD484A5883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B743B2-C7C2-4E6F-A145-19425F40EBF2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ED97AE-EAA1-42DF-87F3-B1514D9BBAD0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8581289-ED8A-4061-85F6-B467FF127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How Shall We Hear God’s Word?</a:t>
            </a:r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id="{D562AF54-91A2-47B0-BEC4-988B6BA69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6B20289-B741-411A-9C9F-B0ADBB098317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erson looking at a book&#10;&#10;Description automatically generated">
            <a:extLst>
              <a:ext uri="{FF2B5EF4-FFF2-40B4-BE49-F238E27FC236}">
                <a16:creationId xmlns:a16="http://schemas.microsoft.com/office/drawing/2014/main" id="{695177FE-4162-416B-BB0B-D213E5FBF7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025" y="2895600"/>
            <a:ext cx="4525469" cy="339410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42207E8B-C751-4BCA-9617-D490F4F0B1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2362200"/>
            <a:ext cx="11620500" cy="3993218"/>
          </a:xfrm>
        </p:spPr>
        <p:txBody>
          <a:bodyPr>
            <a:noAutofit/>
          </a:bodyPr>
          <a:lstStyle/>
          <a:p>
            <a:r>
              <a:rPr lang="en-US" altLang="en-US" sz="3400" b="1" dirty="0">
                <a:latin typeface="Calibri" panose="020F0502020204030204" pitchFamily="34" charset="0"/>
              </a:rPr>
              <a:t>We learn of God</a:t>
            </a:r>
          </a:p>
          <a:p>
            <a:pPr lvl="1"/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John 17:1-3</a:t>
            </a:r>
          </a:p>
          <a:p>
            <a:r>
              <a:rPr lang="en-US" altLang="en-US" sz="3400" b="1" dirty="0">
                <a:latin typeface="Calibri" panose="020F0502020204030204" pitchFamily="34" charset="0"/>
              </a:rPr>
              <a:t>It increases our faith</a:t>
            </a:r>
          </a:p>
          <a:p>
            <a:pPr lvl="1"/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Romans 10:17; John 20:30-31</a:t>
            </a:r>
          </a:p>
          <a:p>
            <a:r>
              <a:rPr lang="en-US" altLang="en-US" sz="3400" b="1" dirty="0">
                <a:latin typeface="Calibri" panose="020F0502020204030204" pitchFamily="34" charset="0"/>
              </a:rPr>
              <a:t>It arouses the guilty conscience</a:t>
            </a:r>
          </a:p>
          <a:p>
            <a:pPr lvl="1"/>
            <a:r>
              <a:rPr lang="en-US" altLang="en-US" sz="3200" dirty="0">
                <a:latin typeface="Calibri" panose="020F0502020204030204" pitchFamily="34" charset="0"/>
              </a:rPr>
              <a:t>Some will obey – </a:t>
            </a: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Acts 2:37</a:t>
            </a:r>
          </a:p>
          <a:p>
            <a:pPr lvl="1"/>
            <a:r>
              <a:rPr lang="en-US" altLang="en-US" sz="3200" dirty="0">
                <a:latin typeface="Calibri" panose="020F0502020204030204" pitchFamily="34" charset="0"/>
              </a:rPr>
              <a:t>Some will rebel – </a:t>
            </a:r>
            <a:r>
              <a:rPr lang="en-US" altLang="en-US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Acts 7:51-54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C994E413-E181-4604-A534-8A5C2AB96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267206"/>
            <a:ext cx="5486400" cy="20573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Text Box 8">
            <a:extLst>
              <a:ext uri="{FF2B5EF4-FFF2-40B4-BE49-F238E27FC236}">
                <a16:creationId xmlns:a16="http://schemas.microsoft.com/office/drawing/2014/main" id="{7C8CB91A-4351-45B0-B5F9-D727792B8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267200"/>
            <a:ext cx="54864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Hearing God’s Word</a:t>
            </a:r>
          </a:p>
          <a:p>
            <a:pPr algn="ctr"/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AND acting properly brings:</a:t>
            </a:r>
          </a:p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rgbClr val="FFBD5B"/>
                </a:solidFill>
                <a:latin typeface="Calibri" panose="020F0502020204030204" pitchFamily="34" charset="0"/>
              </a:rPr>
              <a:t>Happiness, Blessings,</a:t>
            </a:r>
            <a:br>
              <a:rPr lang="en-US" altLang="en-US" sz="2800" b="1" dirty="0">
                <a:solidFill>
                  <a:srgbClr val="FFBD5B"/>
                </a:solidFill>
                <a:latin typeface="Calibri" panose="020F0502020204030204" pitchFamily="34" charset="0"/>
              </a:rPr>
            </a:br>
            <a:r>
              <a:rPr lang="en-US" altLang="en-US" sz="2800" b="1" dirty="0">
                <a:solidFill>
                  <a:srgbClr val="FFBD5B"/>
                </a:solidFill>
                <a:latin typeface="Calibri" panose="020F0502020204030204" pitchFamily="34" charset="0"/>
              </a:rPr>
              <a:t>Fruitfulness, Faithfulness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B0AB27-134E-4A2B-81F1-A25DAC9807B2}"/>
              </a:ext>
            </a:extLst>
          </p:cNvPr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E26510-082D-48B8-BE5F-1AA06EFA5AEC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81ED05-A148-400D-B3EF-8569A024186C}"/>
              </a:ext>
            </a:extLst>
          </p:cNvPr>
          <p:cNvSpPr/>
          <p:nvPr/>
        </p:nvSpPr>
        <p:spPr>
          <a:xfrm>
            <a:off x="12039600" y="0"/>
            <a:ext cx="152400" cy="65194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FF72BE-C5D6-4A39-8BCB-6F80C24E0BB2}"/>
              </a:ext>
            </a:extLst>
          </p:cNvPr>
          <p:cNvSpPr/>
          <p:nvPr/>
        </p:nvSpPr>
        <p:spPr>
          <a:xfrm>
            <a:off x="0" y="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41F737-99D2-4D23-9798-C6CD66697F75}"/>
              </a:ext>
            </a:extLst>
          </p:cNvPr>
          <p:cNvSpPr/>
          <p:nvPr/>
        </p:nvSpPr>
        <p:spPr>
          <a:xfrm>
            <a:off x="0" y="6400800"/>
            <a:ext cx="12192000" cy="152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155D83AF-F399-4254-8726-9FF22508EA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9753600" cy="1104900"/>
          </a:xfrm>
          <a:effectLst/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</a:rPr>
              <a:t>Results of Hearing the Word Correctly</a:t>
            </a:r>
          </a:p>
        </p:txBody>
      </p:sp>
      <p:pic>
        <p:nvPicPr>
          <p:cNvPr id="19" name="Picture 5">
            <a:extLst>
              <a:ext uri="{FF2B5EF4-FFF2-40B4-BE49-F238E27FC236}">
                <a16:creationId xmlns:a16="http://schemas.microsoft.com/office/drawing/2014/main" id="{E6FB46DB-F9A7-4BF6-BC76-6016DF4E3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261142"/>
            <a:ext cx="2019300" cy="191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F08A80E-266B-4655-A570-8F626656BB35}"/>
              </a:ext>
            </a:extLst>
          </p:cNvPr>
          <p:cNvCxnSpPr/>
          <p:nvPr/>
        </p:nvCxnSpPr>
        <p:spPr>
          <a:xfrm>
            <a:off x="2286000" y="2133600"/>
            <a:ext cx="9753600" cy="0"/>
          </a:xfrm>
          <a:prstGeom prst="line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group of people sitting on the floor&#10;&#10;Description automatically generated">
            <a:extLst>
              <a:ext uri="{FF2B5EF4-FFF2-40B4-BE49-F238E27FC236}">
                <a16:creationId xmlns:a16="http://schemas.microsoft.com/office/drawing/2014/main" id="{469EFF14-C26E-4C18-BE1E-BADBB89F0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2236169"/>
            <a:ext cx="3969444" cy="19717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ject Post-Mortem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722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Project Post-Mortem</vt:lpstr>
      <vt:lpstr>Hearing the Word of God</vt:lpstr>
      <vt:lpstr>God Has Spoken and Does Speak Today</vt:lpstr>
      <vt:lpstr>God Has Spoken and Does Speak Today</vt:lpstr>
      <vt:lpstr>God Has Spoken So That We Will Hear</vt:lpstr>
      <vt:lpstr>Some Contend That the Sinner Can’t Hear</vt:lpstr>
      <vt:lpstr>Why Is It That Some Don’t Hear?</vt:lpstr>
      <vt:lpstr>Motives That Induce Us to Hear</vt:lpstr>
      <vt:lpstr>How Shall We Hear God’s Word?</vt:lpstr>
      <vt:lpstr>Results of Hearing the Word Correctly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Hearing the Word of God</dc:title>
  <dc:creator>Richard Thetford</dc:creator>
  <cp:lastModifiedBy>Richard Thetford</cp:lastModifiedBy>
  <cp:revision>13</cp:revision>
  <dcterms:created xsi:type="dcterms:W3CDTF">2005-07-24T02:40:15Z</dcterms:created>
  <dcterms:modified xsi:type="dcterms:W3CDTF">2025-05-25T21:24:14Z</dcterms:modified>
</cp:coreProperties>
</file>