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C828A21-CC66-484D-9468-9F233F5F8ECB}" type="datetimeFigureOut">
              <a:rPr lang="en-US" smtClean="0"/>
              <a:pPr/>
              <a:t>9/28/2025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32F07F-C7B2-4B1D-B0C9-026E8FDF8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5562600"/>
            <a:ext cx="8686800" cy="838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“He stretches out the north over empty space;</a:t>
            </a:r>
            <a:b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He hangs the earth on nothing.”</a:t>
            </a:r>
          </a:p>
          <a:p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Job 26:7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8534400" cy="990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The God of Heaven Does Exist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0"/>
            <a:ext cx="11811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6400800"/>
            <a:ext cx="11963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ea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9081" y="1295401"/>
            <a:ext cx="4033838" cy="41004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5B8C28C-0611-B1F5-C750-B4D3375E7807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11734800" cy="533400"/>
          </a:xfrm>
        </p:spPr>
        <p:txBody>
          <a:bodyPr>
            <a:noAutofit/>
          </a:bodyPr>
          <a:lstStyle/>
          <a:p>
            <a:r>
              <a:rPr lang="en-US" sz="2800" b="1" dirty="0">
                <a:ln>
                  <a:solidFill>
                    <a:schemeClr val="tx1"/>
                  </a:solidFill>
                </a:ln>
                <a:latin typeface="Aptos Black" panose="020B0004020202020204" pitchFamily="34" charset="0"/>
              </a:rPr>
              <a:t>“In the beginning God created the heavens and the earth.”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50848"/>
            <a:ext cx="11430000" cy="4949952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Logic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If the brain of man is a product of chance, is it reliable?</a:t>
            </a:r>
          </a:p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Design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A house is not built without a builder</a:t>
            </a:r>
          </a:p>
          <a:p>
            <a:pPr lvl="2"/>
            <a:r>
              <a:rPr lang="en-US" sz="30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2 Peter 3:5</a:t>
            </a:r>
          </a:p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Right and Wrong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All of mankind tends to have a sense of right and wrong</a:t>
            </a:r>
          </a:p>
        </p:txBody>
      </p:sp>
      <p:pic>
        <p:nvPicPr>
          <p:cNvPr id="9" name="Content Placeholder 7" descr="ea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914401"/>
            <a:ext cx="609600" cy="6196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35B8F35-D954-F9F9-07CD-E5E0C879A006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06E403-FD3E-53C8-1B25-B970A85EB233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0674B2-46C9-5210-995B-8F5680AD9B85}"/>
              </a:ext>
            </a:extLst>
          </p:cNvPr>
          <p:cNvSpPr/>
          <p:nvPr/>
        </p:nvSpPr>
        <p:spPr>
          <a:xfrm>
            <a:off x="152400" y="0"/>
            <a:ext cx="11811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2080A4-0EE1-311E-BD71-A9DCEB5C77A8}"/>
              </a:ext>
            </a:extLst>
          </p:cNvPr>
          <p:cNvSpPr/>
          <p:nvPr/>
        </p:nvSpPr>
        <p:spPr>
          <a:xfrm>
            <a:off x="152400" y="6400800"/>
            <a:ext cx="11963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564980-0F95-C892-E316-7EE37C68FF7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8839200" cy="533400"/>
          </a:xfrm>
        </p:spPr>
        <p:txBody>
          <a:bodyPr>
            <a:no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latin typeface="Aptos Black" panose="020B0004020202020204" pitchFamily="34" charset="0"/>
              </a:rPr>
              <a:t>“In the beginning God created the heavens and the earth.”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50848"/>
            <a:ext cx="11353800" cy="4949952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Inner Being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It is natural for man to believe in the existence of God</a:t>
            </a:r>
          </a:p>
          <a:p>
            <a:pPr lvl="2"/>
            <a:r>
              <a:rPr lang="en-US" sz="30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Acts 17:24-27</a:t>
            </a:r>
          </a:p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God Has Spoken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In order that we may know of Him and His purpose for us</a:t>
            </a:r>
          </a:p>
          <a:p>
            <a:pPr lvl="2"/>
            <a:r>
              <a:rPr lang="en-US" sz="32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Hebrews 1:1-2</a:t>
            </a:r>
          </a:p>
        </p:txBody>
      </p:sp>
      <p:pic>
        <p:nvPicPr>
          <p:cNvPr id="9" name="Content Placeholder 7" descr="ea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914401"/>
            <a:ext cx="609600" cy="6196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3CA5980-6A83-85DC-8484-E2D38580A989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9723E-37F1-DCE0-A0B6-59768F3F982C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48817B-B801-D164-4208-139CBB7FE8B9}"/>
              </a:ext>
            </a:extLst>
          </p:cNvPr>
          <p:cNvSpPr/>
          <p:nvPr/>
        </p:nvSpPr>
        <p:spPr>
          <a:xfrm>
            <a:off x="152400" y="0"/>
            <a:ext cx="11811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82501-298A-4821-6BB7-AB620D4F576D}"/>
              </a:ext>
            </a:extLst>
          </p:cNvPr>
          <p:cNvSpPr/>
          <p:nvPr/>
        </p:nvSpPr>
        <p:spPr>
          <a:xfrm>
            <a:off x="152400" y="6400800"/>
            <a:ext cx="11963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0FE0C3-2C5A-C3CB-6CD3-675B4CADBF8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8839200" cy="533400"/>
          </a:xfrm>
        </p:spPr>
        <p:txBody>
          <a:bodyPr>
            <a:no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latin typeface="Aptos Black" panose="020B0004020202020204" pitchFamily="34" charset="0"/>
              </a:rPr>
              <a:t>“In the beginning God created the heavens and the earth.”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50848"/>
            <a:ext cx="11506200" cy="4949952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The Prophets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Prophecy fulfilled centuries following the death of a prophet indicates a source of knowledge beyond man</a:t>
            </a:r>
          </a:p>
          <a:p>
            <a:pPr lvl="2"/>
            <a:r>
              <a:rPr lang="en-US" sz="30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Psalms 22:18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Many examples cited</a:t>
            </a:r>
          </a:p>
          <a:p>
            <a:pPr lvl="2"/>
            <a:r>
              <a:rPr lang="en-US" sz="3200" dirty="0">
                <a:latin typeface="Aptos" panose="020B0004020202020204" pitchFamily="34" charset="0"/>
                <a:cs typeface="Arial" pitchFamily="34" charset="0"/>
              </a:rPr>
              <a:t>Isaiah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(Isaiah 52:13-53:12)</a:t>
            </a:r>
          </a:p>
          <a:p>
            <a:pPr lvl="2"/>
            <a:r>
              <a:rPr lang="en-US" sz="3200" dirty="0">
                <a:latin typeface="Aptos" panose="020B0004020202020204" pitchFamily="34" charset="0"/>
                <a:cs typeface="Arial" pitchFamily="34" charset="0"/>
              </a:rPr>
              <a:t>Abraham, Isaac, Jacob</a:t>
            </a:r>
          </a:p>
          <a:p>
            <a:pPr lvl="2"/>
            <a:r>
              <a:rPr lang="en-US" sz="3200" dirty="0">
                <a:latin typeface="Aptos" panose="020B0004020202020204" pitchFamily="34" charset="0"/>
                <a:cs typeface="Arial" pitchFamily="34" charset="0"/>
              </a:rPr>
              <a:t>Moses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(Exodus 3:14)</a:t>
            </a:r>
          </a:p>
        </p:txBody>
      </p:sp>
      <p:pic>
        <p:nvPicPr>
          <p:cNvPr id="9" name="Content Placeholder 7" descr="ea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914401"/>
            <a:ext cx="609600" cy="6196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DE7B8F7-F6D2-942F-6529-C61776AB264F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F11642-BBA0-C793-6603-EA0B0C9683AD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D0376F-C1FB-2E70-B6CB-5068CD3EBC52}"/>
              </a:ext>
            </a:extLst>
          </p:cNvPr>
          <p:cNvSpPr/>
          <p:nvPr/>
        </p:nvSpPr>
        <p:spPr>
          <a:xfrm>
            <a:off x="152400" y="0"/>
            <a:ext cx="11811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855D8B-94B4-BE4D-917D-599B740CAFCF}"/>
              </a:ext>
            </a:extLst>
          </p:cNvPr>
          <p:cNvSpPr/>
          <p:nvPr/>
        </p:nvSpPr>
        <p:spPr>
          <a:xfrm>
            <a:off x="152400" y="6400800"/>
            <a:ext cx="11963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D61D3E-7D8B-CE64-CABF-9513B5BE355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8839200" cy="533400"/>
          </a:xfrm>
        </p:spPr>
        <p:txBody>
          <a:bodyPr>
            <a:no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latin typeface="Aptos Black" panose="020B0004020202020204" pitchFamily="34" charset="0"/>
              </a:rPr>
              <a:t>“In the beginning God created the heavens and the earth.”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11430000" cy="5102352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The Prophets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Personal name of God (YAHWEH)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" panose="020B0004020202020204" pitchFamily="34" charset="0"/>
              <a:cs typeface="Arial" pitchFamily="34" charset="0"/>
            </a:endParaRP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God caused Job to think by asking questions </a:t>
            </a:r>
            <a:r>
              <a:rPr lang="en-US" sz="32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(Job 38:4-31)</a:t>
            </a:r>
          </a:p>
          <a:p>
            <a:pPr lvl="2"/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ptos" panose="020B0004020202020204" pitchFamily="34" charset="0"/>
                <a:cs typeface="Arial" pitchFamily="34" charset="0"/>
              </a:rPr>
              <a:t>Where were you when I laid the earth’s foundation?</a:t>
            </a:r>
          </a:p>
          <a:p>
            <a:pPr lvl="2"/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ptos" panose="020B0004020202020204" pitchFamily="34" charset="0"/>
                <a:cs typeface="Arial" pitchFamily="34" charset="0"/>
              </a:rPr>
              <a:t>Who shut up the sea behind doors when it burst forth?</a:t>
            </a:r>
          </a:p>
          <a:p>
            <a:pPr lvl="2"/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ptos" panose="020B0004020202020204" pitchFamily="34" charset="0"/>
                <a:cs typeface="Arial" pitchFamily="34" charset="0"/>
              </a:rPr>
              <a:t>Have you journeyed to the springs of the sea?</a:t>
            </a:r>
          </a:p>
          <a:p>
            <a:pPr lvl="2"/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ptos" panose="020B0004020202020204" pitchFamily="34" charset="0"/>
                <a:cs typeface="Arial" pitchFamily="34" charset="0"/>
              </a:rPr>
              <a:t>Have you entered the storehouses of the snow?</a:t>
            </a:r>
          </a:p>
          <a:p>
            <a:pPr lvl="2"/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ptos" panose="020B0004020202020204" pitchFamily="34" charset="0"/>
                <a:cs typeface="Arial" pitchFamily="34" charset="0"/>
              </a:rPr>
              <a:t>Can you bind the beautiful Pleiades?</a:t>
            </a:r>
          </a:p>
        </p:txBody>
      </p:sp>
      <p:pic>
        <p:nvPicPr>
          <p:cNvPr id="9" name="Content Placeholder 7" descr="ea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914401"/>
            <a:ext cx="609600" cy="6196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A628C61-485E-D8B8-F785-08E7C85AE9DC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B8263A-8587-F09A-846E-6CA9EDFC3369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37B271-925D-FDA0-B5CD-5DE9AE468351}"/>
              </a:ext>
            </a:extLst>
          </p:cNvPr>
          <p:cNvSpPr/>
          <p:nvPr/>
        </p:nvSpPr>
        <p:spPr>
          <a:xfrm>
            <a:off x="152400" y="0"/>
            <a:ext cx="11811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595322-57DC-8BEE-3730-FCC8850F1F40}"/>
              </a:ext>
            </a:extLst>
          </p:cNvPr>
          <p:cNvSpPr/>
          <p:nvPr/>
        </p:nvSpPr>
        <p:spPr>
          <a:xfrm>
            <a:off x="152400" y="6400800"/>
            <a:ext cx="11963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F940C7-571F-983F-30B7-53BFE105C46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8839200" cy="533400"/>
          </a:xfrm>
        </p:spPr>
        <p:txBody>
          <a:bodyPr>
            <a:norm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latin typeface="Aptos Black" panose="020B0004020202020204" pitchFamily="34" charset="0"/>
              </a:rPr>
              <a:t>“In the beginning God created the heavens and the earth.”</a:t>
            </a:r>
            <a:endParaRPr lang="en-US" sz="2200" b="1" dirty="0">
              <a:ln>
                <a:solidFill>
                  <a:schemeClr val="tx1"/>
                </a:solidFill>
              </a:ln>
              <a:latin typeface="Aptos Black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50848"/>
            <a:ext cx="11430000" cy="4949952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The Heavens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Intricate design of the universe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" panose="020B0004020202020204" pitchFamily="34" charset="0"/>
              <a:cs typeface="Arial" pitchFamily="34" charset="0"/>
            </a:endParaRPr>
          </a:p>
          <a:p>
            <a:pPr lvl="2"/>
            <a:r>
              <a:rPr lang="en-US" sz="30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Psalms 19:1</a:t>
            </a:r>
          </a:p>
          <a:p>
            <a:r>
              <a:rPr lang="en-US" sz="3400" b="1" dirty="0">
                <a:latin typeface="Aptos" panose="020B0004020202020204" pitchFamily="34" charset="0"/>
                <a:cs typeface="Arial" pitchFamily="34" charset="0"/>
              </a:rPr>
              <a:t>The Powerful Word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Which of the writings of men could be described as perfect?</a:t>
            </a:r>
          </a:p>
          <a:p>
            <a:pPr lvl="2"/>
            <a:r>
              <a:rPr lang="en-US" sz="3000" dirty="0">
                <a:solidFill>
                  <a:srgbClr val="C00000"/>
                </a:solidFill>
                <a:latin typeface="Aptos SemiBold" panose="020B0004020202020204" pitchFamily="34" charset="0"/>
                <a:cs typeface="Arial" pitchFamily="34" charset="0"/>
              </a:rPr>
              <a:t>Psalms 19:7</a:t>
            </a:r>
          </a:p>
        </p:txBody>
      </p:sp>
      <p:pic>
        <p:nvPicPr>
          <p:cNvPr id="9" name="Content Placeholder 7" descr="ea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914401"/>
            <a:ext cx="609600" cy="6196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6868F55-BC71-2D03-5541-944D9EEEDCD6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937FA6-A353-8F2F-D468-C66E0DB84E07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75E39-27BE-FE5F-BB8A-0898D6366CAD}"/>
              </a:ext>
            </a:extLst>
          </p:cNvPr>
          <p:cNvSpPr/>
          <p:nvPr/>
        </p:nvSpPr>
        <p:spPr>
          <a:xfrm>
            <a:off x="152400" y="0"/>
            <a:ext cx="11811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AC8B75-71D8-0A2C-5153-EEB06CD92775}"/>
              </a:ext>
            </a:extLst>
          </p:cNvPr>
          <p:cNvSpPr/>
          <p:nvPr/>
        </p:nvSpPr>
        <p:spPr>
          <a:xfrm>
            <a:off x="152400" y="6400800"/>
            <a:ext cx="11963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FB2B2D-0FCE-E41E-1021-FB847AD308A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5562600"/>
            <a:ext cx="8686800" cy="838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“and having been perfected, he became the author of eternal salvation to all who obey him”</a:t>
            </a:r>
          </a:p>
          <a:p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itchFamily="34" charset="0"/>
              </a:rPr>
              <a:t>Hebrews 5:9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8534400" cy="990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The God of Heaven Does Exist</a:t>
            </a:r>
          </a:p>
        </p:txBody>
      </p:sp>
      <p:pic>
        <p:nvPicPr>
          <p:cNvPr id="8" name="Picture 7" descr="ea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9481" y="1295400"/>
            <a:ext cx="3973038" cy="40386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191000" y="2810470"/>
            <a:ext cx="3810000" cy="92333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Stop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>
                <a:ln w="38100">
                  <a:solidFill>
                    <a:schemeClr val="tx1"/>
                  </a:solidFill>
                </a:ln>
                <a:solidFill>
                  <a:srgbClr val="F8F8F8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B0004020202020204" pitchFamily="34" charset="0"/>
              </a:rPr>
              <a:t>Matthew 7:21-23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2201C7-C335-6FCD-E2BC-3E1E4C49FCE6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7F7808-4DDA-992B-3CF7-F6A2566B5DEF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0B20AC-142D-FEF0-0B21-D57ACB33D6E8}"/>
              </a:ext>
            </a:extLst>
          </p:cNvPr>
          <p:cNvSpPr/>
          <p:nvPr/>
        </p:nvSpPr>
        <p:spPr>
          <a:xfrm>
            <a:off x="152400" y="0"/>
            <a:ext cx="11811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0C0D25-E2BE-7415-26CD-C66C0930DE6A}"/>
              </a:ext>
            </a:extLst>
          </p:cNvPr>
          <p:cNvSpPr/>
          <p:nvPr/>
        </p:nvSpPr>
        <p:spPr>
          <a:xfrm>
            <a:off x="152400" y="6400800"/>
            <a:ext cx="11963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2C1BFD-DD19-EBBB-C922-75CBC9074E6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444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Black</vt:lpstr>
      <vt:lpstr>Aptos SemiBold</vt:lpstr>
      <vt:lpstr>Georgia</vt:lpstr>
      <vt:lpstr>Wingdings</vt:lpstr>
      <vt:lpstr>Wingdings 2</vt:lpstr>
      <vt:lpstr>Civic</vt:lpstr>
      <vt:lpstr>The God of Heaven Does Exist</vt:lpstr>
      <vt:lpstr>“In the beginning God created the heavens and the earth.”</vt:lpstr>
      <vt:lpstr>“In the beginning God created the heavens and the earth.”</vt:lpstr>
      <vt:lpstr>“In the beginning God created the heavens and the earth.”</vt:lpstr>
      <vt:lpstr>“In the beginning God created the heavens and the earth.”</vt:lpstr>
      <vt:lpstr>“In the beginning God created the heavens and the earth.”</vt:lpstr>
      <vt:lpstr>The God of Heaven Does Exist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God of Heaven Does Exist</dc:title>
  <dc:creator>Richard Thetford</dc:creator>
  <cp:lastModifiedBy>Richard Thetford</cp:lastModifiedBy>
  <cp:revision>16</cp:revision>
  <dcterms:created xsi:type="dcterms:W3CDTF">2010-01-27T17:37:29Z</dcterms:created>
  <dcterms:modified xsi:type="dcterms:W3CDTF">2025-09-29T01:47:56Z</dcterms:modified>
</cp:coreProperties>
</file>