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7C5F9"/>
    <a:srgbClr val="45A5F5"/>
    <a:srgbClr val="D9F8FF"/>
    <a:srgbClr val="C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16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98B5-CB6C-4861-ABBA-3773E605C1B5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D0E6-0418-4850-B3AA-067B1028E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98B5-CB6C-4861-ABBA-3773E605C1B5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D0E6-0418-4850-B3AA-067B1028E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98B5-CB6C-4861-ABBA-3773E605C1B5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D0E6-0418-4850-B3AA-067B1028E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98B5-CB6C-4861-ABBA-3773E605C1B5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D0E6-0418-4850-B3AA-067B1028E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98B5-CB6C-4861-ABBA-3773E605C1B5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D0E6-0418-4850-B3AA-067B1028E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98B5-CB6C-4861-ABBA-3773E605C1B5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D0E6-0418-4850-B3AA-067B1028E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98B5-CB6C-4861-ABBA-3773E605C1B5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D0E6-0418-4850-B3AA-067B1028E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98B5-CB6C-4861-ABBA-3773E605C1B5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D0E6-0418-4850-B3AA-067B1028E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98B5-CB6C-4861-ABBA-3773E605C1B5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D0E6-0418-4850-B3AA-067B1028E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98B5-CB6C-4861-ABBA-3773E605C1B5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D0E6-0418-4850-B3AA-067B1028E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98B5-CB6C-4861-ABBA-3773E605C1B5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D0E6-0418-4850-B3AA-067B1028E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B98B5-CB6C-4861-ABBA-3773E605C1B5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D0E6-0418-4850-B3AA-067B1028E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56200"/>
            <a:ext cx="11277600" cy="1244600"/>
          </a:xfrm>
        </p:spPr>
        <p:txBody>
          <a:bodyPr>
            <a:normAutofit/>
          </a:bodyPr>
          <a:lstStyle/>
          <a:p>
            <a:r>
              <a:rPr lang="en-US" sz="58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“Go Into All the World”</a:t>
            </a:r>
          </a:p>
        </p:txBody>
      </p:sp>
      <p:pic>
        <p:nvPicPr>
          <p:cNvPr id="4" name="Picture 3" descr="worl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5638800" cy="477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57200"/>
            <a:ext cx="457200" cy="59436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734800" y="457200"/>
            <a:ext cx="457200" cy="59436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12192000" cy="2286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0" y="5334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ibleO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990600"/>
            <a:ext cx="4363982" cy="43390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CD9D60-3EEA-4357-B79A-8EBC80B2F39A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457200"/>
            <a:ext cx="4114800" cy="9144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16:15-16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599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 Was A Soul Winner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08" y="1828801"/>
            <a:ext cx="7434092" cy="449579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Imitate the Lord’s example</a:t>
            </a:r>
          </a:p>
          <a:p>
            <a:pPr lvl="1"/>
            <a:r>
              <a:rPr lang="en-US" sz="3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Multitudes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5-7</a:t>
            </a:r>
          </a:p>
          <a:p>
            <a:pPr lvl="1"/>
            <a:r>
              <a:rPr lang="en-US" sz="3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Nicodemus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3:1-13</a:t>
            </a:r>
          </a:p>
          <a:p>
            <a:pPr lvl="1"/>
            <a:r>
              <a:rPr lang="en-US" sz="3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Woman of Samaria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4:5-15</a:t>
            </a:r>
          </a:p>
        </p:txBody>
      </p:sp>
      <p:pic>
        <p:nvPicPr>
          <p:cNvPr id="8" name="Picture 7" descr="worl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457199"/>
            <a:ext cx="1600201" cy="1371593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>
            <a:off x="1981200" y="1524000"/>
            <a:ext cx="8229600" cy="0"/>
          </a:xfrm>
          <a:prstGeom prst="line">
            <a:avLst/>
          </a:prstGeom>
          <a:ln w="57150">
            <a:solidFill>
              <a:srgbClr val="87C5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76600" y="4572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Harold_Copping_The_woman_of_Samaria_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1676400"/>
            <a:ext cx="3624092" cy="457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4A6FCD-7F88-483E-97A2-762A46490410}"/>
              </a:ext>
            </a:extLst>
          </p:cNvPr>
          <p:cNvSpPr/>
          <p:nvPr/>
        </p:nvSpPr>
        <p:spPr>
          <a:xfrm>
            <a:off x="0" y="457200"/>
            <a:ext cx="457200" cy="59436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7BDFE7-8050-473D-AA3D-31F98D5C43BC}"/>
              </a:ext>
            </a:extLst>
          </p:cNvPr>
          <p:cNvSpPr/>
          <p:nvPr/>
        </p:nvSpPr>
        <p:spPr>
          <a:xfrm>
            <a:off x="11734800" y="457200"/>
            <a:ext cx="457200" cy="59436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C0937D-CADE-44C2-8A1C-610FFC896998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87847B-B18E-4394-AA48-2B9F5FB4AD4E}"/>
              </a:ext>
            </a:extLst>
          </p:cNvPr>
          <p:cNvSpPr/>
          <p:nvPr/>
        </p:nvSpPr>
        <p:spPr>
          <a:xfrm>
            <a:off x="0" y="6324600"/>
            <a:ext cx="12192000" cy="2286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C749BF-1F7E-4744-893B-B94D52FE07FA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11277601" cy="1295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Christians Were Soul Winners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1"/>
            <a:ext cx="9601200" cy="41449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Disciples began in Jerusalem</a:t>
            </a:r>
          </a:p>
          <a:p>
            <a:pPr lvl="1"/>
            <a:r>
              <a:rPr lang="en-US" sz="3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Persecution did not deter them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5:42</a:t>
            </a:r>
          </a:p>
          <a:p>
            <a:pPr lvl="1"/>
            <a:r>
              <a:rPr lang="en-US" sz="3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Went everywhere preaching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8:1-4</a:t>
            </a:r>
          </a:p>
          <a:p>
            <a:pPr lvl="1"/>
            <a:r>
              <a:rPr lang="en-US" sz="3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Took the great commission seriously</a:t>
            </a:r>
            <a:endParaRPr lang="en-US" sz="3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4572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RichardBibleSp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44201" y="1498241"/>
            <a:ext cx="914400" cy="47501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6DB566-DF62-4014-B137-8E6E4C283012}"/>
              </a:ext>
            </a:extLst>
          </p:cNvPr>
          <p:cNvSpPr/>
          <p:nvPr/>
        </p:nvSpPr>
        <p:spPr>
          <a:xfrm>
            <a:off x="0" y="457200"/>
            <a:ext cx="457200" cy="59436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3BFD9D-BC6D-4C23-83A3-C51B60CBDE85}"/>
              </a:ext>
            </a:extLst>
          </p:cNvPr>
          <p:cNvSpPr/>
          <p:nvPr/>
        </p:nvSpPr>
        <p:spPr>
          <a:xfrm>
            <a:off x="11734800" y="457200"/>
            <a:ext cx="457200" cy="59436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8FEE53-0609-4E7A-9E04-8784A54E6D4D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25BB86-6AD8-47E7-8E1F-5DBABDA0EB45}"/>
              </a:ext>
            </a:extLst>
          </p:cNvPr>
          <p:cNvSpPr/>
          <p:nvPr/>
        </p:nvSpPr>
        <p:spPr>
          <a:xfrm>
            <a:off x="0" y="6324600"/>
            <a:ext cx="12192000" cy="2286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0A47CD-E97B-4AA8-864E-4728C6CCFF5D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18" name="Picture 17" descr="world.bmp">
            <a:extLst>
              <a:ext uri="{FF2B5EF4-FFF2-40B4-BE49-F238E27FC236}">
                <a16:creationId xmlns:a16="http://schemas.microsoft.com/office/drawing/2014/main" id="{811922F0-2629-446E-8C03-9772C3CD02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" y="457199"/>
            <a:ext cx="1600201" cy="137159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4F0C13-6FD4-4684-B1E2-A25AD93F5D8B}"/>
              </a:ext>
            </a:extLst>
          </p:cNvPr>
          <p:cNvCxnSpPr>
            <a:cxnSpLocks/>
          </p:cNvCxnSpPr>
          <p:nvPr/>
        </p:nvCxnSpPr>
        <p:spPr>
          <a:xfrm>
            <a:off x="1981200" y="1524000"/>
            <a:ext cx="8229600" cy="0"/>
          </a:xfrm>
          <a:prstGeom prst="line">
            <a:avLst/>
          </a:prstGeom>
          <a:ln w="57150">
            <a:solidFill>
              <a:srgbClr val="87C5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10515600" cy="1295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Christian Has This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9601200" cy="4343399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Personal responsibility to seek the lost</a:t>
            </a:r>
          </a:p>
          <a:p>
            <a:pPr lvl="1"/>
            <a:r>
              <a:rPr lang="en-US" sz="3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Christian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Timothy 2:2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Peter 3:15</a:t>
            </a:r>
          </a:p>
          <a:p>
            <a:pPr lvl="1"/>
            <a:r>
              <a:rPr lang="en-US" sz="3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Emphasized in the New Testament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Philippians 1:14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6600" y="4572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0" y="5714999"/>
            <a:ext cx="8534400" cy="53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0" y="5715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Every Christian should be involved in seeking the lost</a:t>
            </a:r>
          </a:p>
        </p:txBody>
      </p:sp>
      <p:pic>
        <p:nvPicPr>
          <p:cNvPr id="14" name="Picture 13" descr="200215818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1718847"/>
            <a:ext cx="3133725" cy="39104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82D6DBF-A05A-41AA-BB92-22880A610FEC}"/>
              </a:ext>
            </a:extLst>
          </p:cNvPr>
          <p:cNvSpPr/>
          <p:nvPr/>
        </p:nvSpPr>
        <p:spPr>
          <a:xfrm>
            <a:off x="0" y="457200"/>
            <a:ext cx="457200" cy="59436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7ECF5E-FC57-4558-893C-7E3807FBF0AF}"/>
              </a:ext>
            </a:extLst>
          </p:cNvPr>
          <p:cNvSpPr/>
          <p:nvPr/>
        </p:nvSpPr>
        <p:spPr>
          <a:xfrm>
            <a:off x="11734800" y="457200"/>
            <a:ext cx="457200" cy="59436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FF669-E842-4D30-ABCC-7C421FCE3357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7ECBBD-A59D-4030-8852-BE4ED86EFA9D}"/>
              </a:ext>
            </a:extLst>
          </p:cNvPr>
          <p:cNvSpPr/>
          <p:nvPr/>
        </p:nvSpPr>
        <p:spPr>
          <a:xfrm>
            <a:off x="0" y="6324600"/>
            <a:ext cx="12192000" cy="2286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BFF2D7-5141-470D-A4D9-36F8D1C121AD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20" name="Picture 19" descr="world.bmp">
            <a:extLst>
              <a:ext uri="{FF2B5EF4-FFF2-40B4-BE49-F238E27FC236}">
                <a16:creationId xmlns:a16="http://schemas.microsoft.com/office/drawing/2014/main" id="{05A22F3C-9A34-4E9E-901F-533321BEB5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" y="457199"/>
            <a:ext cx="1600201" cy="137159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8F518A-FE06-4783-9042-80F5EDBE03CA}"/>
              </a:ext>
            </a:extLst>
          </p:cNvPr>
          <p:cNvCxnSpPr>
            <a:cxnSpLocks/>
          </p:cNvCxnSpPr>
          <p:nvPr/>
        </p:nvCxnSpPr>
        <p:spPr>
          <a:xfrm>
            <a:off x="1981200" y="1524000"/>
            <a:ext cx="8229600" cy="0"/>
          </a:xfrm>
          <a:prstGeom prst="line">
            <a:avLst/>
          </a:prstGeom>
          <a:ln w="57150">
            <a:solidFill>
              <a:srgbClr val="87C5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10058400" cy="1295400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Soul Winning Is Good for the Soul Winner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543800" cy="3352800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“the saved are saved to save others”</a:t>
            </a:r>
          </a:p>
          <a:p>
            <a:pPr lvl="1"/>
            <a:r>
              <a:rPr lang="en-US" sz="3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faithful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15:1-6</a:t>
            </a:r>
          </a:p>
          <a:p>
            <a:pPr lvl="2"/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the Christian great joy!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Galatians 3:27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6600" y="4572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199" y="3657599"/>
            <a:ext cx="11277601" cy="518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197" y="3653136"/>
            <a:ext cx="11277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Soul winning gives one encouragement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5800" y="5334000"/>
            <a:ext cx="10855618" cy="762001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" y="5420380"/>
            <a:ext cx="10855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When individuals are converted to Christ, then the church will flourish!</a:t>
            </a:r>
          </a:p>
        </p:txBody>
      </p:sp>
      <p:pic>
        <p:nvPicPr>
          <p:cNvPr id="16" name="Picture 15" descr="bib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1642647"/>
            <a:ext cx="3560909" cy="19241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5CB8329-E4A3-4327-8B9E-DDEBF45D3963}"/>
              </a:ext>
            </a:extLst>
          </p:cNvPr>
          <p:cNvSpPr/>
          <p:nvPr/>
        </p:nvSpPr>
        <p:spPr>
          <a:xfrm>
            <a:off x="0" y="457200"/>
            <a:ext cx="457200" cy="59436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C604B-863B-4CDF-900F-C19F57E21BC8}"/>
              </a:ext>
            </a:extLst>
          </p:cNvPr>
          <p:cNvSpPr/>
          <p:nvPr/>
        </p:nvSpPr>
        <p:spPr>
          <a:xfrm>
            <a:off x="11734800" y="457200"/>
            <a:ext cx="457200" cy="59436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ECFBCC-F616-4E78-88BB-CD44B3EAB72E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20B851-D51D-48F4-AF31-6A3D804510A2}"/>
              </a:ext>
            </a:extLst>
          </p:cNvPr>
          <p:cNvSpPr/>
          <p:nvPr/>
        </p:nvSpPr>
        <p:spPr>
          <a:xfrm>
            <a:off x="0" y="6324600"/>
            <a:ext cx="12192000" cy="2286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003D24-0DBA-4590-80AA-4E02FCD1D87A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22" name="Picture 21" descr="world.bmp">
            <a:extLst>
              <a:ext uri="{FF2B5EF4-FFF2-40B4-BE49-F238E27FC236}">
                <a16:creationId xmlns:a16="http://schemas.microsoft.com/office/drawing/2014/main" id="{75D9590E-38B6-4EE5-9198-9504A7B20C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" y="457199"/>
            <a:ext cx="1600201" cy="137159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0A81008-295D-47A6-9FE4-680AD148AC64}"/>
              </a:ext>
            </a:extLst>
          </p:cNvPr>
          <p:cNvCxnSpPr>
            <a:cxnSpLocks/>
          </p:cNvCxnSpPr>
          <p:nvPr/>
        </p:nvCxnSpPr>
        <p:spPr>
          <a:xfrm>
            <a:off x="1981200" y="1524000"/>
            <a:ext cx="8229600" cy="0"/>
          </a:xfrm>
          <a:prstGeom prst="line">
            <a:avLst/>
          </a:prstGeom>
          <a:ln w="57150">
            <a:solidFill>
              <a:srgbClr val="87C5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57200"/>
            <a:ext cx="11277602" cy="1295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9601200" cy="4343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Remember Paul’s words: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5:16</a:t>
            </a:r>
          </a:p>
          <a:p>
            <a:pPr lvl="1"/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Corinthians 6:2</a:t>
            </a:r>
          </a:p>
          <a:p>
            <a:pPr lvl="1"/>
            <a:r>
              <a:rPr lang="en-US" sz="3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 others about Christ</a:t>
            </a:r>
          </a:p>
          <a:p>
            <a:pPr lvl="1"/>
            <a:r>
              <a:rPr lang="en-US" sz="3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our lights shine bright</a:t>
            </a:r>
          </a:p>
          <a:p>
            <a:pPr lvl="2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5:16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6600" y="4572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198" y="3124200"/>
            <a:ext cx="11277602" cy="518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198" y="3119736"/>
            <a:ext cx="11277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“redeeming the time, because the days are evil”</a:t>
            </a:r>
          </a:p>
        </p:txBody>
      </p:sp>
      <p:pic>
        <p:nvPicPr>
          <p:cNvPr id="15" name="Picture 14" descr="z_jun-p04-A%20child%E2%80%99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48928" y="3767328"/>
            <a:ext cx="2709672" cy="24810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75265C1-2A60-4B63-B0CA-41795EDF7DC8}"/>
              </a:ext>
            </a:extLst>
          </p:cNvPr>
          <p:cNvSpPr/>
          <p:nvPr/>
        </p:nvSpPr>
        <p:spPr>
          <a:xfrm>
            <a:off x="0" y="457200"/>
            <a:ext cx="457200" cy="59436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FCA3DB-BD6B-4DB6-8486-F7DF81F6D887}"/>
              </a:ext>
            </a:extLst>
          </p:cNvPr>
          <p:cNvSpPr/>
          <p:nvPr/>
        </p:nvSpPr>
        <p:spPr>
          <a:xfrm>
            <a:off x="11734800" y="457200"/>
            <a:ext cx="457200" cy="59436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AB5027-1343-4743-8099-31A3F0A83924}"/>
              </a:ext>
            </a:extLst>
          </p:cNvPr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D2F293-72B3-4DDA-8FB8-507BD651849D}"/>
              </a:ext>
            </a:extLst>
          </p:cNvPr>
          <p:cNvSpPr/>
          <p:nvPr/>
        </p:nvSpPr>
        <p:spPr>
          <a:xfrm>
            <a:off x="0" y="6324600"/>
            <a:ext cx="12192000" cy="228600"/>
          </a:xfrm>
          <a:prstGeom prst="rect">
            <a:avLst/>
          </a:prstGeom>
          <a:solidFill>
            <a:srgbClr val="87C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32BE8D-0C38-446A-B4BF-D7FDDFBC2F82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20" name="Picture 19" descr="world.bmp">
            <a:extLst>
              <a:ext uri="{FF2B5EF4-FFF2-40B4-BE49-F238E27FC236}">
                <a16:creationId xmlns:a16="http://schemas.microsoft.com/office/drawing/2014/main" id="{BC3D4579-7DBF-4558-9F36-1F073AB05D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" y="457199"/>
            <a:ext cx="1600201" cy="137159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50CED0-A846-41F3-9CE1-125AB3620B82}"/>
              </a:ext>
            </a:extLst>
          </p:cNvPr>
          <p:cNvCxnSpPr>
            <a:cxnSpLocks/>
          </p:cNvCxnSpPr>
          <p:nvPr/>
        </p:nvCxnSpPr>
        <p:spPr>
          <a:xfrm>
            <a:off x="1981200" y="1524000"/>
            <a:ext cx="8229600" cy="0"/>
          </a:xfrm>
          <a:prstGeom prst="line">
            <a:avLst/>
          </a:prstGeom>
          <a:ln w="57150">
            <a:solidFill>
              <a:srgbClr val="87C5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273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Mark 16:15-16</vt:lpstr>
      <vt:lpstr>Christ Was A Soul Winner</vt:lpstr>
      <vt:lpstr>Early Christians Were Soul Winners</vt:lpstr>
      <vt:lpstr>Every Christian Has This Responsibility</vt:lpstr>
      <vt:lpstr>Soul Winning Is Good for the Soul Winner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Thetford</dc:creator>
  <cp:lastModifiedBy>Richard Thetford</cp:lastModifiedBy>
  <cp:revision>16</cp:revision>
  <dcterms:created xsi:type="dcterms:W3CDTF">2011-10-25T20:11:07Z</dcterms:created>
  <dcterms:modified xsi:type="dcterms:W3CDTF">2025-01-19T21:10:40Z</dcterms:modified>
</cp:coreProperties>
</file>