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A5"/>
    <a:srgbClr val="C3FDF7"/>
    <a:srgbClr val="FF0000"/>
    <a:srgbClr val="FFFF66"/>
    <a:srgbClr val="66FFCC"/>
    <a:srgbClr val="8000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22120-A9BC-4E16-B9F8-E6151C2CC65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14C59-DBDC-40EE-B64A-090D325F6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3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14C59-DBDC-40EE-B64A-090D325F64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03200" y="228600"/>
            <a:ext cx="11785600" cy="762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29804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29804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03200" y="6553200"/>
            <a:ext cx="11785600" cy="762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29804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29804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79917" y="457200"/>
            <a:ext cx="91016" cy="59436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29804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921068" y="457200"/>
            <a:ext cx="91017" cy="59436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29804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0"/>
            <a:ext cx="10363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Aptos" panose="020B00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Aptos" panose="020B00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ptos" panose="020B00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ptos" panose="020B00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819400" y="3048000"/>
            <a:ext cx="8382000" cy="14478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743200" y="3182938"/>
            <a:ext cx="8458200" cy="1160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“You are the Christ, the Son of the living God”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“….on this rock I will build My church.”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819400" y="4648200"/>
            <a:ext cx="8382000" cy="18158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Aptos" panose="020B0004020202020204" pitchFamily="34" charset="0"/>
              </a:rPr>
              <a:t>“</a:t>
            </a:r>
            <a:r>
              <a:rPr lang="en-US" sz="2800" dirty="0">
                <a:latin typeface="Aptos" panose="020B0004020202020204" pitchFamily="34" charset="0"/>
              </a:rPr>
              <a:t>But you are a chosen generation, a royal priesthood,</a:t>
            </a:r>
            <a:br>
              <a:rPr lang="en-US" sz="2800" dirty="0">
                <a:latin typeface="Aptos" panose="020B0004020202020204" pitchFamily="34" charset="0"/>
              </a:rPr>
            </a:br>
            <a:r>
              <a:rPr lang="en-US" sz="2800" dirty="0">
                <a:latin typeface="Aptos" panose="020B0004020202020204" pitchFamily="34" charset="0"/>
              </a:rPr>
              <a:t>a holy nation, His own special people, that you may proclaim the praises of Him who called you out of darkness into His marvelous light”</a:t>
            </a:r>
            <a:r>
              <a:rPr lang="en-US" sz="2800" b="1" i="1" dirty="0">
                <a:latin typeface="Aptos" panose="020B0004020202020204" pitchFamily="34" charset="0"/>
              </a:rPr>
              <a:t> </a:t>
            </a:r>
            <a:r>
              <a:rPr lang="en-US" sz="2800" b="1" dirty="0">
                <a:solidFill>
                  <a:srgbClr val="FFFF66"/>
                </a:solidFill>
                <a:latin typeface="Aptos" panose="020B0004020202020204" pitchFamily="34" charset="0"/>
              </a:rPr>
              <a:t>1 Peter 2:9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2743200" y="2352675"/>
            <a:ext cx="8610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ptos" panose="020B0004020202020204" pitchFamily="34" charset="0"/>
              </a:rPr>
              <a:t>The Prophecy and Fulfillment of the Church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98F20-26BD-F129-81BB-5B3B14E35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882390" cy="4572000"/>
          </a:xfrm>
          <a:prstGeom prst="rect">
            <a:avLst/>
          </a:prstGeom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9829800" cy="198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1E3C4-46C8-43AA-EA5B-A9E62D4FC46A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/>
      <p:bldP spid="3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33400" y="3581400"/>
            <a:ext cx="11201400" cy="2743200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3400" y="1874838"/>
            <a:ext cx="112014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EEA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The scriptures teach that the church of the New Testament</a:t>
            </a:r>
            <a:br>
              <a:rPr lang="en-US" sz="3200" dirty="0">
                <a:solidFill>
                  <a:srgbClr val="FFEEA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</a:br>
            <a:r>
              <a:rPr lang="en-US" sz="3200" dirty="0">
                <a:solidFill>
                  <a:srgbClr val="FFEEA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was established on the first Pentecost after the resurrection</a:t>
            </a:r>
            <a:br>
              <a:rPr lang="en-US" sz="3200" dirty="0">
                <a:solidFill>
                  <a:srgbClr val="FFEEA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</a:br>
            <a:r>
              <a:rPr lang="en-US" sz="3200" dirty="0">
                <a:solidFill>
                  <a:srgbClr val="FFEEA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of Jesus from the dead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381000" y="1747740"/>
            <a:ext cx="1143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895600" y="3693855"/>
            <a:ext cx="8763000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ptos" panose="020B0004020202020204" pitchFamily="34" charset="0"/>
              </a:rPr>
              <a:t>“For where there is a testament, there must also of necessity be the death of the testator. For a testament is in force after men are dead, since it has no power at all while the testator lives.”</a:t>
            </a:r>
          </a:p>
          <a:p>
            <a:pPr algn="ctr"/>
            <a:r>
              <a:rPr lang="en-US" sz="3200" b="1" dirty="0">
                <a:latin typeface="Aptos" panose="020B0004020202020204" pitchFamily="34" charset="0"/>
              </a:rPr>
              <a:t>Hebrews 9:16-17</a:t>
            </a:r>
          </a:p>
        </p:txBody>
      </p:sp>
      <p:pic>
        <p:nvPicPr>
          <p:cNvPr id="48140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11353800" cy="1295400"/>
          </a:xfrm>
          <a:noFill/>
          <a:ln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4CEC38-95A6-DE43-7ED2-EB2B9BEDE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585945"/>
            <a:ext cx="2287588" cy="2738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DAAFA-BA1E-61F6-8857-CDC6B471DCDD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3" grpId="0"/>
      <p:bldP spid="48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1277600" cy="914400"/>
          </a:xfrm>
          <a:solidFill>
            <a:srgbClr val="C00000"/>
          </a:solidFill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Prophecy 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ptos" panose="020B0004020202020204" pitchFamily="34" charset="0"/>
              </a:rPr>
              <a:t>and </a:t>
            </a:r>
            <a:r>
              <a:rPr lang="en-US" sz="4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Fulfillment</a:t>
            </a:r>
            <a:endParaRPr lang="en-US" sz="4800" dirty="0">
              <a:solidFill>
                <a:srgbClr val="C3FD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457200" y="2209800"/>
            <a:ext cx="4572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David’s Seed to Build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After His Death    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Establish His Throne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Build His House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7315200" y="2209800"/>
            <a:ext cx="44196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Christ is David’s Seed</a:t>
            </a:r>
            <a:r>
              <a:rPr lang="en-US" sz="3000" dirty="0">
                <a:latin typeface="Aptos" panose="020B0004020202020204" pitchFamily="34" charset="0"/>
              </a:rPr>
              <a:t> 2:30; 13:23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After His Death</a:t>
            </a:r>
            <a:b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</a:br>
            <a:r>
              <a:rPr lang="en-US" sz="3000" dirty="0">
                <a:latin typeface="Aptos" panose="020B0004020202020204" pitchFamily="34" charset="0"/>
              </a:rPr>
              <a:t>2:29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On Throne</a:t>
            </a:r>
            <a:r>
              <a:rPr lang="en-US" sz="3000" dirty="0">
                <a:latin typeface="Aptos" panose="020B0004020202020204" pitchFamily="34" charset="0"/>
              </a:rPr>
              <a:t> </a:t>
            </a:r>
            <a: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Exalted</a:t>
            </a:r>
            <a:b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</a:br>
            <a:r>
              <a:rPr lang="en-US" sz="3000" dirty="0">
                <a:latin typeface="Aptos" panose="020B0004020202020204" pitchFamily="34" charset="0"/>
              </a:rPr>
              <a:t>2:30-35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House Built</a:t>
            </a:r>
            <a:br>
              <a:rPr lang="en-US" sz="3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</a:br>
            <a:r>
              <a:rPr lang="en-US" sz="3000" dirty="0">
                <a:latin typeface="Aptos" panose="020B0004020202020204" pitchFamily="34" charset="0"/>
              </a:rPr>
              <a:t>2:30, 47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09600" y="1401764"/>
            <a:ext cx="37338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2 Samuel 7:12-17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391400" y="1401764"/>
            <a:ext cx="30480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Acts 2:29-35</a:t>
            </a: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4135319" y="1371600"/>
            <a:ext cx="3484681" cy="609600"/>
          </a:xfrm>
          <a:prstGeom prst="rightArrow">
            <a:avLst>
              <a:gd name="adj1" fmla="val 50000"/>
              <a:gd name="adj2" fmla="val 84375"/>
            </a:avLst>
          </a:prstGeom>
          <a:solidFill>
            <a:srgbClr val="C00000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71437-CE05-FE67-17AF-ED5121332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19" y="1909466"/>
            <a:ext cx="3256081" cy="4719934"/>
          </a:xfrm>
          <a:prstGeom prst="rect">
            <a:avLst/>
          </a:prstGeom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724400" y="1447801"/>
            <a:ext cx="2514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David’s Seed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9F29B7-2CFB-EA62-4335-A0CC2614754B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5121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4858897" y="3665240"/>
            <a:ext cx="3122612" cy="677863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  <p:bldP spid="51209" grpId="0"/>
      <p:bldP spid="51211" grpId="0" animBg="1"/>
      <p:bldP spid="51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57200" y="381000"/>
            <a:ext cx="11353800" cy="914400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Prophecy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ptos" panose="020B0004020202020204" pitchFamily="34" charset="0"/>
              </a:rPr>
              <a:t>and 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Fulfillment</a:t>
            </a:r>
            <a:endParaRPr lang="en-US" sz="4800" b="1" dirty="0">
              <a:solidFill>
                <a:srgbClr val="C3FD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2209800"/>
            <a:ext cx="4572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Last Days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Mountain of the Lord’s House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Established on the Mountains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Word of the Lord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Law Out of Zion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All Nations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7086600" y="2209800"/>
            <a:ext cx="48006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Last Days </a:t>
            </a:r>
            <a:r>
              <a:rPr lang="en-US" dirty="0">
                <a:latin typeface="Aptos" panose="020B0004020202020204" pitchFamily="34" charset="0"/>
              </a:rPr>
              <a:t>(2:17)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Church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(</a:t>
            </a:r>
            <a:r>
              <a:rPr lang="en-US" dirty="0">
                <a:latin typeface="Aptos" panose="020B0004020202020204" pitchFamily="34" charset="0"/>
              </a:rPr>
              <a:t>2:47; 1 Timothy 3:15)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Jerusalem on Mountains</a:t>
            </a:r>
            <a:endParaRPr lang="en-US" dirty="0">
              <a:latin typeface="Aptos" panose="020B00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Word and Jerusalem</a:t>
            </a:r>
            <a:r>
              <a:rPr lang="en-US" dirty="0">
                <a:latin typeface="Aptos" panose="020B0004020202020204" pitchFamily="34" charset="0"/>
              </a:rPr>
              <a:t> (2:5, 14) 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Law of Pardon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(</a:t>
            </a:r>
            <a:r>
              <a:rPr lang="en-US" dirty="0">
                <a:latin typeface="Aptos" panose="020B0004020202020204" pitchFamily="34" charset="0"/>
              </a:rPr>
              <a:t>2:37)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All Nations</a:t>
            </a:r>
            <a:r>
              <a:rPr lang="en-US" dirty="0">
                <a:latin typeface="Aptos" panose="020B0004020202020204" pitchFamily="34" charset="0"/>
              </a:rPr>
              <a:t> (2:5)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81000" y="1401764"/>
            <a:ext cx="32004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Isaiah 2:2-3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086600" y="1371600"/>
            <a:ext cx="3352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Acts </a:t>
            </a: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2:17</a:t>
            </a: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3276600" y="1371600"/>
            <a:ext cx="4495800" cy="685800"/>
          </a:xfrm>
          <a:prstGeom prst="rightArrow">
            <a:avLst>
              <a:gd name="adj1" fmla="val 50000"/>
              <a:gd name="adj2" fmla="val 128125"/>
            </a:avLst>
          </a:prstGeom>
          <a:solidFill>
            <a:srgbClr val="C00000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724400" y="1447800"/>
            <a:ext cx="150185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Isaiah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ACFC4-C855-3DA6-BE41-B5E11BBBBA3A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0FF17-5119-356A-C68B-BAFD308F7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09466"/>
            <a:ext cx="2971800" cy="4719934"/>
          </a:xfrm>
          <a:prstGeom prst="rect">
            <a:avLst/>
          </a:prstGeom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75510" y="3505398"/>
            <a:ext cx="3122612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4735512" y="5493603"/>
            <a:ext cx="189388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 Jerusalem</a:t>
            </a:r>
          </a:p>
          <a:p>
            <a:pPr algn="ctr"/>
            <a:r>
              <a:rPr lang="en-US" dirty="0">
                <a:latin typeface="Aptos" panose="020B0004020202020204" pitchFamily="34" charset="0"/>
              </a:rPr>
              <a:t>(Mt Zion)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3" grpId="0"/>
      <p:bldP spid="52234" grpId="0"/>
      <p:bldP spid="522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WordArt 11"/>
          <p:cNvSpPr>
            <a:spLocks noChangeArrowheads="1" noChangeShapeType="1" noTextEdit="1"/>
          </p:cNvSpPr>
          <p:nvPr/>
        </p:nvSpPr>
        <p:spPr bwMode="auto">
          <a:xfrm rot="-414000">
            <a:off x="2514600" y="1524000"/>
            <a:ext cx="5562600" cy="3886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FF0000">
                    <a:alpha val="47000"/>
                  </a:srgbClr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ptos" panose="020B0004020202020204" pitchFamily="34" charset="0"/>
              </a:rPr>
              <a:t>DANIEL 2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57200" y="381000"/>
            <a:ext cx="11277600" cy="914400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Prophecy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ptos" panose="020B0004020202020204" pitchFamily="34" charset="0"/>
              </a:rPr>
              <a:t>and 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Fulfillment</a:t>
            </a:r>
            <a:endParaRPr lang="en-US" sz="4800" b="1" dirty="0">
              <a:solidFill>
                <a:srgbClr val="C3FD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" y="1719262"/>
            <a:ext cx="11353800" cy="4185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“You are this head of </a:t>
            </a:r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gold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”</a:t>
            </a:r>
          </a:p>
          <a:p>
            <a:pPr algn="ctr"/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Babylon Empire</a:t>
            </a:r>
            <a:r>
              <a:rPr lang="en-US" sz="3200" dirty="0">
                <a:solidFill>
                  <a:srgbClr val="FFFF66"/>
                </a:solidFill>
                <a:latin typeface="Aptos" panose="020B0004020202020204" pitchFamily="34" charset="0"/>
              </a:rPr>
              <a:t> 607-537 BC</a:t>
            </a:r>
          </a:p>
          <a:p>
            <a:pPr algn="ctr"/>
            <a:r>
              <a:rPr lang="en-US" sz="3000" dirty="0">
                <a:latin typeface="Aptos" panose="020B0004020202020204" pitchFamily="34" charset="0"/>
              </a:rPr>
              <a:t>(Destroyed Jerusalem and carried Judah away captive)</a:t>
            </a:r>
          </a:p>
          <a:p>
            <a:pPr algn="ctr"/>
            <a:endParaRPr lang="en-US" sz="3600" b="1" dirty="0">
              <a:latin typeface="Aptos" panose="020B0004020202020204" pitchFamily="34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“Another kingdom” (</a:t>
            </a:r>
            <a:r>
              <a:rPr lang="en-US" sz="3600" b="1" dirty="0">
                <a:solidFill>
                  <a:srgbClr val="C0C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silver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Persian Empire</a:t>
            </a:r>
            <a:r>
              <a:rPr lang="en-US" sz="3200" dirty="0">
                <a:solidFill>
                  <a:srgbClr val="FFFF66"/>
                </a:solidFill>
                <a:latin typeface="Aptos" panose="020B0004020202020204" pitchFamily="34" charset="0"/>
              </a:rPr>
              <a:t> 537-330 BC</a:t>
            </a:r>
          </a:p>
          <a:p>
            <a:pPr algn="ctr"/>
            <a:r>
              <a:rPr lang="en-US" sz="3000" dirty="0">
                <a:latin typeface="Aptos" panose="020B0004020202020204" pitchFamily="34" charset="0"/>
              </a:rPr>
              <a:t>(Permitted the Jews to return from captivity and aided in the reestablishment as a nation of people)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E41341-A1CD-7536-8E77-210AF56C420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 rot="-414000">
            <a:off x="2514600" y="1524000"/>
            <a:ext cx="5562600" cy="3886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FF0000">
                    <a:alpha val="47000"/>
                  </a:srgbClr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ptos" panose="020B0004020202020204" pitchFamily="34" charset="0"/>
              </a:rPr>
              <a:t>DANIEL 2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57200" y="381000"/>
            <a:ext cx="11277600" cy="914400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Prophecy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ptos" panose="020B0004020202020204" pitchFamily="34" charset="0"/>
              </a:rPr>
              <a:t>and 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Fulfillment</a:t>
            </a:r>
            <a:endParaRPr lang="en-US" sz="4800" b="1" dirty="0">
              <a:solidFill>
                <a:srgbClr val="C3FD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57200" y="1313795"/>
            <a:ext cx="11277600" cy="44012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“Third kingdom” </a:t>
            </a:r>
            <a:r>
              <a:rPr lang="en-US" sz="3600" b="1" dirty="0">
                <a:latin typeface="Aptos" panose="020B0004020202020204" pitchFamily="34" charset="0"/>
              </a:rPr>
              <a:t>(</a:t>
            </a:r>
            <a:r>
              <a:rPr lang="en-US" sz="36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brass</a:t>
            </a:r>
            <a:r>
              <a:rPr lang="en-US" sz="3600" b="1" dirty="0">
                <a:latin typeface="Aptos" panose="020B0004020202020204" pitchFamily="34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Greek Empire</a:t>
            </a:r>
            <a:r>
              <a:rPr lang="en-US" sz="3200" dirty="0">
                <a:solidFill>
                  <a:srgbClr val="FFFF66"/>
                </a:solidFill>
                <a:latin typeface="Aptos" panose="020B0004020202020204" pitchFamily="34" charset="0"/>
              </a:rPr>
              <a:t> 330-146 BC</a:t>
            </a:r>
          </a:p>
          <a:p>
            <a:pPr algn="ctr"/>
            <a:r>
              <a:rPr lang="en-US" sz="3000" dirty="0">
                <a:latin typeface="Aptos" panose="020B0004020202020204" pitchFamily="34" charset="0"/>
              </a:rPr>
              <a:t>(Ruled Palestine in the period between the testaments. World power passed from Asia to Europe)</a:t>
            </a:r>
          </a:p>
          <a:p>
            <a:pPr algn="ctr"/>
            <a:endParaRPr lang="en-US" b="1" dirty="0">
              <a:latin typeface="Aptos" panose="020B0004020202020204" pitchFamily="34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“The fourth kingdom” </a:t>
            </a:r>
            <a:r>
              <a:rPr lang="en-US" sz="3600" b="1" dirty="0">
                <a:latin typeface="Aptos" panose="020B0004020202020204" pitchFamily="34" charset="0"/>
              </a:rPr>
              <a:t>(</a:t>
            </a:r>
            <a:r>
              <a:rPr lang="en-US" sz="3600" b="1" dirty="0">
                <a:solidFill>
                  <a:srgbClr val="FFC000"/>
                </a:solidFill>
                <a:latin typeface="Aptos" panose="020B0004020202020204" pitchFamily="34" charset="0"/>
              </a:rPr>
              <a:t>iron</a:t>
            </a:r>
            <a:r>
              <a:rPr lang="en-US" sz="3600" b="1" dirty="0">
                <a:latin typeface="Aptos" panose="020B0004020202020204" pitchFamily="34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Aptos" panose="020B0004020202020204" pitchFamily="34" charset="0"/>
              </a:rPr>
              <a:t>Roman Empire</a:t>
            </a:r>
            <a:r>
              <a:rPr lang="en-US" sz="3200" dirty="0">
                <a:solidFill>
                  <a:srgbClr val="FFC000"/>
                </a:solidFill>
                <a:latin typeface="Aptos" panose="020B0004020202020204" pitchFamily="34" charset="0"/>
              </a:rPr>
              <a:t> </a:t>
            </a:r>
            <a:r>
              <a:rPr lang="en-US" sz="3200" dirty="0">
                <a:solidFill>
                  <a:srgbClr val="FFFF66"/>
                </a:solidFill>
                <a:latin typeface="Aptos" panose="020B0004020202020204" pitchFamily="34" charset="0"/>
              </a:rPr>
              <a:t>146 BC - 476 AD</a:t>
            </a:r>
          </a:p>
          <a:p>
            <a:pPr algn="ctr"/>
            <a:r>
              <a:rPr lang="en-US" sz="3000" dirty="0">
                <a:latin typeface="Aptos" panose="020B0004020202020204" pitchFamily="34" charset="0"/>
              </a:rPr>
              <a:t>“In the days of those kings the God of heaven will set up a kingdom which will never be destroyed,” (</a:t>
            </a:r>
            <a:r>
              <a:rPr lang="en-US" sz="3000" b="1" dirty="0">
                <a:latin typeface="Aptos" panose="020B0004020202020204" pitchFamily="34" charset="0"/>
              </a:rPr>
              <a:t>Daniel 2:44</a:t>
            </a:r>
            <a:r>
              <a:rPr lang="en-US" sz="3000" dirty="0">
                <a:latin typeface="Aptos" panose="020B0004020202020204" pitchFamily="34" charset="0"/>
              </a:rPr>
              <a:t>)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" y="5654676"/>
            <a:ext cx="11277600" cy="830997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ptos" panose="020B0004020202020204" pitchFamily="34" charset="0"/>
              </a:rPr>
              <a:t>This eternal kingdom was to be established during the time of the fourth empire,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the Roman Empire! (Colossians 1:13-14; 2 Peter 1:10-11)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FF1-98E7-A06F-C63B-EF7C6EC2804E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81000" y="381000"/>
            <a:ext cx="11430000" cy="914400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Prophecy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ptos" panose="020B0004020202020204" pitchFamily="34" charset="0"/>
              </a:rPr>
              <a:t>and 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Fulfillment</a:t>
            </a:r>
            <a:endParaRPr lang="en-US" sz="4800" b="1" dirty="0">
              <a:solidFill>
                <a:srgbClr val="C3FD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81000" y="1905000"/>
            <a:ext cx="4648200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Power to Come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Kingdom to Come with Power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Some Would Live to See it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Some Would Die Before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162800" y="2209800"/>
            <a:ext cx="45720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Power Came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(</a:t>
            </a:r>
            <a:r>
              <a:rPr lang="en-US" dirty="0">
                <a:latin typeface="Aptos" panose="020B0004020202020204" pitchFamily="34" charset="0"/>
              </a:rPr>
              <a:t>2:1-4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Kingdom Conferred</a:t>
            </a:r>
            <a:r>
              <a:rPr lang="en-US" sz="2800" dirty="0">
                <a:latin typeface="Aptos" panose="020B0004020202020204" pitchFamily="34" charset="0"/>
              </a:rPr>
              <a:t> (</a:t>
            </a:r>
            <a:r>
              <a:rPr lang="en-US" dirty="0">
                <a:latin typeface="Aptos" panose="020B0004020202020204" pitchFamily="34" charset="0"/>
              </a:rPr>
              <a:t>2:30)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Some Were Living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 (</a:t>
            </a:r>
            <a:r>
              <a:rPr lang="en-US" dirty="0">
                <a:latin typeface="Aptos" panose="020B0004020202020204" pitchFamily="34" charset="0"/>
              </a:rPr>
              <a:t>2:14)</a:t>
            </a: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Judas Was Dead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(</a:t>
            </a:r>
            <a:r>
              <a:rPr lang="en-US" dirty="0">
                <a:latin typeface="Aptos" panose="020B0004020202020204" pitchFamily="34" charset="0"/>
              </a:rPr>
              <a:t>1:16-18)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28600" y="1401764"/>
            <a:ext cx="28194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Mark 9:1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086600" y="1401764"/>
            <a:ext cx="33528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Acts 2:1-4</a:t>
            </a: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2514600" y="1371599"/>
            <a:ext cx="5181600" cy="659981"/>
          </a:xfrm>
          <a:prstGeom prst="rightArrow">
            <a:avLst>
              <a:gd name="adj1" fmla="val 50000"/>
              <a:gd name="adj2" fmla="val 128125"/>
            </a:avLst>
          </a:prstGeom>
          <a:solidFill>
            <a:srgbClr val="FF0000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114800" y="1447800"/>
            <a:ext cx="2286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With Power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81000" y="5638801"/>
            <a:ext cx="11353800" cy="830997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ptos" panose="020B0004020202020204" pitchFamily="34" charset="0"/>
              </a:rPr>
              <a:t>Kingdom was to come with power; Power with Spirit;</a:t>
            </a:r>
          </a:p>
          <a:p>
            <a:pPr algn="ctr"/>
            <a:r>
              <a:rPr lang="en-US" b="1" dirty="0">
                <a:latin typeface="Aptos" panose="020B0004020202020204" pitchFamily="34" charset="0"/>
              </a:rPr>
              <a:t>Spirit came on Pentecost; 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Kingdom came on Pentecost!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2FFD9-4FEC-585D-BD5B-7BDF8D35ECC0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92B88-7A8F-D170-BDEF-6A0AE82C1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2590800" cy="3805534"/>
          </a:xfrm>
          <a:prstGeom prst="rect">
            <a:avLst/>
          </a:prstGeom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49826" y="3351213"/>
            <a:ext cx="3122612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8" grpId="0"/>
      <p:bldP spid="56329" grpId="0"/>
      <p:bldP spid="56330" grpId="0" animBg="1"/>
      <p:bldP spid="56332" grpId="0"/>
      <p:bldP spid="56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457200" y="381000"/>
            <a:ext cx="11353800" cy="9144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1447800"/>
            <a:ext cx="457200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 SemiBold" panose="020B0004020202020204" pitchFamily="34" charset="0"/>
              </a:rPr>
              <a:t>“Will Build”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Matthew 16:18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 SemiBold" panose="020B0004020202020204" pitchFamily="34" charset="0"/>
              </a:rPr>
              <a:t>“Will Give”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Matthew 16:19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 SemiBold" panose="020B0004020202020204" pitchFamily="34" charset="0"/>
              </a:rPr>
              <a:t>“Shall Come”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Matthew 6:10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 SemiBold" panose="020B0004020202020204" pitchFamily="34" charset="0"/>
              </a:rPr>
              <a:t>“Is At Hand”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Matthew 4:17; 10:7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 SemiBold" panose="020B0004020202020204" pitchFamily="34" charset="0"/>
              </a:rPr>
              <a:t>“Has Come Near”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Luke 10:9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934200" y="1447800"/>
            <a:ext cx="48768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In the Kingdom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Revelation 1:6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Translated Into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Colossians 1:13</a:t>
            </a:r>
            <a:endParaRPr lang="en-US" sz="2000" dirty="0">
              <a:latin typeface="Aptos" panose="020B00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Kingdom Conferred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Acts 2:30 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Came With Power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latin typeface="Aptos" panose="020B0004020202020204" pitchFamily="34" charset="0"/>
              </a:rPr>
              <a:t>Acts 2:1-4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>
                <a:solidFill>
                  <a:srgbClr val="FFCC00"/>
                </a:solidFill>
                <a:latin typeface="Aptos" panose="020B0004020202020204" pitchFamily="34" charset="0"/>
              </a:rPr>
              <a:t>Built in Jerusalem</a:t>
            </a:r>
          </a:p>
          <a:p>
            <a:pPr marL="742950" lvl="1" indent="-285750"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>
                <a:latin typeface="Aptos" panose="020B0004020202020204" pitchFamily="34" charset="0"/>
              </a:rPr>
              <a:t>Acts 2:47</a:t>
            </a:r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5562600" y="457200"/>
            <a:ext cx="13716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828800" y="457200"/>
            <a:ext cx="3962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Kingdom Before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6324600" y="457200"/>
            <a:ext cx="3962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Kingdom After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96815-D536-775F-5ADB-BF684AAA9A9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A29E-8BE7-99EA-8309-327FF109B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04346"/>
            <a:ext cx="3352800" cy="5325054"/>
          </a:xfrm>
          <a:prstGeom prst="rect">
            <a:avLst/>
          </a:prstGeom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0374" y="3488532"/>
            <a:ext cx="3651250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276600" y="5957888"/>
            <a:ext cx="41910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 Corinthians 15:24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5" grpId="0"/>
      <p:bldP spid="58378" grpId="0" animBg="1"/>
      <p:bldP spid="58385" grpId="0"/>
      <p:bldP spid="58386" grpId="0"/>
      <p:bldP spid="583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7200" y="381000"/>
            <a:ext cx="11353800" cy="13716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Five Essential Elements to the Existence of</a:t>
            </a:r>
            <a:b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the Church:</a:t>
            </a:r>
            <a:endParaRPr lang="en-US" sz="4000" b="1" dirty="0">
              <a:solidFill>
                <a:srgbClr val="C3FD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810000" y="1828800"/>
            <a:ext cx="80010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Jesus died for our sins as preached in Acts 2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Jesus was buried and arose from the dead as preached in Acts 2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Jesus ascended and sent the Holy Spirit of promise which was done on the day of Pentecost. Jesus was not glorified until this took place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Baptism is by Christ’s authority and before that time baptism was not preached by the authority</a:t>
            </a:r>
            <a:b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</a:b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of Christ for the remission of sins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en-US" sz="2300" dirty="0"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Salvation is in the name of Jesus </a:t>
            </a:r>
            <a:r>
              <a:rPr lang="en-US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(Acts 2:47)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2514600" y="5867400"/>
            <a:ext cx="9296400" cy="609600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514600" y="5943601"/>
            <a:ext cx="9296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All five of these elements were fulfilled on the day of Pentecost!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48675-6563-3A5B-54E9-9C36F79B4ACD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F453A-D7C0-F00A-C340-06C79BE59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4" y="938738"/>
            <a:ext cx="3692446" cy="5743469"/>
          </a:xfrm>
          <a:prstGeom prst="rect">
            <a:avLst/>
          </a:prstGeom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67757" y="3558579"/>
            <a:ext cx="4037012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 rot="1080616">
            <a:off x="838200" y="2296202"/>
            <a:ext cx="16764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Ephesians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1:20-23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4CEC8-E37A-534A-154C-541477F74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164" flipH="1">
            <a:off x="387411" y="3028260"/>
            <a:ext cx="2245242" cy="1155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nimBg="1"/>
      <p:bldP spid="59405" grpId="0"/>
      <p:bldP spid="59400" grpId="0"/>
    </p:bldLst>
  </p:timing>
</p:sld>
</file>

<file path=ppt/theme/theme1.xml><?xml version="1.0" encoding="utf-8"?>
<a:theme xmlns:a="http://schemas.openxmlformats.org/drawingml/2006/main" name="STRIPS">
  <a:themeElements>
    <a:clrScheme name="">
      <a:dk1>
        <a:srgbClr val="808080"/>
      </a:dk1>
      <a:lt1>
        <a:srgbClr val="FFFFFF"/>
      </a:lt1>
      <a:dk2>
        <a:srgbClr val="3333CC"/>
      </a:dk2>
      <a:lt2>
        <a:srgbClr val="000000"/>
      </a:lt2>
      <a:accent1>
        <a:srgbClr val="00CC99"/>
      </a:accent1>
      <a:accent2>
        <a:srgbClr val="3333CC"/>
      </a:accent2>
      <a:accent3>
        <a:srgbClr val="AD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IP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I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IP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IP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STRIPS</Template>
  <TotalTime>689</TotalTime>
  <Words>817</Words>
  <Application>Microsoft Office PowerPoint</Application>
  <PresentationFormat>Widescreen</PresentationFormat>
  <Paragraphs>112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SemiBold</vt:lpstr>
      <vt:lpstr>Calibri</vt:lpstr>
      <vt:lpstr>Times New Roman</vt:lpstr>
      <vt:lpstr>STRIPS</vt:lpstr>
      <vt:lpstr>PowerPoint Presentation</vt:lpstr>
      <vt:lpstr>PowerPoint Presentation</vt:lpstr>
      <vt:lpstr>Prophecy and Fulfillment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Richie Thetford</dc:creator>
  <cp:lastModifiedBy>Richard Thetford</cp:lastModifiedBy>
  <cp:revision>41</cp:revision>
  <dcterms:created xsi:type="dcterms:W3CDTF">2003-09-23T01:55:38Z</dcterms:created>
  <dcterms:modified xsi:type="dcterms:W3CDTF">2025-10-12T23:16:50Z</dcterms:modified>
</cp:coreProperties>
</file>