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64" r:id="rId4"/>
    <p:sldId id="258" r:id="rId5"/>
    <p:sldId id="259" r:id="rId6"/>
    <p:sldId id="265" r:id="rId7"/>
    <p:sldId id="260" r:id="rId8"/>
    <p:sldId id="266" r:id="rId9"/>
    <p:sldId id="261" r:id="rId10"/>
    <p:sldId id="262" r:id="rId11"/>
    <p:sldId id="263" r:id="rId12"/>
  </p:sldIdLst>
  <p:sldSz cx="12192000" cy="6858000"/>
  <p:notesSz cx="9290050" cy="7004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CCFF"/>
    <a:srgbClr val="33CC33"/>
    <a:srgbClr val="FF9900"/>
    <a:srgbClr val="FF0000"/>
    <a:srgbClr val="0066FF"/>
    <a:srgbClr val="FF00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016" y="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59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5" tIns="46548" rIns="93095" bIns="46548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r>
              <a:rPr lang="en-US" dirty="0">
                <a:latin typeface="Aptos" panose="020B0004020202020204" pitchFamily="34" charset="0"/>
              </a:rPr>
              <a:t>The Bible's Guide for Unity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2563" y="0"/>
            <a:ext cx="40259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5" tIns="46548" rIns="93095" bIns="46548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1625"/>
            <a:ext cx="40259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5" tIns="46548" rIns="93095" bIns="46548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r>
              <a:rPr lang="en-US" dirty="0">
                <a:latin typeface="Aptos" panose="020B0004020202020204" pitchFamily="34" charset="0"/>
              </a:rPr>
              <a:t>Richie Thetford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2563" y="6651625"/>
            <a:ext cx="40259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5" tIns="46548" rIns="93095" bIns="46548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DF0A3D40-05D9-4369-854A-6E05CCA48C0C}" type="slidenum">
              <a:rPr lang="en-US">
                <a:latin typeface="Aptos" panose="020B0004020202020204" pitchFamily="34" charset="0"/>
              </a:rPr>
              <a:pPr>
                <a:defRPr/>
              </a:pPr>
              <a:t>‹#›</a:t>
            </a:fld>
            <a:endParaRPr lang="en-US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59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5" tIns="46548" rIns="93095" bIns="46548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Aptos" panose="020B00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The Bible's Guide for Unity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2563" y="0"/>
            <a:ext cx="40259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5" tIns="46548" rIns="93095" bIns="46548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Aptos" panose="020B00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11400" y="525463"/>
            <a:ext cx="4665663" cy="2625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8688" y="3327400"/>
            <a:ext cx="7432675" cy="315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5" tIns="46548" rIns="93095" bIns="465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1625"/>
            <a:ext cx="40259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5" tIns="46548" rIns="93095" bIns="46548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Aptos" panose="020B00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Richie Thetford</a:t>
            </a:r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2563" y="6651625"/>
            <a:ext cx="40259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5" tIns="46548" rIns="93095" bIns="46548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Aptos" panose="020B0004020202020204" pitchFamily="34" charset="0"/>
              </a:defRPr>
            </a:lvl1pPr>
          </a:lstStyle>
          <a:p>
            <a:pPr>
              <a:defRPr/>
            </a:pPr>
            <a:fld id="{07182686-9047-46EB-9874-8998A169B96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The Bible's Guide for Unity</a:t>
            </a: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Richie Thetford</a:t>
            </a:r>
          </a:p>
        </p:txBody>
      </p:sp>
      <p:sp>
        <p:nvSpPr>
          <p:cNvPr id="1638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ED1BC2-948C-46B1-BAB6-F1407D73CD6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63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1400" y="525463"/>
            <a:ext cx="4665663" cy="2625725"/>
          </a:xfrm>
          <a:ln/>
        </p:spPr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ainbow_ti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12192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133600" y="2133600"/>
            <a:ext cx="8128000" cy="1879600"/>
          </a:xfrm>
        </p:spPr>
        <p:txBody>
          <a:bodyPr anchor="b"/>
          <a:lstStyle>
            <a:lvl1pPr>
              <a:lnSpc>
                <a:spcPct val="95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5219700"/>
            <a:ext cx="8940800" cy="9525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45D93-6187-4CB7-8A51-44BB2E3C5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2CB91-C736-4D12-8890-36D77C5BFA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0"/>
            <a:ext cx="243840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533400"/>
            <a:ext cx="711200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0045D-6F32-4527-A775-731C22CA82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33400"/>
            <a:ext cx="9753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0" y="2286000"/>
            <a:ext cx="4775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0" y="2286000"/>
            <a:ext cx="4775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F3183-8786-4215-89B0-A1A344F646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33400"/>
            <a:ext cx="9753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0" y="2286000"/>
            <a:ext cx="4775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502400" y="2286000"/>
            <a:ext cx="4775200" cy="1714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502400" y="4152900"/>
            <a:ext cx="4775200" cy="1714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3B092-1D30-44E9-AB9C-741B1C28FC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0362F-E26C-4D3E-BD85-48CE7604CE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E00DF-61BA-45A1-A073-C8DB51CD8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2286000"/>
            <a:ext cx="47752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0" y="2286000"/>
            <a:ext cx="47752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89EF5-3BD4-40BC-9D64-115B967A0A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45F45-D5E3-4469-8D4B-EE53BEF53C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A942D-E62E-4C45-A6C6-B3E2EBC3E5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47733-CB5B-460A-A56D-BCA036889B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EE7E0-B947-4F8D-B332-6D4388C95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A67A7-DAA2-4F14-B55F-F39CCD6D2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533400"/>
            <a:ext cx="9753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2286000"/>
            <a:ext cx="9753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4685" y="6248400"/>
            <a:ext cx="238971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ptos" panose="020B00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92085" y="6248400"/>
            <a:ext cx="363431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ptos" panose="020B00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87885" y="6248400"/>
            <a:ext cx="238971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ptos" panose="020B0004020202020204" pitchFamily="34" charset="0"/>
              </a:defRPr>
            </a:lvl1pPr>
          </a:lstStyle>
          <a:p>
            <a:pPr>
              <a:defRPr/>
            </a:pPr>
            <a:fld id="{34A8AAA6-9FDB-402A-AFB4-3ABECBC19B0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103" name="FormatShape" descr="SKIING" hidden="1"/>
          <p:cNvSpPr>
            <a:spLocks noChangeArrowheads="1"/>
          </p:cNvSpPr>
          <p:nvPr/>
        </p:nvSpPr>
        <p:spPr bwMode="auto">
          <a:xfrm>
            <a:off x="-1686984" y="1701800"/>
            <a:ext cx="1483784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 dirty="0">
              <a:latin typeface="Aptos" panose="020B00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" panose="020B00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ptos" panose="020B00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ptos" panose="020B00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ptos" panose="020B00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ptos" panose="020B00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8783DE-0058-494F-57DF-78EAFF7D3A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657600"/>
            <a:ext cx="12192000" cy="1371600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en-US" sz="4400" b="1" dirty="0">
                <a:solidFill>
                  <a:srgbClr val="0070C0"/>
                </a:solidFill>
                <a:cs typeface="Arial" pitchFamily="34" charset="0"/>
              </a:rPr>
              <a:t>The Bible’s Guide For </a:t>
            </a:r>
            <a:r>
              <a:rPr lang="en-US" sz="9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Unity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295900"/>
            <a:ext cx="12192000" cy="13335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500" dirty="0">
                <a:latin typeface="Aptos SemiBold" panose="020B0004020202020204" pitchFamily="34" charset="0"/>
                <a:cs typeface="Arial" pitchFamily="34" charset="0"/>
              </a:rPr>
              <a:t>“Behold, how good and how pleasant it is For brethren to dwell together in unity!”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b="1" dirty="0">
                <a:latin typeface="Aptos" panose="020B0004020202020204" pitchFamily="34" charset="0"/>
                <a:cs typeface="Arial" pitchFamily="34" charset="0"/>
              </a:rPr>
              <a:t>Psalms 133:1</a:t>
            </a:r>
            <a:endParaRPr lang="en-US" sz="2800" dirty="0"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3D4D6C-276C-7FCF-6BA8-1769BD57EF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057" y="369381"/>
            <a:ext cx="7427887" cy="38216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455EDB-F972-A91C-2BA1-5E8A8A8BE633}"/>
              </a:ext>
            </a:extLst>
          </p:cNvPr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ptos" panose="020B0004020202020204" pitchFamily="34" charset="0"/>
              </a:rPr>
              <a:t>Richie Thetford									                       www.thetfordcountry.com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CF6279-C6EF-C674-10AB-550F133F8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118872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000" b="1" dirty="0">
                <a:cs typeface="Arial" pitchFamily="34" charset="0"/>
              </a:rPr>
              <a:t>Commanded to have unity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rgbClr val="C00000"/>
                </a:solidFill>
                <a:latin typeface="Aptos SemiBold" panose="020B0004020202020204" pitchFamily="34" charset="0"/>
                <a:cs typeface="Arial" pitchFamily="34" charset="0"/>
              </a:rPr>
              <a:t>1 Corinthians 1:10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b="1" dirty="0">
                <a:cs typeface="Arial" pitchFamily="34" charset="0"/>
              </a:rPr>
              <a:t>Must exhibit genuine care and concern for Christ and the Brethren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rgbClr val="C00000"/>
                </a:solidFill>
                <a:latin typeface="Aptos SemiBold" panose="020B0004020202020204" pitchFamily="34" charset="0"/>
                <a:cs typeface="Arial" pitchFamily="34" charset="0"/>
              </a:rPr>
              <a:t>Philippians 2:1-4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b="1" dirty="0">
                <a:cs typeface="Arial" pitchFamily="34" charset="0"/>
              </a:rPr>
              <a:t>Love is a necessary ingredient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rgbClr val="C00000"/>
                </a:solidFill>
                <a:latin typeface="Aptos SemiBold" panose="020B0004020202020204" pitchFamily="34" charset="0"/>
                <a:cs typeface="Arial" pitchFamily="34" charset="0"/>
              </a:rPr>
              <a:t>1 John 4:7-8, 20-21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b="1" dirty="0">
                <a:cs typeface="Arial" pitchFamily="34" charset="0"/>
              </a:rPr>
              <a:t>Jerusalem church proved the possibility and blessings of unity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rgbClr val="C00000"/>
                </a:solidFill>
                <a:latin typeface="Aptos SemiBold" panose="020B0004020202020204" pitchFamily="34" charset="0"/>
                <a:cs typeface="Arial" pitchFamily="34" charset="0"/>
              </a:rPr>
              <a:t>Acts 2:42-47; 4:32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b="1" dirty="0">
                <a:cs typeface="Arial" pitchFamily="34" charset="0"/>
              </a:rPr>
              <a:t>Bible unity has been established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rgbClr val="C00000"/>
                </a:solidFill>
                <a:latin typeface="Aptos SemiBold" panose="020B0004020202020204" pitchFamily="34" charset="0"/>
                <a:cs typeface="Arial" pitchFamily="34" charset="0"/>
              </a:rPr>
              <a:t>Ephesians 4:1-7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733800" y="5824316"/>
            <a:ext cx="891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Arial" pitchFamily="34" charset="0"/>
              </a:rPr>
              <a:t>Must stay focused on the Bible to achieve 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cs typeface="Arial" pitchFamily="34" charset="0"/>
              </a:rPr>
              <a:t>UNITY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1F25AB-BEEA-A828-8F74-7426DF833168}"/>
              </a:ext>
            </a:extLst>
          </p:cNvPr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ptos" panose="020B0004020202020204" pitchFamily="34" charset="0"/>
              </a:rPr>
              <a:t>Richie Thetford									                       www.thetfordcountry.com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B8B5F68-814B-D453-DA90-F149ECCD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12192000" cy="1219200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rgbClr val="0070C0"/>
                </a:solidFill>
                <a:cs typeface="Arial" pitchFamily="34" charset="0"/>
              </a:rPr>
              <a:t>Unity in Practice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0F88BA-16DD-6489-3B55-9EDAEAE46C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76200" y="3663077"/>
            <a:ext cx="120396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atin typeface="Aptos" panose="020B0004020202020204" pitchFamily="34" charset="0"/>
                <a:cs typeface="Arial" pitchFamily="34" charset="0"/>
              </a:rPr>
              <a:t>Yes, </a:t>
            </a:r>
            <a:r>
              <a:rPr lang="en-US" sz="5400" b="1" dirty="0">
                <a:solidFill>
                  <a:srgbClr val="C00000"/>
                </a:solidFill>
                <a:latin typeface="Aptos" panose="020B0004020202020204" pitchFamily="34" charset="0"/>
                <a:cs typeface="Arial" pitchFamily="34" charset="0"/>
              </a:rPr>
              <a:t>IF</a:t>
            </a:r>
          </a:p>
          <a:p>
            <a:pPr algn="ctr"/>
            <a:r>
              <a:rPr lang="en-US" sz="3400" b="1" dirty="0">
                <a:latin typeface="Aptos" panose="020B0004020202020204" pitchFamily="34" charset="0"/>
                <a:cs typeface="Arial" pitchFamily="34" charset="0"/>
              </a:rPr>
              <a:t>One is willing to </a:t>
            </a:r>
            <a:r>
              <a:rPr lang="en-US" sz="3400" b="1" dirty="0">
                <a:solidFill>
                  <a:srgbClr val="C00000"/>
                </a:solidFill>
                <a:latin typeface="Aptos" panose="020B0004020202020204" pitchFamily="34" charset="0"/>
                <a:cs typeface="Arial" pitchFamily="34" charset="0"/>
              </a:rPr>
              <a:t>repent</a:t>
            </a:r>
            <a:r>
              <a:rPr lang="en-US" sz="3400" b="1" dirty="0">
                <a:latin typeface="Aptos" panose="020B0004020202020204" pitchFamily="34" charset="0"/>
                <a:cs typeface="Arial" pitchFamily="34" charset="0"/>
              </a:rPr>
              <a:t> and </a:t>
            </a:r>
            <a:r>
              <a:rPr lang="en-US" sz="3400" b="1" dirty="0">
                <a:solidFill>
                  <a:srgbClr val="C00000"/>
                </a:solidFill>
                <a:latin typeface="Aptos" panose="020B0004020202020204" pitchFamily="34" charset="0"/>
                <a:cs typeface="Arial" pitchFamily="34" charset="0"/>
              </a:rPr>
              <a:t>submit</a:t>
            </a:r>
            <a:r>
              <a:rPr lang="en-US" sz="3400" b="1" dirty="0">
                <a:latin typeface="Aptos" panose="020B0004020202020204" pitchFamily="34" charset="0"/>
                <a:cs typeface="Arial" pitchFamily="34" charset="0"/>
              </a:rPr>
              <a:t> to the authority of Christ</a:t>
            </a:r>
          </a:p>
          <a:p>
            <a:pPr>
              <a:spcBef>
                <a:spcPct val="50000"/>
              </a:spcBef>
            </a:pPr>
            <a:endParaRPr lang="en-US" dirty="0">
              <a:latin typeface="Souvenir Lt BT" pitchFamily="18" charset="0"/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76200" y="5334000"/>
            <a:ext cx="12039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Aptos" panose="020B0004020202020204" pitchFamily="34" charset="0"/>
                <a:cs typeface="Arial" pitchFamily="34" charset="0"/>
              </a:rPr>
              <a:t>May we all strive to put God and others first in our life so that we can remain </a:t>
            </a:r>
            <a:r>
              <a:rPr lang="en-US" sz="2800" b="1" dirty="0">
                <a:solidFill>
                  <a:srgbClr val="C00000"/>
                </a:solidFill>
                <a:latin typeface="Aptos" panose="020B0004020202020204" pitchFamily="34" charset="0"/>
                <a:cs typeface="Arial" pitchFamily="34" charset="0"/>
              </a:rPr>
              <a:t>focused on His will </a:t>
            </a:r>
            <a:r>
              <a:rPr lang="en-US" sz="2800" b="1" dirty="0">
                <a:solidFill>
                  <a:srgbClr val="0000FF"/>
                </a:solidFill>
                <a:latin typeface="Aptos" panose="020B0004020202020204" pitchFamily="34" charset="0"/>
                <a:cs typeface="Arial" pitchFamily="34" charset="0"/>
              </a:rPr>
              <a:t>while </a:t>
            </a:r>
            <a:r>
              <a:rPr lang="en-US" sz="2800" b="1" dirty="0">
                <a:solidFill>
                  <a:srgbClr val="008000"/>
                </a:solidFill>
                <a:latin typeface="Aptos" panose="020B0004020202020204" pitchFamily="34" charset="0"/>
                <a:cs typeface="Arial" pitchFamily="34" charset="0"/>
              </a:rPr>
              <a:t>teaching</a:t>
            </a:r>
            <a:r>
              <a:rPr lang="en-US" sz="2800" b="1" dirty="0">
                <a:solidFill>
                  <a:srgbClr val="0000FF"/>
                </a:solidFill>
                <a:latin typeface="Aptos" panose="020B0004020202020204" pitchFamily="34" charset="0"/>
                <a:cs typeface="Arial" pitchFamily="34" charset="0"/>
              </a:rPr>
              <a:t> and </a:t>
            </a:r>
            <a:r>
              <a:rPr lang="en-US" sz="2800" b="1" dirty="0">
                <a:solidFill>
                  <a:srgbClr val="008000"/>
                </a:solidFill>
                <a:latin typeface="Aptos" panose="020B0004020202020204" pitchFamily="34" charset="0"/>
                <a:cs typeface="Arial" pitchFamily="34" charset="0"/>
              </a:rPr>
              <a:t>exhorting</a:t>
            </a:r>
            <a:r>
              <a:rPr lang="en-US" sz="2800" b="1" dirty="0">
                <a:solidFill>
                  <a:srgbClr val="0000FF"/>
                </a:solidFill>
                <a:latin typeface="Aptos" panose="020B0004020202020204" pitchFamily="34" charset="0"/>
                <a:cs typeface="Arial" pitchFamily="34" charset="0"/>
              </a:rPr>
              <a:t> one another!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ACAD55-A971-E9E7-5B18-583C4BC61711}"/>
              </a:ext>
            </a:extLst>
          </p:cNvPr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ptos" panose="020B0004020202020204" pitchFamily="34" charset="0"/>
              </a:rPr>
              <a:t>Richie Thetford									                       www.thetfordcountry.com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70B610-6ED2-27AD-23B6-D39E4A1AE4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548" y="1007242"/>
            <a:ext cx="6152905" cy="2955158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C8F59C05-D079-66DD-8686-1818DDB093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12192000" cy="2362200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rgbClr val="0070C0"/>
                </a:solidFill>
                <a:cs typeface="Arial" pitchFamily="34" charset="0"/>
              </a:rPr>
              <a:t>Is it Possible for us to Have</a:t>
            </a:r>
            <a:br>
              <a:rPr lang="en-US" sz="4000" b="1" dirty="0">
                <a:solidFill>
                  <a:srgbClr val="0070C0"/>
                </a:solidFill>
                <a:cs typeface="Arial" pitchFamily="34" charset="0"/>
              </a:rPr>
            </a:br>
            <a:br>
              <a:rPr lang="en-US" sz="4000" b="1" dirty="0">
                <a:solidFill>
                  <a:srgbClr val="0070C0"/>
                </a:solidFill>
                <a:cs typeface="Arial" pitchFamily="34" charset="0"/>
              </a:rPr>
            </a:br>
            <a:r>
              <a:rPr lang="en-US" sz="8000" b="1" dirty="0">
                <a:solidFill>
                  <a:srgbClr val="008000"/>
                </a:solidFill>
                <a:cs typeface="Arial" pitchFamily="34" charset="0"/>
              </a:rPr>
              <a:t>UNITY?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1CBFA0-D03A-CABC-7EFE-287BA0A363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84" y="-14728"/>
            <a:ext cx="12192000" cy="6858000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12192000" cy="1219200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rgbClr val="0070C0"/>
                </a:solidFill>
                <a:cs typeface="Arial" pitchFamily="34" charset="0"/>
              </a:rPr>
              <a:t>What Does the Bible Teach About Unity?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28600" y="1295401"/>
            <a:ext cx="117348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ptos" panose="020B0004020202020204" pitchFamily="34" charset="0"/>
                <a:cs typeface="Arial" pitchFamily="34" charset="0"/>
              </a:rPr>
              <a:t>“I do not pray for these alone, but also for those who will believe</a:t>
            </a:r>
            <a:br>
              <a:rPr lang="en-US" sz="2800" dirty="0">
                <a:latin typeface="Aptos" panose="020B0004020202020204" pitchFamily="34" charset="0"/>
                <a:cs typeface="Arial" pitchFamily="34" charset="0"/>
              </a:rPr>
            </a:br>
            <a:r>
              <a:rPr lang="en-US" sz="2800" dirty="0">
                <a:latin typeface="Aptos" panose="020B0004020202020204" pitchFamily="34" charset="0"/>
                <a:cs typeface="Arial" pitchFamily="34" charset="0"/>
              </a:rPr>
              <a:t>in Me through their word; that they all may be one, as You, Father,</a:t>
            </a:r>
            <a:br>
              <a:rPr lang="en-US" sz="2800" dirty="0">
                <a:latin typeface="Aptos" panose="020B0004020202020204" pitchFamily="34" charset="0"/>
                <a:cs typeface="Arial" pitchFamily="34" charset="0"/>
              </a:rPr>
            </a:br>
            <a:r>
              <a:rPr lang="en-US" sz="2800" dirty="0">
                <a:latin typeface="Aptos" panose="020B0004020202020204" pitchFamily="34" charset="0"/>
                <a:cs typeface="Arial" pitchFamily="34" charset="0"/>
              </a:rPr>
              <a:t>are in Me, and I in You; that </a:t>
            </a:r>
            <a:r>
              <a:rPr lang="en-US" sz="2800" b="1" dirty="0">
                <a:solidFill>
                  <a:srgbClr val="C00000"/>
                </a:solidFill>
                <a:latin typeface="Aptos" panose="020B0004020202020204" pitchFamily="34" charset="0"/>
                <a:cs typeface="Arial" pitchFamily="34" charset="0"/>
              </a:rPr>
              <a:t>they also may be one in Us</a:t>
            </a:r>
            <a:r>
              <a:rPr lang="en-US" sz="2800" dirty="0">
                <a:latin typeface="Aptos" panose="020B0004020202020204" pitchFamily="34" charset="0"/>
                <a:cs typeface="Arial" pitchFamily="34" charset="0"/>
              </a:rPr>
              <a:t>, </a:t>
            </a:r>
          </a:p>
          <a:p>
            <a:pPr algn="ctr"/>
            <a:r>
              <a:rPr lang="en-US" sz="2800" dirty="0">
                <a:latin typeface="Aptos" panose="020B0004020202020204" pitchFamily="34" charset="0"/>
                <a:cs typeface="Arial" pitchFamily="34" charset="0"/>
              </a:rPr>
              <a:t>that the world may believe that You sent Me.”</a:t>
            </a:r>
            <a:br>
              <a:rPr lang="en-US" sz="2800" dirty="0">
                <a:latin typeface="Aptos" panose="020B0004020202020204" pitchFamily="34" charset="0"/>
                <a:cs typeface="Arial" pitchFamily="34" charset="0"/>
              </a:rPr>
            </a:br>
            <a:r>
              <a:rPr lang="en-US" sz="2800" b="1" dirty="0">
                <a:latin typeface="Aptos" panose="020B0004020202020204" pitchFamily="34" charset="0"/>
                <a:cs typeface="Arial" pitchFamily="34" charset="0"/>
              </a:rPr>
              <a:t>John 17:20-21</a:t>
            </a:r>
          </a:p>
          <a:p>
            <a:pPr algn="ctr"/>
            <a:r>
              <a:rPr lang="en-US" sz="3200" dirty="0">
                <a:latin typeface="Aptos" panose="020B0004020202020204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800" dirty="0">
                <a:latin typeface="Aptos" panose="020B0004020202020204" pitchFamily="34" charset="0"/>
                <a:cs typeface="Arial" pitchFamily="34" charset="0"/>
              </a:rPr>
              <a:t>“Be of the </a:t>
            </a:r>
            <a:r>
              <a:rPr lang="en-US" sz="2800" b="1" dirty="0">
                <a:solidFill>
                  <a:srgbClr val="C00000"/>
                </a:solidFill>
                <a:latin typeface="Aptos" panose="020B0004020202020204" pitchFamily="34" charset="0"/>
                <a:cs typeface="Arial" pitchFamily="34" charset="0"/>
              </a:rPr>
              <a:t>same mind toward one another</a:t>
            </a:r>
            <a:r>
              <a:rPr lang="en-US" sz="2800" dirty="0">
                <a:latin typeface="Aptos" panose="020B0004020202020204" pitchFamily="34" charset="0"/>
                <a:cs typeface="Arial" pitchFamily="34" charset="0"/>
              </a:rPr>
              <a:t>. Do not set your mind on high things, but associate with the humble. Do not be wise in your own opinion.”</a:t>
            </a:r>
            <a:br>
              <a:rPr lang="en-US" sz="2800" dirty="0">
                <a:latin typeface="Aptos" panose="020B0004020202020204" pitchFamily="34" charset="0"/>
                <a:cs typeface="Arial" pitchFamily="34" charset="0"/>
              </a:rPr>
            </a:br>
            <a:r>
              <a:rPr lang="en-US" sz="2800" b="1" dirty="0">
                <a:latin typeface="Aptos" panose="020B0004020202020204" pitchFamily="34" charset="0"/>
                <a:cs typeface="Arial" pitchFamily="34" charset="0"/>
              </a:rPr>
              <a:t>Romans 12:16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D70D48-7B09-D435-F85E-13A4EFFFEC15}"/>
              </a:ext>
            </a:extLst>
          </p:cNvPr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ptos" panose="020B0004020202020204" pitchFamily="34" charset="0"/>
              </a:rPr>
              <a:t>Richie Thetford									                       www.thetfordcountry.com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C97FD2-08B9-F307-134C-DD06FD2E25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228600" y="1541464"/>
            <a:ext cx="11734800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ptos" panose="020B0004020202020204" pitchFamily="34" charset="0"/>
                <a:cs typeface="Arial" pitchFamily="34" charset="0"/>
              </a:rPr>
              <a:t>“Now may the God of patience and comfort grant you to </a:t>
            </a:r>
            <a:r>
              <a:rPr lang="en-US" sz="2800" b="1" dirty="0">
                <a:solidFill>
                  <a:srgbClr val="C00000"/>
                </a:solidFill>
                <a:latin typeface="Aptos" panose="020B0004020202020204" pitchFamily="34" charset="0"/>
                <a:cs typeface="Arial" pitchFamily="34" charset="0"/>
              </a:rPr>
              <a:t>be like-minded</a:t>
            </a:r>
            <a:r>
              <a:rPr lang="en-US" sz="2800" dirty="0">
                <a:solidFill>
                  <a:srgbClr val="C00000"/>
                </a:solidFill>
                <a:latin typeface="Aptos" panose="020B0004020202020204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ptos" panose="020B0004020202020204" pitchFamily="34" charset="0"/>
                <a:cs typeface="Arial" pitchFamily="34" charset="0"/>
              </a:rPr>
              <a:t>toward one another, according to Christ Jesus,”</a:t>
            </a:r>
          </a:p>
          <a:p>
            <a:pPr algn="ctr"/>
            <a:r>
              <a:rPr lang="en-US" sz="2800" b="1" dirty="0">
                <a:latin typeface="Aptos" panose="020B0004020202020204" pitchFamily="34" charset="0"/>
                <a:cs typeface="Arial" pitchFamily="34" charset="0"/>
              </a:rPr>
              <a:t>Romans 15:5</a:t>
            </a:r>
            <a:r>
              <a:rPr lang="en-US" sz="2800" dirty="0">
                <a:latin typeface="Aptos" panose="020B0004020202020204" pitchFamily="34" charset="0"/>
                <a:cs typeface="Arial" pitchFamily="34" charset="0"/>
              </a:rPr>
              <a:t> </a:t>
            </a:r>
          </a:p>
          <a:p>
            <a:pPr algn="ctr"/>
            <a:endParaRPr lang="en-US" sz="2800" dirty="0">
              <a:latin typeface="Aptos" panose="020B0004020202020204" pitchFamily="34" charset="0"/>
              <a:cs typeface="Arial" pitchFamily="34" charset="0"/>
            </a:endParaRPr>
          </a:p>
          <a:p>
            <a:pPr algn="ctr"/>
            <a:r>
              <a:rPr lang="en-US" sz="2800" dirty="0">
                <a:latin typeface="Aptos" panose="020B0004020202020204" pitchFamily="34" charset="0"/>
                <a:cs typeface="Arial" pitchFamily="34" charset="0"/>
              </a:rPr>
              <a:t>“Finally, brethren, farewell. Become complete. Be of</a:t>
            </a:r>
            <a:br>
              <a:rPr lang="en-US" sz="2800" dirty="0">
                <a:latin typeface="Aptos" panose="020B0004020202020204" pitchFamily="34" charset="0"/>
                <a:cs typeface="Arial" pitchFamily="34" charset="0"/>
              </a:rPr>
            </a:br>
            <a:r>
              <a:rPr lang="en-US" sz="2800" dirty="0">
                <a:latin typeface="Aptos" panose="020B0004020202020204" pitchFamily="34" charset="0"/>
                <a:cs typeface="Arial" pitchFamily="34" charset="0"/>
              </a:rPr>
              <a:t>good comfort, </a:t>
            </a:r>
            <a:r>
              <a:rPr lang="en-US" sz="2800" b="1" dirty="0">
                <a:solidFill>
                  <a:srgbClr val="C00000"/>
                </a:solidFill>
                <a:latin typeface="Aptos" panose="020B0004020202020204" pitchFamily="34" charset="0"/>
                <a:cs typeface="Arial" pitchFamily="34" charset="0"/>
              </a:rPr>
              <a:t>be of one mind</a:t>
            </a:r>
            <a:r>
              <a:rPr lang="en-US" sz="2800" dirty="0">
                <a:latin typeface="Aptos" panose="020B0004020202020204" pitchFamily="34" charset="0"/>
                <a:cs typeface="Arial" pitchFamily="34" charset="0"/>
              </a:rPr>
              <a:t>, live in peace; and the God of love</a:t>
            </a:r>
            <a:br>
              <a:rPr lang="en-US" sz="2800" dirty="0">
                <a:latin typeface="Aptos" panose="020B0004020202020204" pitchFamily="34" charset="0"/>
                <a:cs typeface="Arial" pitchFamily="34" charset="0"/>
              </a:rPr>
            </a:br>
            <a:r>
              <a:rPr lang="en-US" sz="2800" dirty="0">
                <a:latin typeface="Aptos" panose="020B0004020202020204" pitchFamily="34" charset="0"/>
                <a:cs typeface="Arial" pitchFamily="34" charset="0"/>
              </a:rPr>
              <a:t>and peace will be with you.”</a:t>
            </a:r>
          </a:p>
          <a:p>
            <a:pPr algn="ctr"/>
            <a:r>
              <a:rPr lang="en-US" sz="2800" b="1" dirty="0">
                <a:latin typeface="Aptos" panose="020B0004020202020204" pitchFamily="34" charset="0"/>
                <a:cs typeface="Arial" pitchFamily="34" charset="0"/>
              </a:rPr>
              <a:t>2 Corinthians 13:11</a:t>
            </a:r>
            <a:r>
              <a:rPr lang="en-US" sz="2800" dirty="0">
                <a:latin typeface="Aptos" panose="020B0004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22AFB6-0473-4588-D7B0-A8CE851018AD}"/>
              </a:ext>
            </a:extLst>
          </p:cNvPr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ptos" panose="020B0004020202020204" pitchFamily="34" charset="0"/>
              </a:rPr>
              <a:t>Richie Thetford									                       www.thetfordcountry.com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C24BA2A-E494-73C7-9588-CC68B6B992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12192000" cy="1219200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rgbClr val="0070C0"/>
                </a:solidFill>
                <a:cs typeface="Arial" pitchFamily="34" charset="0"/>
              </a:rPr>
              <a:t>What Does the Bible Teach About Unity?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ECEC43-0069-418B-A136-5C9EC50E7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11734800" cy="3657600"/>
          </a:xfrm>
        </p:spPr>
        <p:txBody>
          <a:bodyPr/>
          <a:lstStyle/>
          <a:p>
            <a:pPr eaLnBrk="1" hangingPunct="1"/>
            <a:r>
              <a:rPr lang="en-US" sz="3600" b="1" dirty="0">
                <a:cs typeface="Arial" pitchFamily="34" charset="0"/>
              </a:rPr>
              <a:t>A Standard requires submission</a:t>
            </a:r>
          </a:p>
          <a:p>
            <a:pPr lvl="1" eaLnBrk="1" hangingPunct="1"/>
            <a:r>
              <a:rPr lang="en-US" sz="3400" dirty="0">
                <a:solidFill>
                  <a:srgbClr val="C00000"/>
                </a:solidFill>
                <a:latin typeface="Aptos SemiBold" panose="020B0004020202020204" pitchFamily="34" charset="0"/>
                <a:cs typeface="Arial" pitchFamily="34" charset="0"/>
              </a:rPr>
              <a:t>Psalms 119:104-105; 40:8</a:t>
            </a:r>
          </a:p>
          <a:p>
            <a:pPr eaLnBrk="1" hangingPunct="1"/>
            <a:r>
              <a:rPr lang="en-US" sz="3600" b="1" dirty="0">
                <a:cs typeface="Arial" pitchFamily="34" charset="0"/>
              </a:rPr>
              <a:t>Can’t set up unrealistic standards</a:t>
            </a:r>
          </a:p>
          <a:p>
            <a:pPr lvl="1" eaLnBrk="1" hangingPunct="1"/>
            <a:r>
              <a:rPr lang="en-US" sz="3400" dirty="0">
                <a:solidFill>
                  <a:srgbClr val="C00000"/>
                </a:solidFill>
                <a:latin typeface="Aptos SemiBold" panose="020B0004020202020204" pitchFamily="34" charset="0"/>
                <a:cs typeface="Arial" pitchFamily="34" charset="0"/>
              </a:rPr>
              <a:t> Matthew 7:21</a:t>
            </a:r>
          </a:p>
          <a:p>
            <a:pPr lvl="1" eaLnBrk="1" hangingPunct="1"/>
            <a:r>
              <a:rPr lang="en-US" sz="3400" dirty="0">
                <a:solidFill>
                  <a:srgbClr val="C00000"/>
                </a:solidFill>
                <a:latin typeface="Aptos SemiBold" panose="020B0004020202020204" pitchFamily="34" charset="0"/>
                <a:cs typeface="Arial" pitchFamily="34" charset="0"/>
              </a:rPr>
              <a:t>Acts 23:1</a:t>
            </a:r>
          </a:p>
        </p:txBody>
      </p:sp>
      <p:pic>
        <p:nvPicPr>
          <p:cNvPr id="6" name="Picture 5" descr="frontcen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6600" y="3124200"/>
            <a:ext cx="4942934" cy="32746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834D32-6A0A-A52E-E258-6C600E7F5451}"/>
              </a:ext>
            </a:extLst>
          </p:cNvPr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ptos" panose="020B0004020202020204" pitchFamily="34" charset="0"/>
              </a:rPr>
              <a:t>Richie Thetford									                       www.thetfordcountry.com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B9979BF-4D24-A6D4-20BE-A114C73201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12192000" cy="1219200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rgbClr val="0070C0"/>
                </a:solidFill>
                <a:cs typeface="Arial" pitchFamily="34" charset="0"/>
              </a:rPr>
              <a:t>Unity Requires a Standard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5A3BC3-2D39-2AC1-A0D3-E89437576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0" y="1337370"/>
            <a:ext cx="12192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ptos" panose="020B0004020202020204" pitchFamily="34" charset="0"/>
                <a:cs typeface="Arial" pitchFamily="34" charset="0"/>
              </a:rPr>
              <a:t>“Heaven and earth will pass away, but </a:t>
            </a:r>
            <a:r>
              <a:rPr lang="en-US" sz="2800" b="1" dirty="0">
                <a:solidFill>
                  <a:srgbClr val="C00000"/>
                </a:solidFill>
                <a:latin typeface="Aptos" panose="020B0004020202020204" pitchFamily="34" charset="0"/>
                <a:cs typeface="Arial" pitchFamily="34" charset="0"/>
              </a:rPr>
              <a:t>My words</a:t>
            </a:r>
            <a:r>
              <a:rPr lang="en-US" sz="2800" dirty="0">
                <a:solidFill>
                  <a:srgbClr val="C00000"/>
                </a:solidFill>
                <a:latin typeface="Aptos" panose="020B0004020202020204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ptos" panose="020B0004020202020204" pitchFamily="34" charset="0"/>
                <a:cs typeface="Arial" pitchFamily="34" charset="0"/>
              </a:rPr>
              <a:t>will by no means pass away.”</a:t>
            </a:r>
          </a:p>
          <a:p>
            <a:pPr algn="ctr"/>
            <a:r>
              <a:rPr lang="en-US" sz="2800" b="1" dirty="0">
                <a:latin typeface="Aptos" panose="020B0004020202020204" pitchFamily="34" charset="0"/>
                <a:cs typeface="Arial" pitchFamily="34" charset="0"/>
              </a:rPr>
              <a:t>Matthew 24:35 </a:t>
            </a:r>
          </a:p>
          <a:p>
            <a:pPr algn="ctr"/>
            <a:endParaRPr lang="en-US" sz="2800" b="1" dirty="0">
              <a:latin typeface="Aptos" panose="020B0004020202020204" pitchFamily="34" charset="0"/>
              <a:cs typeface="Arial" pitchFamily="34" charset="0"/>
            </a:endParaRPr>
          </a:p>
          <a:p>
            <a:pPr algn="ctr"/>
            <a:r>
              <a:rPr lang="en-US" sz="2800" dirty="0">
                <a:latin typeface="Aptos" panose="020B0004020202020204" pitchFamily="34" charset="0"/>
                <a:cs typeface="Arial" pitchFamily="34" charset="0"/>
              </a:rPr>
              <a:t>“And you shall </a:t>
            </a:r>
            <a:r>
              <a:rPr lang="en-US" sz="2800" b="1" dirty="0">
                <a:solidFill>
                  <a:srgbClr val="C00000"/>
                </a:solidFill>
                <a:latin typeface="Aptos" panose="020B0004020202020204" pitchFamily="34" charset="0"/>
                <a:cs typeface="Arial" pitchFamily="34" charset="0"/>
              </a:rPr>
              <a:t>know the truth</a:t>
            </a:r>
            <a:r>
              <a:rPr lang="en-US" sz="2800" dirty="0">
                <a:latin typeface="Aptos" panose="020B0004020202020204" pitchFamily="34" charset="0"/>
                <a:cs typeface="Arial" pitchFamily="34" charset="0"/>
              </a:rPr>
              <a:t>, and the truth shall make you free.”</a:t>
            </a:r>
          </a:p>
          <a:p>
            <a:pPr algn="ctr"/>
            <a:r>
              <a:rPr lang="en-US" sz="2800" b="1" dirty="0">
                <a:latin typeface="Aptos" panose="020B0004020202020204" pitchFamily="34" charset="0"/>
                <a:cs typeface="Arial" pitchFamily="34" charset="0"/>
              </a:rPr>
              <a:t>John 8:32 </a:t>
            </a:r>
          </a:p>
          <a:p>
            <a:pPr algn="ctr"/>
            <a:endParaRPr lang="en-US" sz="2800" b="1" dirty="0">
              <a:latin typeface="Aptos" panose="020B0004020202020204" pitchFamily="34" charset="0"/>
              <a:cs typeface="Arial" pitchFamily="34" charset="0"/>
            </a:endParaRPr>
          </a:p>
          <a:p>
            <a:pPr algn="ctr"/>
            <a:r>
              <a:rPr lang="en-US" sz="2800" dirty="0">
                <a:latin typeface="Aptos" panose="020B0004020202020204" pitchFamily="34" charset="0"/>
                <a:cs typeface="Arial" pitchFamily="34" charset="0"/>
              </a:rPr>
              <a:t>“You are already clean </a:t>
            </a:r>
            <a:r>
              <a:rPr lang="en-US" sz="2800" b="1" dirty="0">
                <a:solidFill>
                  <a:srgbClr val="C00000"/>
                </a:solidFill>
                <a:latin typeface="Aptos" panose="020B0004020202020204" pitchFamily="34" charset="0"/>
                <a:cs typeface="Arial" pitchFamily="34" charset="0"/>
              </a:rPr>
              <a:t>because of the word</a:t>
            </a:r>
            <a:r>
              <a:rPr lang="en-US" sz="2800" dirty="0">
                <a:solidFill>
                  <a:srgbClr val="C00000"/>
                </a:solidFill>
                <a:latin typeface="Aptos" panose="020B0004020202020204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ptos" panose="020B0004020202020204" pitchFamily="34" charset="0"/>
                <a:cs typeface="Arial" pitchFamily="34" charset="0"/>
              </a:rPr>
              <a:t>which I have spoken to you.”</a:t>
            </a:r>
          </a:p>
          <a:p>
            <a:pPr algn="ctr"/>
            <a:r>
              <a:rPr lang="en-US" sz="2800" b="1" dirty="0">
                <a:latin typeface="Aptos" panose="020B0004020202020204" pitchFamily="34" charset="0"/>
                <a:cs typeface="Arial" pitchFamily="34" charset="0"/>
              </a:rPr>
              <a:t>John 15:3</a:t>
            </a:r>
            <a:r>
              <a:rPr lang="en-US" sz="2800" dirty="0">
                <a:latin typeface="Aptos" panose="020B0004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379358-5483-4B0B-7DFB-92AF739D131E}"/>
              </a:ext>
            </a:extLst>
          </p:cNvPr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ptos" panose="020B0004020202020204" pitchFamily="34" charset="0"/>
              </a:rPr>
              <a:t>Richie Thetford									                       www.thetfordcountry.com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D9867FC-93B8-3F47-88A5-AB698BC056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12192000" cy="1219200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rgbClr val="0070C0"/>
                </a:solidFill>
                <a:cs typeface="Arial" pitchFamily="34" charset="0"/>
              </a:rPr>
              <a:t>The Bible is Our Standard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0CD5DB-5291-C425-0872-434057D5B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1293197"/>
            <a:ext cx="12192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ptos" panose="020B0004020202020204" pitchFamily="34" charset="0"/>
                <a:cs typeface="Arial" pitchFamily="34" charset="0"/>
              </a:rPr>
              <a:t>“The wicked have laid a snare for me,</a:t>
            </a:r>
            <a:br>
              <a:rPr lang="en-US" sz="2800" dirty="0">
                <a:latin typeface="Aptos" panose="020B0004020202020204" pitchFamily="34" charset="0"/>
                <a:cs typeface="Arial" pitchFamily="34" charset="0"/>
              </a:rPr>
            </a:br>
            <a:r>
              <a:rPr lang="en-US" sz="2800" dirty="0">
                <a:latin typeface="Aptos" panose="020B0004020202020204" pitchFamily="34" charset="0"/>
                <a:cs typeface="Arial" pitchFamily="34" charset="0"/>
              </a:rPr>
              <a:t>Yet I </a:t>
            </a:r>
            <a:r>
              <a:rPr lang="en-US" sz="2800" b="1" dirty="0">
                <a:solidFill>
                  <a:srgbClr val="C00000"/>
                </a:solidFill>
                <a:latin typeface="Aptos" panose="020B0004020202020204" pitchFamily="34" charset="0"/>
                <a:cs typeface="Arial" pitchFamily="34" charset="0"/>
              </a:rPr>
              <a:t>have</a:t>
            </a:r>
            <a:r>
              <a:rPr lang="en-US" sz="2800" dirty="0">
                <a:solidFill>
                  <a:srgbClr val="C00000"/>
                </a:solidFill>
                <a:latin typeface="Aptos" panose="020B0004020202020204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Aptos" panose="020B0004020202020204" pitchFamily="34" charset="0"/>
                <a:cs typeface="Arial" pitchFamily="34" charset="0"/>
              </a:rPr>
              <a:t>not strayed from Your precepts</a:t>
            </a:r>
            <a:r>
              <a:rPr lang="en-US" sz="2800" dirty="0">
                <a:latin typeface="Aptos" panose="020B0004020202020204" pitchFamily="34" charset="0"/>
                <a:cs typeface="Arial" pitchFamily="34" charset="0"/>
              </a:rPr>
              <a:t>.”</a:t>
            </a:r>
          </a:p>
          <a:p>
            <a:pPr algn="ctr"/>
            <a:r>
              <a:rPr lang="en-US" sz="2800" b="1" dirty="0">
                <a:latin typeface="Aptos" panose="020B0004020202020204" pitchFamily="34" charset="0"/>
                <a:cs typeface="Arial" pitchFamily="34" charset="0"/>
              </a:rPr>
              <a:t>Psalms 119:110 </a:t>
            </a:r>
          </a:p>
          <a:p>
            <a:pPr algn="ctr"/>
            <a:endParaRPr lang="en-US" sz="2800" b="1" dirty="0">
              <a:latin typeface="Aptos" panose="020B0004020202020204" pitchFamily="34" charset="0"/>
              <a:cs typeface="Arial" pitchFamily="34" charset="0"/>
            </a:endParaRPr>
          </a:p>
          <a:p>
            <a:pPr algn="ctr"/>
            <a:r>
              <a:rPr lang="en-US" sz="2800" dirty="0">
                <a:latin typeface="Aptos" panose="020B0004020202020204" pitchFamily="34" charset="0"/>
                <a:cs typeface="Arial" pitchFamily="34" charset="0"/>
              </a:rPr>
              <a:t>“The entrance of </a:t>
            </a:r>
            <a:r>
              <a:rPr lang="en-US" sz="2800" b="1" dirty="0">
                <a:solidFill>
                  <a:srgbClr val="C00000"/>
                </a:solidFill>
                <a:latin typeface="Aptos" panose="020B0004020202020204" pitchFamily="34" charset="0"/>
                <a:cs typeface="Arial" pitchFamily="34" charset="0"/>
              </a:rPr>
              <a:t>Your words gives light</a:t>
            </a:r>
            <a:r>
              <a:rPr lang="en-US" sz="2800" dirty="0">
                <a:latin typeface="Aptos" panose="020B0004020202020204" pitchFamily="34" charset="0"/>
                <a:cs typeface="Arial" pitchFamily="34" charset="0"/>
              </a:rPr>
              <a:t>; It gives understanding to the simple.”</a:t>
            </a:r>
          </a:p>
          <a:p>
            <a:pPr algn="ctr"/>
            <a:r>
              <a:rPr lang="en-US" sz="2800" b="1" dirty="0">
                <a:latin typeface="Aptos" panose="020B0004020202020204" pitchFamily="34" charset="0"/>
                <a:cs typeface="Arial" pitchFamily="34" charset="0"/>
              </a:rPr>
              <a:t>Psalms 119:130</a:t>
            </a:r>
            <a:r>
              <a:rPr lang="en-US" sz="2800" dirty="0">
                <a:latin typeface="Aptos" panose="020B0004020202020204" pitchFamily="34" charset="0"/>
                <a:cs typeface="Arial" pitchFamily="34" charset="0"/>
              </a:rPr>
              <a:t> </a:t>
            </a:r>
          </a:p>
          <a:p>
            <a:pPr algn="ctr"/>
            <a:endParaRPr lang="en-US" sz="2800" dirty="0">
              <a:latin typeface="Aptos" panose="020B0004020202020204" pitchFamily="34" charset="0"/>
              <a:cs typeface="Arial" pitchFamily="34" charset="0"/>
            </a:endParaRPr>
          </a:p>
          <a:p>
            <a:pPr algn="ctr"/>
            <a:r>
              <a:rPr lang="en-US" sz="2800" dirty="0">
                <a:latin typeface="Aptos" panose="020B0004020202020204" pitchFamily="34" charset="0"/>
                <a:cs typeface="Arial" pitchFamily="34" charset="0"/>
              </a:rPr>
              <a:t>“The </a:t>
            </a:r>
            <a:r>
              <a:rPr lang="en-US" sz="2800" b="1" dirty="0">
                <a:solidFill>
                  <a:srgbClr val="C00000"/>
                </a:solidFill>
                <a:latin typeface="Aptos" panose="020B0004020202020204" pitchFamily="34" charset="0"/>
                <a:cs typeface="Arial" pitchFamily="34" charset="0"/>
              </a:rPr>
              <a:t>entirety of Your word is truth</a:t>
            </a:r>
            <a:r>
              <a:rPr lang="en-US" sz="2800" dirty="0">
                <a:latin typeface="Aptos" panose="020B0004020202020204" pitchFamily="34" charset="0"/>
                <a:cs typeface="Arial" pitchFamily="34" charset="0"/>
              </a:rPr>
              <a:t>, And every one of</a:t>
            </a:r>
            <a:br>
              <a:rPr lang="en-US" sz="2800" dirty="0">
                <a:latin typeface="Aptos" panose="020B0004020202020204" pitchFamily="34" charset="0"/>
                <a:cs typeface="Arial" pitchFamily="34" charset="0"/>
              </a:rPr>
            </a:br>
            <a:r>
              <a:rPr lang="en-US" sz="2800" dirty="0">
                <a:latin typeface="Aptos" panose="020B0004020202020204" pitchFamily="34" charset="0"/>
                <a:cs typeface="Arial" pitchFamily="34" charset="0"/>
              </a:rPr>
              <a:t>Your righteous judgments endures forever.”</a:t>
            </a:r>
          </a:p>
          <a:p>
            <a:pPr algn="ctr"/>
            <a:r>
              <a:rPr lang="en-US" sz="2800" b="1" dirty="0">
                <a:latin typeface="Aptos" panose="020B0004020202020204" pitchFamily="34" charset="0"/>
                <a:cs typeface="Arial" pitchFamily="34" charset="0"/>
              </a:rPr>
              <a:t>Psalms 119:160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8FB6DC-C29B-AB3B-18A2-DE7214E6E87D}"/>
              </a:ext>
            </a:extLst>
          </p:cNvPr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ptos" panose="020B0004020202020204" pitchFamily="34" charset="0"/>
              </a:rPr>
              <a:t>Richie Thetford									                       www.thetfordcountry.com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DF3C578-451C-721D-75BC-639436E97D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12192000" cy="1219200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rgbClr val="0070C0"/>
                </a:solidFill>
                <a:cs typeface="Arial" pitchFamily="34" charset="0"/>
              </a:rPr>
              <a:t>The Bible is Our Standard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839076-E59A-807E-87A0-E731D4F62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0" y="1261170"/>
            <a:ext cx="12192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ptos" panose="020B0004020202020204" pitchFamily="34" charset="0"/>
                <a:cs typeface="Arial" pitchFamily="34" charset="0"/>
              </a:rPr>
              <a:t>“But the word of the LORD endures forever.</a:t>
            </a:r>
            <a:br>
              <a:rPr lang="en-US" sz="2800" dirty="0">
                <a:latin typeface="Aptos" panose="020B0004020202020204" pitchFamily="34" charset="0"/>
                <a:cs typeface="Arial" pitchFamily="34" charset="0"/>
              </a:rPr>
            </a:br>
            <a:r>
              <a:rPr lang="en-US" sz="2800" dirty="0">
                <a:latin typeface="Aptos" panose="020B0004020202020204" pitchFamily="34" charset="0"/>
                <a:cs typeface="Arial" pitchFamily="34" charset="0"/>
              </a:rPr>
              <a:t>Now </a:t>
            </a:r>
            <a:r>
              <a:rPr lang="en-US" sz="2800" b="1" dirty="0">
                <a:solidFill>
                  <a:srgbClr val="C00000"/>
                </a:solidFill>
                <a:latin typeface="Aptos" panose="020B0004020202020204" pitchFamily="34" charset="0"/>
                <a:cs typeface="Arial" pitchFamily="34" charset="0"/>
              </a:rPr>
              <a:t>this is the word which by the gospel</a:t>
            </a:r>
            <a:r>
              <a:rPr lang="en-US" sz="2800" dirty="0">
                <a:solidFill>
                  <a:srgbClr val="C00000"/>
                </a:solidFill>
                <a:latin typeface="Aptos" panose="020B0004020202020204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ptos" panose="020B0004020202020204" pitchFamily="34" charset="0"/>
                <a:cs typeface="Arial" pitchFamily="34" charset="0"/>
              </a:rPr>
              <a:t>was preached to you.”</a:t>
            </a:r>
          </a:p>
          <a:p>
            <a:pPr algn="ctr"/>
            <a:r>
              <a:rPr lang="en-US" sz="2800" b="1" dirty="0">
                <a:latin typeface="Aptos" panose="020B0004020202020204" pitchFamily="34" charset="0"/>
                <a:cs typeface="Arial" pitchFamily="34" charset="0"/>
              </a:rPr>
              <a:t>1 Peter 1:25</a:t>
            </a:r>
          </a:p>
          <a:p>
            <a:pPr algn="ctr"/>
            <a:endParaRPr lang="en-US" sz="2800" dirty="0">
              <a:latin typeface="Aptos" panose="020B0004020202020204" pitchFamily="34" charset="0"/>
              <a:cs typeface="Arial" pitchFamily="34" charset="0"/>
            </a:endParaRPr>
          </a:p>
          <a:p>
            <a:pPr algn="ctr"/>
            <a:r>
              <a:rPr lang="en-US" sz="2800" dirty="0">
                <a:latin typeface="Aptos" panose="020B0004020202020204" pitchFamily="34" charset="0"/>
                <a:cs typeface="Arial" pitchFamily="34" charset="0"/>
              </a:rPr>
              <a:t>“For the word of God is living and powerful, and sharper than any two-edged sword, </a:t>
            </a:r>
            <a:r>
              <a:rPr lang="en-US" sz="2800" b="1" dirty="0">
                <a:solidFill>
                  <a:srgbClr val="C00000"/>
                </a:solidFill>
                <a:latin typeface="Aptos" panose="020B0004020202020204" pitchFamily="34" charset="0"/>
                <a:cs typeface="Arial" pitchFamily="34" charset="0"/>
              </a:rPr>
              <a:t>piercing even to the division of soul and spirit</a:t>
            </a:r>
            <a:r>
              <a:rPr lang="en-US" sz="2800" dirty="0">
                <a:latin typeface="Aptos" panose="020B0004020202020204" pitchFamily="34" charset="0"/>
                <a:cs typeface="Arial" pitchFamily="34" charset="0"/>
              </a:rPr>
              <a:t>, and of joints and marrow, and is a discerner of the thoughts and intents of the heart.”</a:t>
            </a:r>
          </a:p>
          <a:p>
            <a:pPr algn="ctr"/>
            <a:r>
              <a:rPr lang="en-US" sz="2800" b="1" dirty="0">
                <a:latin typeface="Aptos" panose="020B0004020202020204" pitchFamily="34" charset="0"/>
                <a:cs typeface="Arial" pitchFamily="34" charset="0"/>
              </a:rPr>
              <a:t>Hebrews 4:12</a:t>
            </a:r>
            <a:r>
              <a:rPr lang="en-US" sz="2800" dirty="0">
                <a:latin typeface="Aptos" panose="020B0004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5DD1A1-F4DA-2DCA-8196-B88901943D67}"/>
              </a:ext>
            </a:extLst>
          </p:cNvPr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ptos" panose="020B0004020202020204" pitchFamily="34" charset="0"/>
              </a:rPr>
              <a:t>Richie Thetford									                       www.thetfordcountry.com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4A274AA-BF10-F3DB-FA9F-06A95EB882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12192000" cy="1219200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rgbClr val="0070C0"/>
                </a:solidFill>
                <a:cs typeface="Arial" pitchFamily="34" charset="0"/>
              </a:rPr>
              <a:t>The Bible is Our Standard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35CCED-1F1F-97DF-ACE8-1FA1F6233D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0" y="1261170"/>
            <a:ext cx="12192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ptos" panose="020B0004020202020204" pitchFamily="34" charset="0"/>
                <a:cs typeface="Arial" pitchFamily="34" charset="0"/>
              </a:rPr>
              <a:t>“All </a:t>
            </a:r>
            <a:r>
              <a:rPr lang="en-US" sz="2800" b="1" dirty="0">
                <a:solidFill>
                  <a:srgbClr val="C00000"/>
                </a:solidFill>
                <a:latin typeface="Aptos" panose="020B0004020202020204" pitchFamily="34" charset="0"/>
                <a:cs typeface="Arial" pitchFamily="34" charset="0"/>
              </a:rPr>
              <a:t>Scripture is given by inspiration of God</a:t>
            </a:r>
            <a:r>
              <a:rPr lang="en-US" sz="2800" dirty="0">
                <a:latin typeface="Aptos" panose="020B0004020202020204" pitchFamily="34" charset="0"/>
                <a:cs typeface="Arial" pitchFamily="34" charset="0"/>
              </a:rPr>
              <a:t>, and is profitable for </a:t>
            </a:r>
            <a:r>
              <a:rPr lang="en-US" sz="2800" b="1" dirty="0">
                <a:solidFill>
                  <a:srgbClr val="C00000"/>
                </a:solidFill>
                <a:latin typeface="Aptos" panose="020B0004020202020204" pitchFamily="34" charset="0"/>
                <a:cs typeface="Arial" pitchFamily="34" charset="0"/>
              </a:rPr>
              <a:t>doctrine</a:t>
            </a:r>
            <a:r>
              <a:rPr lang="en-US" sz="2800" dirty="0">
                <a:latin typeface="Aptos" panose="020B0004020202020204" pitchFamily="34" charset="0"/>
                <a:cs typeface="Arial" pitchFamily="34" charset="0"/>
              </a:rPr>
              <a:t>,</a:t>
            </a:r>
            <a:br>
              <a:rPr lang="en-US" sz="2800" dirty="0">
                <a:latin typeface="Aptos" panose="020B0004020202020204" pitchFamily="34" charset="0"/>
                <a:cs typeface="Arial" pitchFamily="34" charset="0"/>
              </a:rPr>
            </a:br>
            <a:r>
              <a:rPr lang="en-US" sz="2800" dirty="0">
                <a:latin typeface="Aptos" panose="020B0004020202020204" pitchFamily="34" charset="0"/>
                <a:cs typeface="Arial" pitchFamily="34" charset="0"/>
              </a:rPr>
              <a:t>for </a:t>
            </a:r>
            <a:r>
              <a:rPr lang="en-US" sz="2800" b="1" dirty="0">
                <a:solidFill>
                  <a:srgbClr val="C00000"/>
                </a:solidFill>
                <a:latin typeface="Aptos" panose="020B0004020202020204" pitchFamily="34" charset="0"/>
                <a:cs typeface="Arial" pitchFamily="34" charset="0"/>
              </a:rPr>
              <a:t>reproof</a:t>
            </a:r>
            <a:r>
              <a:rPr lang="en-US" sz="2800" dirty="0">
                <a:latin typeface="Aptos" panose="020B0004020202020204" pitchFamily="34" charset="0"/>
                <a:cs typeface="Arial" pitchFamily="34" charset="0"/>
              </a:rPr>
              <a:t>, for </a:t>
            </a:r>
            <a:r>
              <a:rPr lang="en-US" sz="2800" b="1" dirty="0">
                <a:solidFill>
                  <a:srgbClr val="C00000"/>
                </a:solidFill>
                <a:latin typeface="Aptos" panose="020B0004020202020204" pitchFamily="34" charset="0"/>
                <a:cs typeface="Arial" pitchFamily="34" charset="0"/>
              </a:rPr>
              <a:t>correction</a:t>
            </a:r>
            <a:r>
              <a:rPr lang="en-US" sz="2800" dirty="0">
                <a:latin typeface="Aptos" panose="020B0004020202020204" pitchFamily="34" charset="0"/>
                <a:cs typeface="Arial" pitchFamily="34" charset="0"/>
              </a:rPr>
              <a:t>, for </a:t>
            </a:r>
            <a:r>
              <a:rPr lang="en-US" sz="2800" b="1" dirty="0">
                <a:solidFill>
                  <a:srgbClr val="C00000"/>
                </a:solidFill>
                <a:latin typeface="Aptos" panose="020B0004020202020204" pitchFamily="34" charset="0"/>
                <a:cs typeface="Arial" pitchFamily="34" charset="0"/>
              </a:rPr>
              <a:t>instruction in righteousness</a:t>
            </a:r>
            <a:r>
              <a:rPr lang="en-US" sz="2800" dirty="0">
                <a:latin typeface="Aptos" panose="020B0004020202020204" pitchFamily="34" charset="0"/>
                <a:cs typeface="Arial" pitchFamily="34" charset="0"/>
              </a:rPr>
              <a:t>, that the man</a:t>
            </a:r>
            <a:br>
              <a:rPr lang="en-US" sz="2800" dirty="0">
                <a:latin typeface="Aptos" panose="020B0004020202020204" pitchFamily="34" charset="0"/>
                <a:cs typeface="Arial" pitchFamily="34" charset="0"/>
              </a:rPr>
            </a:br>
            <a:r>
              <a:rPr lang="en-US" sz="2800" dirty="0">
                <a:latin typeface="Aptos" panose="020B0004020202020204" pitchFamily="34" charset="0"/>
                <a:cs typeface="Arial" pitchFamily="34" charset="0"/>
              </a:rPr>
              <a:t>of God may be complete, thoroughly equipped for every good work.”</a:t>
            </a:r>
          </a:p>
          <a:p>
            <a:pPr algn="ctr"/>
            <a:r>
              <a:rPr lang="en-US" sz="2800" b="1" dirty="0">
                <a:latin typeface="Aptos" panose="020B0004020202020204" pitchFamily="34" charset="0"/>
                <a:cs typeface="Arial" pitchFamily="34" charset="0"/>
              </a:rPr>
              <a:t>2 Timothy 3:16-17</a:t>
            </a:r>
            <a:r>
              <a:rPr lang="en-US" sz="2800" dirty="0">
                <a:latin typeface="Aptos" panose="020B0004020202020204" pitchFamily="34" charset="0"/>
                <a:cs typeface="Arial" pitchFamily="34" charset="0"/>
              </a:rPr>
              <a:t> </a:t>
            </a:r>
          </a:p>
          <a:p>
            <a:pPr algn="ctr"/>
            <a:endParaRPr lang="en-US" sz="2800" dirty="0">
              <a:latin typeface="Aptos" panose="020B0004020202020204" pitchFamily="34" charset="0"/>
              <a:cs typeface="Arial" pitchFamily="34" charset="0"/>
            </a:endParaRPr>
          </a:p>
          <a:p>
            <a:pPr algn="ctr"/>
            <a:r>
              <a:rPr lang="en-US" sz="2800" dirty="0">
                <a:latin typeface="Aptos" panose="020B0004020202020204" pitchFamily="34" charset="0"/>
                <a:cs typeface="Arial" pitchFamily="34" charset="0"/>
              </a:rPr>
              <a:t>“He who rejects Me, and does not receive My words, has that which judges him--the </a:t>
            </a:r>
            <a:r>
              <a:rPr lang="en-US" sz="2800" b="1" dirty="0">
                <a:solidFill>
                  <a:srgbClr val="C00000"/>
                </a:solidFill>
                <a:latin typeface="Aptos" panose="020B0004020202020204" pitchFamily="34" charset="0"/>
                <a:cs typeface="Arial" pitchFamily="34" charset="0"/>
              </a:rPr>
              <a:t>word that I have spoken will judge him in the last day</a:t>
            </a:r>
            <a:r>
              <a:rPr lang="en-US" sz="2800" dirty="0">
                <a:latin typeface="Aptos" panose="020B0004020202020204" pitchFamily="34" charset="0"/>
                <a:cs typeface="Arial" pitchFamily="34" charset="0"/>
              </a:rPr>
              <a:t>.”</a:t>
            </a:r>
          </a:p>
          <a:p>
            <a:pPr algn="ctr"/>
            <a:r>
              <a:rPr lang="en-US" sz="2800" b="1" dirty="0">
                <a:latin typeface="Aptos" panose="020B0004020202020204" pitchFamily="34" charset="0"/>
                <a:cs typeface="Arial" pitchFamily="34" charset="0"/>
              </a:rPr>
              <a:t>John 12:48</a:t>
            </a:r>
            <a:endParaRPr lang="en-US" sz="2800" dirty="0">
              <a:latin typeface="Aptos" panose="020B0004020202020204" pitchFamily="34" charset="0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64797B-4494-E5B4-7E81-6A796A72E69E}"/>
              </a:ext>
            </a:extLst>
          </p:cNvPr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ptos" panose="020B0004020202020204" pitchFamily="34" charset="0"/>
              </a:rPr>
              <a:t>Richie Thetford									                       www.thetfordcountry.com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F64C699-097E-58E1-8059-A359064DBB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12192000" cy="1219200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rgbClr val="0070C0"/>
                </a:solidFill>
                <a:cs typeface="Arial" pitchFamily="34" charset="0"/>
              </a:rPr>
              <a:t>The Bible is Our Standard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973F8E-5B58-CDDC-568F-CD63E92A2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Content Placeholder 10" descr="congregation-full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553200" y="4625667"/>
            <a:ext cx="4114800" cy="1775134"/>
          </a:xfrm>
        </p:spPr>
      </p:pic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524000"/>
            <a:ext cx="11887200" cy="2971800"/>
          </a:xfrm>
        </p:spPr>
        <p:txBody>
          <a:bodyPr/>
          <a:lstStyle/>
          <a:p>
            <a:pPr eaLnBrk="1" hangingPunct="1"/>
            <a:r>
              <a:rPr lang="en-US" sz="3400" b="1" dirty="0">
                <a:cs typeface="Arial" pitchFamily="34" charset="0"/>
              </a:rPr>
              <a:t>Bible unity is only achieved by keeping God’s Word</a:t>
            </a:r>
          </a:p>
          <a:p>
            <a:pPr lvl="1" eaLnBrk="1" hangingPunct="1"/>
            <a:r>
              <a:rPr lang="en-US" sz="3200" dirty="0" err="1">
                <a:cs typeface="Arial" pitchFamily="34" charset="0"/>
              </a:rPr>
              <a:t>Nadab</a:t>
            </a:r>
            <a:r>
              <a:rPr lang="en-US" sz="3200" dirty="0">
                <a:cs typeface="Arial" pitchFamily="34" charset="0"/>
              </a:rPr>
              <a:t> &amp; </a:t>
            </a:r>
            <a:r>
              <a:rPr lang="en-US" sz="3200" dirty="0" err="1">
                <a:cs typeface="Arial" pitchFamily="34" charset="0"/>
              </a:rPr>
              <a:t>Abihu</a:t>
            </a:r>
            <a:r>
              <a:rPr lang="en-US" sz="3200" dirty="0">
                <a:cs typeface="Arial" pitchFamily="34" charset="0"/>
              </a:rPr>
              <a:t> (Leviticus 10:1-2)</a:t>
            </a:r>
          </a:p>
          <a:p>
            <a:pPr lvl="1" eaLnBrk="1" hangingPunct="1"/>
            <a:r>
              <a:rPr lang="en-US" sz="3200" dirty="0" err="1">
                <a:cs typeface="Arial" pitchFamily="34" charset="0"/>
              </a:rPr>
              <a:t>Uzzah</a:t>
            </a:r>
            <a:r>
              <a:rPr lang="en-US" sz="3200" dirty="0">
                <a:cs typeface="Arial" pitchFamily="34" charset="0"/>
              </a:rPr>
              <a:t> (2 Samuel 6:6-7)</a:t>
            </a:r>
          </a:p>
          <a:p>
            <a:pPr lvl="1" eaLnBrk="1" hangingPunct="1"/>
            <a:r>
              <a:rPr lang="en-US" sz="3200" dirty="0">
                <a:cs typeface="Arial" pitchFamily="34" charset="0"/>
              </a:rPr>
              <a:t>Today (2 John 9)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0" y="4038600"/>
            <a:ext cx="12192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rgbClr val="008000"/>
                </a:solidFill>
                <a:latin typeface="Aptos" panose="020B0004020202020204" pitchFamily="34" charset="0"/>
                <a:cs typeface="Arial" pitchFamily="34" charset="0"/>
              </a:rPr>
              <a:t>We must never seek unity at all costs. We must seek </a:t>
            </a:r>
            <a:r>
              <a:rPr lang="en-US" sz="2600" b="1" dirty="0">
                <a:solidFill>
                  <a:srgbClr val="C00000"/>
                </a:solidFill>
                <a:latin typeface="Aptos" panose="020B0004020202020204" pitchFamily="34" charset="0"/>
                <a:cs typeface="Arial" pitchFamily="34" charset="0"/>
              </a:rPr>
              <a:t>unity</a:t>
            </a:r>
            <a:r>
              <a:rPr lang="en-US" sz="2600" b="1" dirty="0">
                <a:solidFill>
                  <a:srgbClr val="008000"/>
                </a:solidFill>
                <a:latin typeface="Aptos" panose="020B0004020202020204" pitchFamily="34" charset="0"/>
                <a:cs typeface="Arial" pitchFamily="34" charset="0"/>
              </a:rPr>
              <a:t> based on the </a:t>
            </a:r>
            <a:r>
              <a:rPr lang="en-US" sz="2600" b="1" dirty="0">
                <a:solidFill>
                  <a:srgbClr val="C00000"/>
                </a:solidFill>
                <a:latin typeface="Aptos" panose="020B0004020202020204" pitchFamily="34" charset="0"/>
                <a:cs typeface="Arial" pitchFamily="34" charset="0"/>
              </a:rPr>
              <a:t>truth</a:t>
            </a:r>
            <a:r>
              <a:rPr lang="en-US" sz="2600" dirty="0">
                <a:solidFill>
                  <a:srgbClr val="008000"/>
                </a:solidFill>
                <a:latin typeface="Aptos" panose="020B0004020202020204" pitchFamily="34" charset="0"/>
                <a:cs typeface="Arial" pitchFamily="34" charset="0"/>
              </a:rPr>
              <a:t>.</a:t>
            </a:r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>
            <a:off x="4648200" y="4876800"/>
            <a:ext cx="1905000" cy="990600"/>
          </a:xfrm>
          <a:prstGeom prst="rightArrow">
            <a:avLst>
              <a:gd name="adj1" fmla="val 50000"/>
              <a:gd name="adj2" fmla="val 3653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4724400" y="5105401"/>
            <a:ext cx="1676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Aptos" panose="020B0004020202020204" pitchFamily="34" charset="0"/>
                <a:cs typeface="Arial" pitchFamily="34" charset="0"/>
              </a:rPr>
              <a:t>UNITY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F9E5B2-EEA5-7322-2264-5801C58561B1}"/>
              </a:ext>
            </a:extLst>
          </p:cNvPr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ptos" panose="020B0004020202020204" pitchFamily="34" charset="0"/>
              </a:rPr>
              <a:t>Richie Thetford									                       www.thetfordcountry.com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07EB284-8E59-AB16-54C3-DE964B9D6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"/>
            <a:ext cx="1219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kern="0" dirty="0">
                <a:solidFill>
                  <a:srgbClr val="0070C0"/>
                </a:solidFill>
                <a:cs typeface="Arial" pitchFamily="34" charset="0"/>
              </a:rPr>
              <a:t>Some Have Not Learned the</a:t>
            </a:r>
            <a:br>
              <a:rPr lang="en-US" sz="4000" b="1" kern="0" dirty="0">
                <a:solidFill>
                  <a:srgbClr val="0070C0"/>
                </a:solidFill>
                <a:cs typeface="Arial" pitchFamily="34" charset="0"/>
              </a:rPr>
            </a:br>
            <a:r>
              <a:rPr lang="en-US" sz="4000" b="1" kern="0" dirty="0">
                <a:solidFill>
                  <a:srgbClr val="0070C0"/>
                </a:solidFill>
                <a:cs typeface="Arial" pitchFamily="34" charset="0"/>
              </a:rPr>
              <a:t>Importance of Listening to God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E83516-FDB5-120C-CAA9-FBC1D4329B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647108"/>
            <a:ext cx="3810000" cy="18298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" grpId="0" animBg="1"/>
      <p:bldP spid="11275" grpId="0"/>
    </p:bldLst>
  </p:timing>
</p:sld>
</file>

<file path=ppt/theme/theme1.xml><?xml version="1.0" encoding="utf-8"?>
<a:theme xmlns:a="http://schemas.openxmlformats.org/drawingml/2006/main" name="Rainbow">
  <a:themeElements>
    <a:clrScheme name="Rainbow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Rainbo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ainbow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inbow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inbow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inbow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inbow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</Template>
  <TotalTime>3701</TotalTime>
  <Words>902</Words>
  <Application>Microsoft Office PowerPoint</Application>
  <PresentationFormat>Widescreen</PresentationFormat>
  <Paragraphs>87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Aptos SemiBold</vt:lpstr>
      <vt:lpstr>Arial</vt:lpstr>
      <vt:lpstr>Souvenir Lt BT</vt:lpstr>
      <vt:lpstr>Rainbow</vt:lpstr>
      <vt:lpstr>The Bible’s Guide For Unity</vt:lpstr>
      <vt:lpstr>What Does the Bible Teach About Unity?</vt:lpstr>
      <vt:lpstr>What Does the Bible Teach About Unity?</vt:lpstr>
      <vt:lpstr>Unity Requires a Standard</vt:lpstr>
      <vt:lpstr>The Bible is Our Standard</vt:lpstr>
      <vt:lpstr>The Bible is Our Standard</vt:lpstr>
      <vt:lpstr>The Bible is Our Standard</vt:lpstr>
      <vt:lpstr>The Bible is Our Standard</vt:lpstr>
      <vt:lpstr>PowerPoint Presentation</vt:lpstr>
      <vt:lpstr>Unity in Practice</vt:lpstr>
      <vt:lpstr>Is it Possible for us to Have  UNITY?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Bible’s Guide For  Unity</dc:title>
  <dc:creator>Richie Thetford</dc:creator>
  <cp:lastModifiedBy>Richard Thetford</cp:lastModifiedBy>
  <cp:revision>41</cp:revision>
  <dcterms:created xsi:type="dcterms:W3CDTF">2002-12-30T22:29:22Z</dcterms:created>
  <dcterms:modified xsi:type="dcterms:W3CDTF">2025-10-06T04:32:54Z</dcterms:modified>
</cp:coreProperties>
</file>